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92" r:id="rId7"/>
    <p:sldId id="294" r:id="rId8"/>
    <p:sldId id="295" r:id="rId9"/>
    <p:sldId id="293" r:id="rId10"/>
    <p:sldId id="258" r:id="rId11"/>
    <p:sldId id="260" r:id="rId12"/>
    <p:sldId id="261" r:id="rId13"/>
    <p:sldId id="262" r:id="rId14"/>
    <p:sldId id="263" r:id="rId15"/>
    <p:sldId id="264" r:id="rId16"/>
    <p:sldId id="265" r:id="rId17"/>
    <p:sldId id="268" r:id="rId18"/>
    <p:sldId id="269" r:id="rId19"/>
    <p:sldId id="270" r:id="rId20"/>
    <p:sldId id="271" r:id="rId21"/>
    <p:sldId id="272" r:id="rId22"/>
    <p:sldId id="273" r:id="rId23"/>
    <p:sldId id="266" r:id="rId24"/>
    <p:sldId id="267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6" r:id="rId36"/>
    <p:sldId id="287" r:id="rId37"/>
    <p:sldId id="288" r:id="rId38"/>
    <p:sldId id="289" r:id="rId39"/>
    <p:sldId id="290" r:id="rId40"/>
    <p:sldId id="291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A502"/>
    <a:srgbClr val="FF0000"/>
    <a:srgbClr val="000080"/>
    <a:srgbClr val="01BFFF"/>
    <a:srgbClr val="008000"/>
    <a:srgbClr val="001A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3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9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0" Type="http://schemas.openxmlformats.org/officeDocument/2006/relationships/slide" Target="slides/slide16.xml"/><Relationship Id="rId41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725747-8EBF-48A2-9E80-2EEFAD731C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757D92-5230-4DA9-A440-52073EAF58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16F8FD-C740-4939-A9EF-9388A38B74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2BB5E-75A5-47AC-A5B3-5A40B03D2D5E}" type="datetimeFigureOut">
              <a:rPr lang="en-GB" smtClean="0"/>
              <a:t>04/10/2023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C22C0E-AE41-445F-9A24-76F762ED42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3D35A6-F589-4113-9840-01F5193F2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C92B1-F623-40FD-9AE9-77B8D2B4DC37}" type="slidenum">
              <a:rPr lang="en-GB" smtClean="0"/>
              <a:t>‹#›</a:t>
            </a:fld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6554252-45FD-4E63-8EBF-599F5BEC167C}"/>
              </a:ext>
            </a:extLst>
          </p:cNvPr>
          <p:cNvSpPr/>
          <p:nvPr userDrawn="1"/>
        </p:nvSpPr>
        <p:spPr>
          <a:xfrm>
            <a:off x="0" y="-4075"/>
            <a:ext cx="9527458" cy="537238"/>
          </a:xfrm>
          <a:prstGeom prst="rect">
            <a:avLst/>
          </a:prstGeom>
          <a:solidFill>
            <a:srgbClr val="001A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64FD30D5-0CA1-442B-9703-24F907AF5A07}"/>
              </a:ext>
            </a:extLst>
          </p:cNvPr>
          <p:cNvSpPr/>
          <p:nvPr userDrawn="1"/>
        </p:nvSpPr>
        <p:spPr>
          <a:xfrm>
            <a:off x="8731045" y="0"/>
            <a:ext cx="796413" cy="617771"/>
          </a:xfrm>
          <a:prstGeom prst="triangle">
            <a:avLst>
              <a:gd name="adj" fmla="val 10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22130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C97E18-6E2E-4135-99DB-F9F55DDC37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36E31A-1D32-441D-90F3-9CF80EAFFC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6FCB37-7251-4153-AEAC-8E39C88A45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2BB5E-75A5-47AC-A5B3-5A40B03D2D5E}" type="datetimeFigureOut">
              <a:rPr lang="en-GB" smtClean="0"/>
              <a:t>04/10/2023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8E6644-81E6-4FE2-8AF9-55F077C770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E809C7-3BA6-4783-B485-62B80B57C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C92B1-F623-40FD-9AE9-77B8D2B4DC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51204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E88A6E8-506D-4B8D-B952-9CB83B9A3D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3219D6-EBD3-4DEF-9959-60D66B8139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629867-BBC6-4DD5-9D1F-F1D68E680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2BB5E-75A5-47AC-A5B3-5A40B03D2D5E}" type="datetimeFigureOut">
              <a:rPr lang="en-GB" smtClean="0"/>
              <a:t>04/10/2023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D1A088-634E-467B-B4C1-DA6469C27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056B3C-8213-4354-AB38-CE04CDF6A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C92B1-F623-40FD-9AE9-77B8D2B4DC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90372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0C6300-4CE1-411F-9E94-ED7284D2AC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02CCB5-E0DE-4A48-81D1-829676922E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22334D-C11E-4DE6-9A54-F30A4D6CA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2BB5E-75A5-47AC-A5B3-5A40B03D2D5E}" type="datetimeFigureOut">
              <a:rPr lang="en-GB" smtClean="0"/>
              <a:t>04/10/2023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806D0E-3389-4864-8389-A442880F6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A42594-1293-405E-90F7-A855862F0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C92B1-F623-40FD-9AE9-77B8D2B4DC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13793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ACBB4E-AF23-4C39-9D58-4E7D2FB700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62EFA8-90DD-4620-ADF7-C4F54AC82B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26ED09-D515-45D5-8758-424014676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2BB5E-75A5-47AC-A5B3-5A40B03D2D5E}" type="datetimeFigureOut">
              <a:rPr lang="en-GB" smtClean="0"/>
              <a:t>04/10/2023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7B5D36-FEE2-475D-B20D-9F224DD690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BFACC8-E2C5-4A08-B0F2-B2DD288E3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C92B1-F623-40FD-9AE9-77B8D2B4DC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16799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14E2C9-D0A6-4C16-8249-3ED3CC4819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9D895B-0A90-4011-BC49-23397C845A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2DBAA4-1E9F-4338-A97E-53D9D2DE41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A927E5-B83B-43FB-B382-7373D7A863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2BB5E-75A5-47AC-A5B3-5A40B03D2D5E}" type="datetimeFigureOut">
              <a:rPr lang="en-GB" smtClean="0"/>
              <a:t>04/10/2023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935904-11BC-4B59-9446-BFB9673B3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15DAE9-0FF8-45F5-B348-A8C1970AC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C92B1-F623-40FD-9AE9-77B8D2B4DC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40606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4831A-35E0-42C0-A164-9D92D0514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58872C-CA7E-4E42-95A7-A196C8D76A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CE938B-B469-4C96-ABA4-731138344A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3C6B67-E915-41C4-A322-93967C34BC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7D90059-DB4B-49E8-88FF-9591AD39C3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187BBA3-6CB9-451A-A09F-9772B855E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2BB5E-75A5-47AC-A5B3-5A40B03D2D5E}" type="datetimeFigureOut">
              <a:rPr lang="en-GB" smtClean="0"/>
              <a:t>04/10/2023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B900F8C-57C4-4712-BC0C-604674D20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93EF162-1CAD-4AAA-ABD8-FA2D287C0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C92B1-F623-40FD-9AE9-77B8D2B4DC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61268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C5336B-5BBA-4F00-A2DB-C4E89B5087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04DE57E-8D42-4488-B0AC-2637C8712A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2BB5E-75A5-47AC-A5B3-5A40B03D2D5E}" type="datetimeFigureOut">
              <a:rPr lang="en-GB" smtClean="0"/>
              <a:t>04/10/2023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DCD581-50D2-4CB7-81B6-B55467667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06BFB9-27F5-41FD-BFD6-A4BB251C3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C92B1-F623-40FD-9AE9-77B8D2B4DC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5668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9013CBD-BDA5-42DD-824C-BFC35ABA1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2BB5E-75A5-47AC-A5B3-5A40B03D2D5E}" type="datetimeFigureOut">
              <a:rPr lang="en-GB" smtClean="0"/>
              <a:t>04/10/2023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E4EB05-EE28-425C-A6B9-B002CF654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0AADF3-D3CB-47AE-B004-3E0140C64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C92B1-F623-40FD-9AE9-77B8D2B4DC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82128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4EB73D-D331-42CC-87DE-E5FBFD1AF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B4D36C-C1E4-4F79-BC3D-3766D2219A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F94675-495D-4FF4-9796-7A3F3EEFA9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D7D53B-73EB-4B7E-93AB-43E47D23F9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2BB5E-75A5-47AC-A5B3-5A40B03D2D5E}" type="datetimeFigureOut">
              <a:rPr lang="en-GB" smtClean="0"/>
              <a:t>04/10/2023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E57225-C9A0-43B4-A66B-BE31C3C5A8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DA1D44-8A6A-4328-8B5E-732913E58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C92B1-F623-40FD-9AE9-77B8D2B4DC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42987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119876-C1DC-45AA-9C25-5D6BB980A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89E1D5F-F829-4316-9093-F89259CDED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0742D1-7967-401E-910C-CD09965328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92DDFE-5E93-4C8C-B14F-510DB314A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2BB5E-75A5-47AC-A5B3-5A40B03D2D5E}" type="datetimeFigureOut">
              <a:rPr lang="en-GB" smtClean="0"/>
              <a:t>04/10/2023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001842-9571-418E-9B4F-6ADC1F4BB4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B0488F-34D2-4EA3-8368-D36CB2AD5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C92B1-F623-40FD-9AE9-77B8D2B4DC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31897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2310C6F-70D1-4E19-A3B6-AB8BE9569F7A}"/>
              </a:ext>
            </a:extLst>
          </p:cNvPr>
          <p:cNvSpPr/>
          <p:nvPr userDrawn="1"/>
        </p:nvSpPr>
        <p:spPr>
          <a:xfrm>
            <a:off x="2005584" y="6263979"/>
            <a:ext cx="10186416" cy="617771"/>
          </a:xfrm>
          <a:prstGeom prst="rect">
            <a:avLst/>
          </a:prstGeom>
          <a:solidFill>
            <a:srgbClr val="001A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02C436-6BA5-4A0A-A743-489E4D0740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13695"/>
            <a:ext cx="10515600" cy="10769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23C3F9-C76B-4176-8471-395D494504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80D9EA-67DB-4511-BAAE-AC458DC9FF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005584" y="6356350"/>
            <a:ext cx="15758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92BB5E-75A5-47AC-A5B3-5A40B03D2D5E}" type="datetimeFigureOut">
              <a:rPr lang="en-GB" smtClean="0"/>
              <a:t>04/10/2023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A29A25-8657-48E1-B4AA-74698B431D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5FB9E9-53B5-4029-B340-2B9E20ED40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4C92B1-F623-40FD-9AE9-77B8D2B4DC37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 descr="ox_small_cmyk_pos_rect.jpg">
            <a:extLst>
              <a:ext uri="{FF2B5EF4-FFF2-40B4-BE49-F238E27FC236}">
                <a16:creationId xmlns:a16="http://schemas.microsoft.com/office/drawing/2014/main" id="{50EAA6E3-2A86-4AD8-98A3-957FBFD53A3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63979"/>
            <a:ext cx="2005584" cy="6177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0E2CDFF-04EE-4773-B89C-BCFC5B35E18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256" b="89612" l="9955" r="89744">
                        <a14:foregroundMark x1="28808" y1="10233" x2="51131" y2="3876"/>
                        <a14:foregroundMark x1="51131" y1="3876" x2="69080" y2="9147"/>
                        <a14:foregroundMark x1="69080" y1="9147" x2="73454" y2="11938"/>
                        <a14:foregroundMark x1="34540" y1="6357" x2="50679" y2="2016"/>
                        <a14:foregroundMark x1="50679" y1="2016" x2="66063" y2="6977"/>
                        <a14:foregroundMark x1="66063" y1="6977" x2="66968" y2="7597"/>
                        <a14:foregroundMark x1="41176" y1="3566" x2="49623" y2="2481"/>
                        <a14:foregroundMark x1="49623" y1="2481" x2="57466" y2="3256"/>
                        <a14:foregroundMark x1="57466" y1="3256" x2="62142" y2="527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82099" y="131762"/>
            <a:ext cx="1409901" cy="1371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0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A69DA6-6C13-4E47-9CE1-52FA7CE60CF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b="1" dirty="0"/>
              <a:t>Checking the Isis flag status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7D67532-7468-4F30-8161-950700538D9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A complete guide to checking Iffley lock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FE6A26-F695-413D-C059-A4593261BE19}"/>
              </a:ext>
            </a:extLst>
          </p:cNvPr>
          <p:cNvSpPr txBox="1"/>
          <p:nvPr/>
        </p:nvSpPr>
        <p:spPr>
          <a:xfrm>
            <a:off x="8844116" y="6361470"/>
            <a:ext cx="4430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+mj-lt"/>
              </a:rPr>
              <a:t>JE, VL, last revised KSU, QS: MT22 </a:t>
            </a:r>
          </a:p>
        </p:txBody>
      </p:sp>
    </p:spTree>
    <p:extLst>
      <p:ext uri="{BB962C8B-B14F-4D97-AF65-F5344CB8AC3E}">
        <p14:creationId xmlns:p14="http://schemas.microsoft.com/office/powerpoint/2010/main" val="10881093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185901" y="303735"/>
            <a:ext cx="78867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dirty="0">
                <a:solidFill>
                  <a:srgbClr val="FF0000"/>
                </a:solidFill>
              </a:rPr>
              <a:t>3. </a:t>
            </a:r>
            <a:r>
              <a:rPr lang="en-GB" b="1" dirty="0"/>
              <a:t>Walk towards the lock.</a:t>
            </a: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3418CD87-CCBB-4EAC-9EBF-84D6AAE0866F}"/>
              </a:ext>
            </a:extLst>
          </p:cNvPr>
          <p:cNvGrpSpPr>
            <a:grpSpLocks noChangeAspect="1"/>
          </p:cNvGrpSpPr>
          <p:nvPr/>
        </p:nvGrpSpPr>
        <p:grpSpPr>
          <a:xfrm>
            <a:off x="4654345" y="1188000"/>
            <a:ext cx="6739201" cy="4680000"/>
            <a:chOff x="3178233" y="1322878"/>
            <a:chExt cx="6400801" cy="44450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091" r="11910"/>
            <a:stretch/>
          </p:blipFill>
          <p:spPr>
            <a:xfrm>
              <a:off x="3178233" y="1322878"/>
              <a:ext cx="6400801" cy="4445000"/>
            </a:xfrm>
            <a:prstGeom prst="rect">
              <a:avLst/>
            </a:prstGeom>
          </p:spPr>
        </p:pic>
        <p:cxnSp>
          <p:nvCxnSpPr>
            <p:cNvPr id="4" name="Straight Arrow Connector 3"/>
            <p:cNvCxnSpPr/>
            <p:nvPr/>
          </p:nvCxnSpPr>
          <p:spPr>
            <a:xfrm flipV="1">
              <a:off x="7293033" y="3628507"/>
              <a:ext cx="1162742" cy="1683326"/>
            </a:xfrm>
            <a:prstGeom prst="straightConnector1">
              <a:avLst/>
            </a:prstGeom>
            <a:ln w="88900" cmpd="sng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4C3CF5BC-B942-4C05-8924-053B0F53DD93}"/>
              </a:ext>
            </a:extLst>
          </p:cNvPr>
          <p:cNvGrpSpPr/>
          <p:nvPr/>
        </p:nvGrpSpPr>
        <p:grpSpPr>
          <a:xfrm>
            <a:off x="1440000" y="1188000"/>
            <a:ext cx="3020705" cy="4680000"/>
            <a:chOff x="778784" y="1089000"/>
            <a:chExt cx="3020705" cy="46800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/>
            <a:srcRect l="32573" t="12114" r="38677" b="8696"/>
            <a:stretch/>
          </p:blipFill>
          <p:spPr bwMode="auto">
            <a:xfrm>
              <a:off x="778784" y="1089000"/>
              <a:ext cx="3020705" cy="468000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grpSp>
          <p:nvGrpSpPr>
            <p:cNvPr id="13" name="Group 12"/>
            <p:cNvGrpSpPr/>
            <p:nvPr/>
          </p:nvGrpSpPr>
          <p:grpSpPr>
            <a:xfrm>
              <a:off x="2361027" y="3209256"/>
              <a:ext cx="157941" cy="219744"/>
              <a:chOff x="407324" y="2892831"/>
              <a:chExt cx="573578" cy="798020"/>
            </a:xfrm>
          </p:grpSpPr>
          <p:sp>
            <p:nvSpPr>
              <p:cNvPr id="14" name="Chord 13"/>
              <p:cNvSpPr/>
              <p:nvPr/>
            </p:nvSpPr>
            <p:spPr>
              <a:xfrm rot="6754472">
                <a:off x="407324" y="3117273"/>
                <a:ext cx="573578" cy="573578"/>
              </a:xfrm>
              <a:prstGeom prst="chord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" name="Oval 14"/>
              <p:cNvSpPr/>
              <p:nvPr/>
            </p:nvSpPr>
            <p:spPr>
              <a:xfrm>
                <a:off x="523702" y="2892831"/>
                <a:ext cx="340822" cy="340822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360208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185901" y="303735"/>
            <a:ext cx="78867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dirty="0">
                <a:solidFill>
                  <a:srgbClr val="FF0000"/>
                </a:solidFill>
              </a:rPr>
              <a:t>4. </a:t>
            </a:r>
            <a:r>
              <a:rPr lang="en-GB" b="1" dirty="0"/>
              <a:t>Walk past the lock.</a:t>
            </a:r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93DC748A-9DF6-461C-B253-4696403409B1}"/>
              </a:ext>
            </a:extLst>
          </p:cNvPr>
          <p:cNvGrpSpPr>
            <a:grpSpLocks noChangeAspect="1"/>
          </p:cNvGrpSpPr>
          <p:nvPr/>
        </p:nvGrpSpPr>
        <p:grpSpPr>
          <a:xfrm>
            <a:off x="6761159" y="1191052"/>
            <a:ext cx="3706817" cy="4676948"/>
            <a:chOff x="4283824" y="1446759"/>
            <a:chExt cx="3873731" cy="488754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030" r="7636"/>
            <a:stretch/>
          </p:blipFill>
          <p:spPr>
            <a:xfrm rot="5400000">
              <a:off x="3776917" y="1953666"/>
              <a:ext cx="4887546" cy="3873731"/>
            </a:xfrm>
            <a:prstGeom prst="rect">
              <a:avLst/>
            </a:prstGeom>
          </p:spPr>
        </p:pic>
        <p:cxnSp>
          <p:nvCxnSpPr>
            <p:cNvPr id="4" name="Straight Arrow Connector 3"/>
            <p:cNvCxnSpPr/>
            <p:nvPr/>
          </p:nvCxnSpPr>
          <p:spPr>
            <a:xfrm flipV="1">
              <a:off x="6894022" y="4542907"/>
              <a:ext cx="1162742" cy="1683326"/>
            </a:xfrm>
            <a:prstGeom prst="straightConnector1">
              <a:avLst/>
            </a:prstGeom>
            <a:ln w="88900" cmpd="sng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32573" t="12114" r="38677" b="8696"/>
          <a:stretch/>
        </p:blipFill>
        <p:spPr bwMode="auto">
          <a:xfrm>
            <a:off x="1440000" y="1188000"/>
            <a:ext cx="3020705" cy="4680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2871381" y="4093460"/>
            <a:ext cx="157941" cy="219744"/>
            <a:chOff x="407324" y="2892831"/>
            <a:chExt cx="573578" cy="798020"/>
          </a:xfrm>
        </p:grpSpPr>
        <p:sp>
          <p:nvSpPr>
            <p:cNvPr id="9" name="Chord 8"/>
            <p:cNvSpPr/>
            <p:nvPr/>
          </p:nvSpPr>
          <p:spPr>
            <a:xfrm rot="6754472">
              <a:off x="407324" y="3117273"/>
              <a:ext cx="573578" cy="573578"/>
            </a:xfrm>
            <a:prstGeom prst="chord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Oval 9"/>
            <p:cNvSpPr/>
            <p:nvPr/>
          </p:nvSpPr>
          <p:spPr>
            <a:xfrm>
              <a:off x="523702" y="2892831"/>
              <a:ext cx="340822" cy="340822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98817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7.77778E-6 L 1.38889E-6 7.77778E-6 C -0.00017 0.00093 -0.00035 0.00186 -0.00035 0.00302 C -0.00035 0.0044 -0.00052 0.00579 -0.00052 0.00718 C -0.0007 0.00788 -0.00087 0.00903 -0.00104 0.00973 C -0.00122 0.01459 -0.00122 0.01714 -0.00156 0.0213 C -0.00156 0.022 -0.00174 0.02385 -0.00208 0.02454 C -0.00243 0.02524 -0.00313 0.02663 -0.00313 0.02663 C -0.00365 0.02917 -0.0033 0.02802 -0.00417 0.02964 L -0.00452 0.03195 " pathEditMode="relative" ptsTypes="AAAAAAAA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185901" y="303735"/>
            <a:ext cx="78867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dirty="0">
                <a:solidFill>
                  <a:srgbClr val="FF0000"/>
                </a:solidFill>
              </a:rPr>
              <a:t>5. </a:t>
            </a:r>
            <a:r>
              <a:rPr lang="en-GB" b="1" dirty="0"/>
              <a:t>Cross the bridge.</a:t>
            </a: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86590500-3B6E-4C4B-8D22-7DC11CE2DA57}"/>
              </a:ext>
            </a:extLst>
          </p:cNvPr>
          <p:cNvGrpSpPr/>
          <p:nvPr/>
        </p:nvGrpSpPr>
        <p:grpSpPr>
          <a:xfrm>
            <a:off x="4898707" y="1188000"/>
            <a:ext cx="6565585" cy="4680000"/>
            <a:chOff x="3178233" y="2003367"/>
            <a:chExt cx="5981008" cy="4084577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63" r="12797"/>
            <a:stretch/>
          </p:blipFill>
          <p:spPr>
            <a:xfrm>
              <a:off x="3178233" y="2003367"/>
              <a:ext cx="5902037" cy="4084577"/>
            </a:xfrm>
            <a:prstGeom prst="rect">
              <a:avLst/>
            </a:prstGeom>
          </p:spPr>
        </p:pic>
        <p:cxnSp>
          <p:nvCxnSpPr>
            <p:cNvPr id="4" name="Straight Arrow Connector 3"/>
            <p:cNvCxnSpPr/>
            <p:nvPr/>
          </p:nvCxnSpPr>
          <p:spPr>
            <a:xfrm flipH="1" flipV="1">
              <a:off x="5065222" y="4185485"/>
              <a:ext cx="2643448" cy="1142975"/>
            </a:xfrm>
            <a:prstGeom prst="straightConnector1">
              <a:avLst/>
            </a:prstGeom>
            <a:ln w="88900" cmpd="sng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7"/>
            <p:cNvSpPr/>
            <p:nvPr/>
          </p:nvSpPr>
          <p:spPr>
            <a:xfrm>
              <a:off x="5313566" y="2271224"/>
              <a:ext cx="3845675" cy="769441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</p:spPr>
          <p:txBody>
            <a:bodyPr wrap="square">
              <a:spAutoFit/>
            </a:bodyPr>
            <a:lstStyle/>
            <a:p>
              <a:r>
                <a:rPr lang="en-GB" sz="4400" dirty="0">
                  <a:solidFill>
                    <a:srgbClr val="FF0000"/>
                  </a:solidFill>
                </a:rPr>
                <a:t>(That’s Stoney!) </a:t>
              </a:r>
              <a:endParaRPr lang="en-GB" sz="4400" dirty="0"/>
            </a:p>
          </p:txBody>
        </p:sp>
        <p:cxnSp>
          <p:nvCxnSpPr>
            <p:cNvPr id="9" name="Straight Arrow Connector 8"/>
            <p:cNvCxnSpPr/>
            <p:nvPr/>
          </p:nvCxnSpPr>
          <p:spPr>
            <a:xfrm flipH="1">
              <a:off x="5065222" y="3030014"/>
              <a:ext cx="693074" cy="494583"/>
            </a:xfrm>
            <a:prstGeom prst="straightConnector1">
              <a:avLst/>
            </a:prstGeom>
            <a:ln w="88900" cmpd="sng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CBD662BD-AB0B-4647-8822-A79F8830D1CA}"/>
              </a:ext>
            </a:extLst>
          </p:cNvPr>
          <p:cNvGrpSpPr/>
          <p:nvPr/>
        </p:nvGrpSpPr>
        <p:grpSpPr>
          <a:xfrm>
            <a:off x="1440000" y="1188000"/>
            <a:ext cx="3020705" cy="4680000"/>
            <a:chOff x="1440000" y="1188000"/>
            <a:chExt cx="3020705" cy="468000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/>
            <a:srcRect l="32573" t="12114" r="38677" b="8696"/>
            <a:stretch/>
          </p:blipFill>
          <p:spPr bwMode="auto">
            <a:xfrm>
              <a:off x="1440000" y="1188000"/>
              <a:ext cx="3020705" cy="468000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grpSp>
          <p:nvGrpSpPr>
            <p:cNvPr id="12" name="Group 11"/>
            <p:cNvGrpSpPr/>
            <p:nvPr/>
          </p:nvGrpSpPr>
          <p:grpSpPr>
            <a:xfrm>
              <a:off x="3130864" y="4170573"/>
              <a:ext cx="157941" cy="219744"/>
              <a:chOff x="407324" y="2892831"/>
              <a:chExt cx="573578" cy="798020"/>
            </a:xfrm>
          </p:grpSpPr>
          <p:sp>
            <p:nvSpPr>
              <p:cNvPr id="13" name="Chord 12"/>
              <p:cNvSpPr/>
              <p:nvPr/>
            </p:nvSpPr>
            <p:spPr>
              <a:xfrm rot="6754472">
                <a:off x="407324" y="3117273"/>
                <a:ext cx="573578" cy="573578"/>
              </a:xfrm>
              <a:prstGeom prst="chord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" name="Oval 13"/>
              <p:cNvSpPr/>
              <p:nvPr/>
            </p:nvSpPr>
            <p:spPr>
              <a:xfrm>
                <a:off x="523702" y="2892831"/>
                <a:ext cx="340822" cy="340822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324989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781300" y="305104"/>
            <a:ext cx="78867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dirty="0">
                <a:solidFill>
                  <a:srgbClr val="FF0000"/>
                </a:solidFill>
              </a:rPr>
              <a:t>6. </a:t>
            </a:r>
            <a:r>
              <a:rPr lang="en-GB" b="1" dirty="0"/>
              <a:t>Check Stoney </a:t>
            </a:r>
          </a:p>
          <a:p>
            <a:pPr algn="ctr"/>
            <a:r>
              <a:rPr lang="en-GB" sz="4000" b="1" dirty="0"/>
              <a:t>Then continue and walk through.</a:t>
            </a:r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9D56B869-9D72-4C98-BA43-101E924EB89B}"/>
              </a:ext>
            </a:extLst>
          </p:cNvPr>
          <p:cNvGrpSpPr/>
          <p:nvPr/>
        </p:nvGrpSpPr>
        <p:grpSpPr>
          <a:xfrm>
            <a:off x="4043363" y="1440482"/>
            <a:ext cx="7753349" cy="4680000"/>
            <a:chOff x="3293890" y="1495427"/>
            <a:chExt cx="7615719" cy="44450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6714"/>
            <a:stretch/>
          </p:blipFill>
          <p:spPr>
            <a:xfrm>
              <a:off x="3293891" y="1495427"/>
              <a:ext cx="7615718" cy="4445000"/>
            </a:xfrm>
            <a:prstGeom prst="rect">
              <a:avLst/>
            </a:prstGeom>
          </p:spPr>
        </p:pic>
        <p:cxnSp>
          <p:nvCxnSpPr>
            <p:cNvPr id="4" name="Straight Arrow Connector 3"/>
            <p:cNvCxnSpPr/>
            <p:nvPr/>
          </p:nvCxnSpPr>
          <p:spPr>
            <a:xfrm flipV="1">
              <a:off x="6929870" y="4464202"/>
              <a:ext cx="332510" cy="1436948"/>
            </a:xfrm>
            <a:prstGeom prst="straightConnector1">
              <a:avLst/>
            </a:prstGeom>
            <a:ln w="88900" cmpd="sng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Rectangle 5"/>
            <p:cNvSpPr/>
            <p:nvPr/>
          </p:nvSpPr>
          <p:spPr>
            <a:xfrm>
              <a:off x="3293890" y="2813240"/>
              <a:ext cx="3845675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4400" dirty="0">
                  <a:solidFill>
                    <a:srgbClr val="FF0000"/>
                  </a:solidFill>
                </a:rPr>
                <a:t>(Stoney!) </a:t>
              </a:r>
              <a:endParaRPr lang="en-GB" sz="4400" dirty="0"/>
            </a:p>
          </p:txBody>
        </p:sp>
        <p:cxnSp>
          <p:nvCxnSpPr>
            <p:cNvPr id="7" name="Straight Arrow Connector 6"/>
            <p:cNvCxnSpPr/>
            <p:nvPr/>
          </p:nvCxnSpPr>
          <p:spPr>
            <a:xfrm flipV="1">
              <a:off x="7405948" y="3655372"/>
              <a:ext cx="3350029" cy="125110"/>
            </a:xfrm>
            <a:prstGeom prst="straightConnector1">
              <a:avLst/>
            </a:prstGeom>
            <a:ln w="88900" cmpd="sng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32573" t="12114" r="38677" b="8696"/>
          <a:stretch/>
        </p:blipFill>
        <p:spPr bwMode="auto">
          <a:xfrm>
            <a:off x="879179" y="1440482"/>
            <a:ext cx="3020705" cy="4680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2778517" y="4583629"/>
            <a:ext cx="157941" cy="219744"/>
            <a:chOff x="407324" y="2892831"/>
            <a:chExt cx="573578" cy="798020"/>
          </a:xfrm>
        </p:grpSpPr>
        <p:sp>
          <p:nvSpPr>
            <p:cNvPr id="11" name="Chord 10"/>
            <p:cNvSpPr/>
            <p:nvPr/>
          </p:nvSpPr>
          <p:spPr>
            <a:xfrm rot="6754472">
              <a:off x="407324" y="3117273"/>
              <a:ext cx="573578" cy="573578"/>
            </a:xfrm>
            <a:prstGeom prst="chord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Oval 11"/>
            <p:cNvSpPr/>
            <p:nvPr/>
          </p:nvSpPr>
          <p:spPr>
            <a:xfrm>
              <a:off x="523702" y="2892831"/>
              <a:ext cx="340822" cy="340822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968053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5.18519E-6 L 4.44444E-6 -5.18519E-6 C 0.00052 0.00069 0.00087 0.00161 0.00156 0.00232 C 0.00173 0.00277 0.00208 0.003 0.00226 0.00346 C 0.00243 0.00369 0.0026 0.00416 0.00278 0.00439 C 0.00295 0.00462 0.0033 0.00462 0.00364 0.00485 C 0.00382 0.00508 0.00382 0.00555 0.00417 0.00578 C 0.00434 0.00601 0.00469 0.00601 0.00486 0.00624 C 0.00521 0.00647 0.00538 0.0067 0.00573 0.00694 C 0.0059 0.00717 0.00642 0.00717 0.00677 0.00717 C 0.00694 0.0074 0.00712 0.00763 0.00746 0.00763 C 0.00868 0.00809 0.00851 0.00786 0.00937 0.00786 " pathEditMode="relative" ptsTypes="AAAAAAAAAA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185901" y="303735"/>
            <a:ext cx="78867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dirty="0"/>
              <a:t>What is Stoney?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182"/>
          <a:stretch/>
        </p:blipFill>
        <p:spPr>
          <a:xfrm>
            <a:off x="1873136" y="1231439"/>
            <a:ext cx="3732415" cy="4445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813367" y="2321910"/>
            <a:ext cx="4472248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400" dirty="0"/>
              <a:t>Stoney is a massive stone counterweight for a big weir.  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2521528" y="1783244"/>
            <a:ext cx="3890356" cy="1126213"/>
          </a:xfrm>
          <a:prstGeom prst="straightConnector1">
            <a:avLst/>
          </a:prstGeom>
          <a:ln w="88900" cmpd="sng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6656071" y="1398523"/>
            <a:ext cx="384567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400" dirty="0">
                <a:solidFill>
                  <a:srgbClr val="FF0000"/>
                </a:solidFill>
              </a:rPr>
              <a:t>This!</a:t>
            </a:r>
            <a:endParaRPr lang="en-GB" sz="4400" dirty="0"/>
          </a:p>
        </p:txBody>
      </p:sp>
    </p:spTree>
    <p:extLst>
      <p:ext uri="{BB962C8B-B14F-4D97-AF65-F5344CB8AC3E}">
        <p14:creationId xmlns:p14="http://schemas.microsoft.com/office/powerpoint/2010/main" val="19242281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185901" y="303735"/>
            <a:ext cx="78867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dirty="0"/>
              <a:t>How to check Stoney: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21" r="13091"/>
          <a:stretch/>
        </p:blipFill>
        <p:spPr>
          <a:xfrm rot="5400000">
            <a:off x="1562619" y="1945007"/>
            <a:ext cx="4580315" cy="333375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863243" y="1321725"/>
            <a:ext cx="4472248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400" dirty="0"/>
              <a:t>On the left hand end of Stoney, there is a pointer and some lines.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3868189" y="2926081"/>
            <a:ext cx="2601884" cy="1849747"/>
          </a:xfrm>
          <a:prstGeom prst="straightConnector1">
            <a:avLst/>
          </a:prstGeom>
          <a:ln w="88900" cmpd="sng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5658544" y="4417206"/>
            <a:ext cx="384567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400" dirty="0">
                <a:solidFill>
                  <a:srgbClr val="FF0000"/>
                </a:solidFill>
              </a:rPr>
              <a:t>Closed </a:t>
            </a:r>
          </a:p>
          <a:p>
            <a:pPr algn="ctr"/>
            <a:r>
              <a:rPr lang="en-GB" sz="4400" dirty="0">
                <a:solidFill>
                  <a:srgbClr val="FF0000"/>
                </a:solidFill>
              </a:rPr>
              <a:t>0 bucks</a:t>
            </a:r>
            <a:endParaRPr lang="en-GB" sz="4400" dirty="0"/>
          </a:p>
        </p:txBody>
      </p:sp>
    </p:spTree>
    <p:extLst>
      <p:ext uri="{BB962C8B-B14F-4D97-AF65-F5344CB8AC3E}">
        <p14:creationId xmlns:p14="http://schemas.microsoft.com/office/powerpoint/2010/main" val="21054004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185901" y="303735"/>
            <a:ext cx="78867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dirty="0"/>
              <a:t>How to check Stoney:</a:t>
            </a:r>
          </a:p>
        </p:txBody>
      </p:sp>
      <p:sp>
        <p:nvSpPr>
          <p:cNvPr id="3" name="Rectangle 2"/>
          <p:cNvSpPr/>
          <p:nvPr/>
        </p:nvSpPr>
        <p:spPr>
          <a:xfrm>
            <a:off x="5863243" y="1321724"/>
            <a:ext cx="447224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400" dirty="0"/>
              <a:t>Each line is 3 inches, which is ¼ of a buck.</a:t>
            </a:r>
          </a:p>
        </p:txBody>
      </p:sp>
      <p:sp>
        <p:nvSpPr>
          <p:cNvPr id="5" name="Rectangle 4"/>
          <p:cNvSpPr/>
          <p:nvPr/>
        </p:nvSpPr>
        <p:spPr>
          <a:xfrm>
            <a:off x="5658544" y="4417206"/>
            <a:ext cx="384567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400" dirty="0">
                <a:solidFill>
                  <a:srgbClr val="FF0000"/>
                </a:solidFill>
              </a:rPr>
              <a:t>6 inches </a:t>
            </a:r>
          </a:p>
          <a:p>
            <a:pPr algn="ctr"/>
            <a:r>
              <a:rPr lang="en-GB" sz="4400" dirty="0">
                <a:solidFill>
                  <a:srgbClr val="FF0000"/>
                </a:solidFill>
              </a:rPr>
              <a:t>½ a buck</a:t>
            </a:r>
            <a:endParaRPr lang="en-GB" sz="4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73" t="22822" r="25333" b="16337"/>
          <a:stretch/>
        </p:blipFill>
        <p:spPr>
          <a:xfrm rot="5400000">
            <a:off x="1414969" y="1769377"/>
            <a:ext cx="4677237" cy="3511525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 flipH="1" flipV="1">
            <a:off x="4051069" y="3574474"/>
            <a:ext cx="2419004" cy="1201355"/>
          </a:xfrm>
          <a:prstGeom prst="straightConnector1">
            <a:avLst/>
          </a:prstGeom>
          <a:ln w="88900" cmpd="sng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52380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185901" y="303735"/>
            <a:ext cx="78867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dirty="0"/>
              <a:t>How to check Stoney:</a:t>
            </a:r>
          </a:p>
        </p:txBody>
      </p:sp>
      <p:sp>
        <p:nvSpPr>
          <p:cNvPr id="3" name="Rectangle 2"/>
          <p:cNvSpPr/>
          <p:nvPr/>
        </p:nvSpPr>
        <p:spPr>
          <a:xfrm>
            <a:off x="5863243" y="1321725"/>
            <a:ext cx="4472248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400" dirty="0"/>
              <a:t>Stoney is usually only opened to a maximum of 15 inches.</a:t>
            </a:r>
          </a:p>
        </p:txBody>
      </p:sp>
      <p:sp>
        <p:nvSpPr>
          <p:cNvPr id="4" name="Rectangle 3"/>
          <p:cNvSpPr/>
          <p:nvPr/>
        </p:nvSpPr>
        <p:spPr>
          <a:xfrm>
            <a:off x="5658544" y="4417206"/>
            <a:ext cx="384567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400" dirty="0">
                <a:solidFill>
                  <a:srgbClr val="FF0000"/>
                </a:solidFill>
              </a:rPr>
              <a:t>12 inches </a:t>
            </a:r>
          </a:p>
          <a:p>
            <a:pPr algn="ctr"/>
            <a:r>
              <a:rPr lang="en-GB" sz="4400" dirty="0">
                <a:solidFill>
                  <a:srgbClr val="FF0000"/>
                </a:solidFill>
              </a:rPr>
              <a:t>1 buck</a:t>
            </a:r>
            <a:endParaRPr lang="en-GB" sz="4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82" t="14592" r="28204" b="14093"/>
          <a:stretch/>
        </p:blipFill>
        <p:spPr>
          <a:xfrm rot="5400000">
            <a:off x="1416845" y="1836206"/>
            <a:ext cx="4684478" cy="3273137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H="1">
            <a:off x="4383579" y="4821383"/>
            <a:ext cx="1978428" cy="319099"/>
          </a:xfrm>
          <a:prstGeom prst="straightConnector1">
            <a:avLst/>
          </a:prstGeom>
          <a:ln w="88900" cmpd="sng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24309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185901" y="303735"/>
            <a:ext cx="78867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dirty="0"/>
              <a:t>How to check Stoney:</a:t>
            </a:r>
          </a:p>
        </p:txBody>
      </p:sp>
      <p:sp>
        <p:nvSpPr>
          <p:cNvPr id="3" name="Rectangle 2"/>
          <p:cNvSpPr/>
          <p:nvPr/>
        </p:nvSpPr>
        <p:spPr>
          <a:xfrm>
            <a:off x="5136921" y="1493789"/>
            <a:ext cx="552251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400" dirty="0"/>
              <a:t>On red boards at Iffley lock, it sometimes opens more.</a:t>
            </a:r>
          </a:p>
        </p:txBody>
      </p:sp>
      <p:sp>
        <p:nvSpPr>
          <p:cNvPr id="4" name="Rectangle 3"/>
          <p:cNvSpPr/>
          <p:nvPr/>
        </p:nvSpPr>
        <p:spPr>
          <a:xfrm>
            <a:off x="6362008" y="4417206"/>
            <a:ext cx="384567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400" dirty="0">
                <a:solidFill>
                  <a:srgbClr val="FF0000"/>
                </a:solidFill>
              </a:rPr>
              <a:t>Like, 2 feet!? </a:t>
            </a:r>
          </a:p>
          <a:p>
            <a:pPr algn="ctr"/>
            <a:r>
              <a:rPr lang="en-GB" sz="4400" dirty="0">
                <a:solidFill>
                  <a:srgbClr val="FF0000"/>
                </a:solidFill>
              </a:rPr>
              <a:t>2 bucks</a:t>
            </a:r>
            <a:endParaRPr lang="en-GB" sz="4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5" t="8109" r="21697" b="3372"/>
          <a:stretch/>
        </p:blipFill>
        <p:spPr>
          <a:xfrm rot="5400000">
            <a:off x="1115115" y="2190407"/>
            <a:ext cx="4987640" cy="2951019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H="1">
            <a:off x="3959629" y="4821382"/>
            <a:ext cx="2402378" cy="432262"/>
          </a:xfrm>
          <a:prstGeom prst="straightConnector1">
            <a:avLst/>
          </a:prstGeom>
          <a:ln w="88900" cmpd="sng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26747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185901" y="303735"/>
            <a:ext cx="78867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dirty="0"/>
              <a:t>How to check Stoney:</a:t>
            </a:r>
          </a:p>
        </p:txBody>
      </p:sp>
      <p:sp>
        <p:nvSpPr>
          <p:cNvPr id="3" name="Rectangle 2"/>
          <p:cNvSpPr/>
          <p:nvPr/>
        </p:nvSpPr>
        <p:spPr>
          <a:xfrm>
            <a:off x="5863242" y="1321724"/>
            <a:ext cx="5886305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400" dirty="0"/>
              <a:t>Stand at the right hand end of Stoney and look along it to see clearly which line the arrow is pointing at.</a:t>
            </a:r>
          </a:p>
          <a:p>
            <a:r>
              <a:rPr lang="en-GB" sz="3600" dirty="0"/>
              <a:t>Take a note and/or a photo! Then continue the journey…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11" r="14222"/>
          <a:stretch/>
        </p:blipFill>
        <p:spPr>
          <a:xfrm rot="5400000">
            <a:off x="1501651" y="1889596"/>
            <a:ext cx="4702249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1194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b="1" dirty="0"/>
              <a:t>What does the flag mean?</a:t>
            </a:r>
          </a:p>
        </p:txBody>
      </p:sp>
    </p:spTree>
    <p:extLst>
      <p:ext uri="{BB962C8B-B14F-4D97-AF65-F5344CB8AC3E}">
        <p14:creationId xmlns:p14="http://schemas.microsoft.com/office/powerpoint/2010/main" val="1250163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185901" y="303735"/>
            <a:ext cx="78867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dirty="0">
                <a:solidFill>
                  <a:srgbClr val="FF0000"/>
                </a:solidFill>
              </a:rPr>
              <a:t>7. </a:t>
            </a:r>
            <a:r>
              <a:rPr lang="en-GB" b="1" dirty="0"/>
              <a:t>Walk down the path.</a:t>
            </a: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6188B332-C65E-48A9-AFBD-E90568438409}"/>
              </a:ext>
            </a:extLst>
          </p:cNvPr>
          <p:cNvGrpSpPr/>
          <p:nvPr/>
        </p:nvGrpSpPr>
        <p:grpSpPr>
          <a:xfrm>
            <a:off x="6728502" y="1240160"/>
            <a:ext cx="4119447" cy="4680000"/>
            <a:chOff x="3943005" y="1554485"/>
            <a:chExt cx="4119447" cy="448881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485" r="26546"/>
            <a:stretch/>
          </p:blipFill>
          <p:spPr>
            <a:xfrm rot="5400000">
              <a:off x="3758324" y="1739166"/>
              <a:ext cx="4488810" cy="4119447"/>
            </a:xfrm>
            <a:prstGeom prst="rect">
              <a:avLst/>
            </a:prstGeom>
          </p:spPr>
        </p:pic>
        <p:cxnSp>
          <p:nvCxnSpPr>
            <p:cNvPr id="4" name="Straight Arrow Connector 3"/>
            <p:cNvCxnSpPr/>
            <p:nvPr/>
          </p:nvCxnSpPr>
          <p:spPr>
            <a:xfrm flipV="1">
              <a:off x="5497484" y="3199980"/>
              <a:ext cx="1030778" cy="2718682"/>
            </a:xfrm>
            <a:prstGeom prst="straightConnector1">
              <a:avLst/>
            </a:prstGeom>
            <a:ln w="88900" cmpd="sng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32573" t="12114" r="38677" b="8696"/>
          <a:stretch/>
        </p:blipFill>
        <p:spPr bwMode="auto">
          <a:xfrm>
            <a:off x="1440000" y="1188000"/>
            <a:ext cx="3020705" cy="4680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3291358" y="4962378"/>
            <a:ext cx="157941" cy="219744"/>
            <a:chOff x="407324" y="2892831"/>
            <a:chExt cx="573578" cy="798020"/>
          </a:xfrm>
        </p:grpSpPr>
        <p:sp>
          <p:nvSpPr>
            <p:cNvPr id="8" name="Chord 7"/>
            <p:cNvSpPr/>
            <p:nvPr/>
          </p:nvSpPr>
          <p:spPr>
            <a:xfrm rot="6754472">
              <a:off x="407324" y="3117273"/>
              <a:ext cx="573578" cy="573578"/>
            </a:xfrm>
            <a:prstGeom prst="chord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Oval 8"/>
            <p:cNvSpPr/>
            <p:nvPr/>
          </p:nvSpPr>
          <p:spPr>
            <a:xfrm>
              <a:off x="523702" y="2892831"/>
              <a:ext cx="340822" cy="340822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656025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2.22222E-6 L 2.77778E-6 2.22222E-6 L 0.00208 0.00092 C 0.00243 0.00115 0.0026 0.00115 0.00295 0.00115 C 0.00312 0.00138 0.00347 0.00162 0.00364 0.00185 C 0.00382 0.00231 0.00399 0.00254 0.00416 0.003 C 0.00503 0.00532 0.00416 0.01111 0.00416 0.01157 C 0.00416 0.01203 0.00382 0.01365 0.00364 0.01412 C 0.00347 0.01458 0.0033 0.01481 0.00312 0.01504 C 0.0026 0.01759 0.0033 0.01458 0.0026 0.01759 C 0.0026 0.01782 0.00243 0.01828 0.00243 0.01851 C 0.00225 0.01898 0.00225 0.01944 0.00208 0.0199 C 0.00191 0.02037 0.00173 0.0206 0.00156 0.02106 C 0.00139 0.02175 0.00139 0.02245 0.00104 0.02314 C 0.00087 0.02338 0.00069 0.02384 0.00052 0.02407 C 0.00034 0.02476 0.00034 0.02569 2.77778E-6 0.02615 C -0.00018 0.02662 -0.00035 0.02685 -0.00052 0.02731 C -0.00052 0.02754 -0.00052 0.028 -0.0007 0.02824 C -0.00104 0.02893 -0.00139 0.02963 -0.00174 0.03032 L -0.00226 0.03148 C -0.00295 0.03402 -0.00209 0.03078 -0.00313 0.03356 C -0.004 0.03611 -0.00226 0.03263 -0.00417 0.03588 C -0.00417 0.03634 -0.00417 0.03657 -0.00434 0.03703 C -0.00521 0.03888 -0.00521 0.03888 -0.00625 0.04004 C -0.00677 0.04259 -0.00643 0.04166 -0.00729 0.04328 C -0.00782 0.04583 -0.00695 0.04259 -0.00799 0.04537 C -0.00903 0.04814 -0.00729 0.04444 -0.00886 0.04745 C -0.00886 0.04768 -0.00903 0.04814 -0.00903 0.04838 C -0.0092 0.0493 -0.00938 0.05023 -0.00955 0.05115 L -0.01007 0.05324 L -0.01042 0.05439 C -0.01042 0.05463 -0.01042 0.05509 -0.01059 0.05532 C -0.01077 0.05578 -0.01094 0.05601 -0.01111 0.05648 C -0.01216 0.05925 -0.01042 0.05555 -0.01198 0.05856 C -0.01198 0.05879 -0.01216 0.05925 -0.01216 0.05949 C -0.01233 0.05995 -0.01233 0.06041 -0.0125 0.06088 C -0.0125 0.06134 -0.01285 0.06157 -0.01285 0.06203 C -0.01285 0.06273 -0.01285 0.06342 -0.01268 0.06412 C -0.0125 0.06435 -0.01216 0.06458 -0.01198 0.06481 C -0.01163 0.06481 -0.01129 0.06481 -0.01111 0.06504 C -0.01094 0.06504 -0.01077 0.06527 -0.01059 0.0655 " pathEditMode="relative" ptsTypes="AAAAAAAAAAAAAAAAAAAAAAAAAAAAAAAAAAAAAAA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185901" y="303735"/>
            <a:ext cx="78867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dirty="0">
                <a:solidFill>
                  <a:srgbClr val="FF0000"/>
                </a:solidFill>
              </a:rPr>
              <a:t>8. </a:t>
            </a:r>
            <a:r>
              <a:rPr lang="en-GB" b="1" dirty="0"/>
              <a:t>Check the gates &amp; sticks.</a:t>
            </a: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72850906-0299-4AAD-9CAC-58CA331FB22C}"/>
              </a:ext>
            </a:extLst>
          </p:cNvPr>
          <p:cNvGrpSpPr>
            <a:grpSpLocks noChangeAspect="1"/>
          </p:cNvGrpSpPr>
          <p:nvPr/>
        </p:nvGrpSpPr>
        <p:grpSpPr>
          <a:xfrm>
            <a:off x="4604820" y="1135073"/>
            <a:ext cx="6356305" cy="4885268"/>
            <a:chOff x="2094982" y="1618974"/>
            <a:chExt cx="6589739" cy="5064679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82" r="33212"/>
            <a:stretch/>
          </p:blipFill>
          <p:spPr>
            <a:xfrm rot="5400000">
              <a:off x="3812348" y="1811281"/>
              <a:ext cx="5064679" cy="4680066"/>
            </a:xfrm>
            <a:prstGeom prst="rect">
              <a:avLst/>
            </a:prstGeom>
          </p:spPr>
        </p:pic>
        <p:cxnSp>
          <p:nvCxnSpPr>
            <p:cNvPr id="4" name="Straight Arrow Connector 3"/>
            <p:cNvCxnSpPr/>
            <p:nvPr/>
          </p:nvCxnSpPr>
          <p:spPr>
            <a:xfrm flipH="1" flipV="1">
              <a:off x="4184074" y="4646815"/>
              <a:ext cx="1446415" cy="1803862"/>
            </a:xfrm>
            <a:prstGeom prst="straightConnector1">
              <a:avLst/>
            </a:prstGeom>
            <a:ln w="88900" cmpd="sng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angle 6"/>
            <p:cNvSpPr/>
            <p:nvPr/>
          </p:nvSpPr>
          <p:spPr>
            <a:xfrm>
              <a:off x="2094982" y="2753336"/>
              <a:ext cx="1867243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4400" dirty="0">
                  <a:solidFill>
                    <a:srgbClr val="FF0000"/>
                  </a:solidFill>
                </a:rPr>
                <a:t>(Sticks) </a:t>
              </a:r>
              <a:endParaRPr lang="en-GB" sz="4400" dirty="0"/>
            </a:p>
          </p:txBody>
        </p:sp>
        <p:cxnSp>
          <p:nvCxnSpPr>
            <p:cNvPr id="8" name="Straight Arrow Connector 7"/>
            <p:cNvCxnSpPr/>
            <p:nvPr/>
          </p:nvCxnSpPr>
          <p:spPr>
            <a:xfrm>
              <a:off x="3834939" y="3183566"/>
              <a:ext cx="806335" cy="615350"/>
            </a:xfrm>
            <a:prstGeom prst="straightConnector1">
              <a:avLst/>
            </a:prstGeom>
            <a:ln w="88900" cmpd="sng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9"/>
            <p:cNvSpPr/>
            <p:nvPr/>
          </p:nvSpPr>
          <p:spPr>
            <a:xfrm>
              <a:off x="6638809" y="3638060"/>
              <a:ext cx="1892181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4400" dirty="0">
                  <a:solidFill>
                    <a:srgbClr val="FF0000"/>
                  </a:solidFill>
                </a:rPr>
                <a:t>(Gates) </a:t>
              </a:r>
              <a:endParaRPr lang="en-GB" sz="4400" dirty="0"/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32573" t="12114" r="38677" b="8696"/>
          <a:stretch/>
        </p:blipFill>
        <p:spPr bwMode="auto">
          <a:xfrm>
            <a:off x="1440000" y="1188000"/>
            <a:ext cx="3020705" cy="4680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18" name="Group 17"/>
          <p:cNvGrpSpPr/>
          <p:nvPr/>
        </p:nvGrpSpPr>
        <p:grpSpPr>
          <a:xfrm>
            <a:off x="3131427" y="5321704"/>
            <a:ext cx="157941" cy="219744"/>
            <a:chOff x="407324" y="2892831"/>
            <a:chExt cx="573578" cy="798020"/>
          </a:xfrm>
        </p:grpSpPr>
        <p:sp>
          <p:nvSpPr>
            <p:cNvPr id="19" name="Chord 18"/>
            <p:cNvSpPr/>
            <p:nvPr/>
          </p:nvSpPr>
          <p:spPr>
            <a:xfrm rot="6754472">
              <a:off x="407324" y="3117273"/>
              <a:ext cx="573578" cy="573578"/>
            </a:xfrm>
            <a:prstGeom prst="chord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Oval 19"/>
            <p:cNvSpPr/>
            <p:nvPr/>
          </p:nvSpPr>
          <p:spPr>
            <a:xfrm>
              <a:off x="523702" y="2892831"/>
              <a:ext cx="340822" cy="340822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688068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22222E-6 L 4.16667E-6 -2.22222E-6 C 0.00347 0.00047 0.0026 0.00047 0.00746 -2.22222E-6 C 0.00781 -2.22222E-6 0.00816 -0.00023 0.0085 -0.00046 C 0.00902 -0.00046 0.00954 -0.00092 0.01007 -0.00092 L 0.01076 -0.00092 " pathEditMode="relative" ptsTypes="AAAAAA"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185901" y="303735"/>
            <a:ext cx="78867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dirty="0"/>
              <a:t>How to check the gates: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82" r="38539"/>
          <a:stretch/>
        </p:blipFill>
        <p:spPr>
          <a:xfrm rot="5400000">
            <a:off x="2003759" y="1165735"/>
            <a:ext cx="4551822" cy="468006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977149" y="1229855"/>
            <a:ext cx="5037870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400" dirty="0"/>
              <a:t>There are six big gates, each of which is worth 1 buck when open.</a:t>
            </a:r>
          </a:p>
          <a:p>
            <a:pPr algn="ctr"/>
            <a:r>
              <a:rPr lang="en-GB" sz="3600" dirty="0"/>
              <a:t>Note the number of open gates down as well and/or take a photo.</a:t>
            </a:r>
          </a:p>
        </p:txBody>
      </p:sp>
    </p:spTree>
    <p:extLst>
      <p:ext uri="{BB962C8B-B14F-4D97-AF65-F5344CB8AC3E}">
        <p14:creationId xmlns:p14="http://schemas.microsoft.com/office/powerpoint/2010/main" val="38322862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185901" y="303735"/>
            <a:ext cx="78867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dirty="0"/>
              <a:t>How to check the gates: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6" r="18407"/>
          <a:stretch/>
        </p:blipFill>
        <p:spPr>
          <a:xfrm rot="5400000">
            <a:off x="1018822" y="1799874"/>
            <a:ext cx="4938985" cy="327227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630488" y="1565031"/>
            <a:ext cx="4775835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400" dirty="0"/>
              <a:t>If the gates are closed, even if water is flowing over the top of them, it is 0 bucks.</a:t>
            </a:r>
          </a:p>
        </p:txBody>
      </p:sp>
    </p:spTree>
    <p:extLst>
      <p:ext uri="{BB962C8B-B14F-4D97-AF65-F5344CB8AC3E}">
        <p14:creationId xmlns:p14="http://schemas.microsoft.com/office/powerpoint/2010/main" val="22501103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185901" y="303735"/>
            <a:ext cx="78867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dirty="0"/>
              <a:t>How to check the gates: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36" r="15899"/>
          <a:stretch/>
        </p:blipFill>
        <p:spPr>
          <a:xfrm rot="5400000">
            <a:off x="1597731" y="1897859"/>
            <a:ext cx="4510090" cy="333375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892166" y="1257459"/>
            <a:ext cx="44267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400" dirty="0"/>
              <a:t>This gate is closed. The big shutter bit is all the way down.</a:t>
            </a:r>
          </a:p>
          <a:p>
            <a:pPr algn="ctr"/>
            <a:endParaRPr lang="en-GB" sz="4400" dirty="0"/>
          </a:p>
          <a:p>
            <a:pPr algn="ctr"/>
            <a:r>
              <a:rPr lang="en-GB" sz="4400" dirty="0"/>
              <a:t>0 bucks</a:t>
            </a:r>
          </a:p>
        </p:txBody>
      </p:sp>
    </p:spTree>
    <p:extLst>
      <p:ext uri="{BB962C8B-B14F-4D97-AF65-F5344CB8AC3E}">
        <p14:creationId xmlns:p14="http://schemas.microsoft.com/office/powerpoint/2010/main" val="21196138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892166" y="1257459"/>
            <a:ext cx="442670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400" dirty="0"/>
              <a:t>This gate is open. The big shutter bit is all the way up and is clear of the water.</a:t>
            </a:r>
          </a:p>
          <a:p>
            <a:pPr algn="ctr"/>
            <a:endParaRPr lang="en-GB" sz="4400" dirty="0"/>
          </a:p>
          <a:p>
            <a:pPr algn="ctr"/>
            <a:r>
              <a:rPr lang="en-GB" sz="4400" dirty="0"/>
              <a:t>1 buck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185901" y="303735"/>
            <a:ext cx="78867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dirty="0"/>
              <a:t>How to check the gates: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19" r="7568"/>
          <a:stretch/>
        </p:blipFill>
        <p:spPr>
          <a:xfrm rot="5400000">
            <a:off x="1565239" y="1939878"/>
            <a:ext cx="4575074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2631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185901" y="303735"/>
            <a:ext cx="78867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dirty="0"/>
              <a:t>How to check the gates: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4" r="21158"/>
          <a:stretch/>
        </p:blipFill>
        <p:spPr>
          <a:xfrm rot="5400000">
            <a:off x="1978139" y="2016736"/>
            <a:ext cx="4281484" cy="316267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928034" y="2070530"/>
            <a:ext cx="442670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400" dirty="0"/>
              <a:t>There is one gate open here. It is as far up as it can go.</a:t>
            </a:r>
          </a:p>
          <a:p>
            <a:pPr algn="ctr"/>
            <a:endParaRPr lang="en-GB" sz="4400" dirty="0"/>
          </a:p>
          <a:p>
            <a:pPr algn="ctr"/>
            <a:r>
              <a:rPr lang="en-GB" sz="4400" dirty="0"/>
              <a:t>1 buck</a:t>
            </a:r>
          </a:p>
        </p:txBody>
      </p:sp>
    </p:spTree>
    <p:extLst>
      <p:ext uri="{BB962C8B-B14F-4D97-AF65-F5344CB8AC3E}">
        <p14:creationId xmlns:p14="http://schemas.microsoft.com/office/powerpoint/2010/main" val="40254489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185901" y="303735"/>
            <a:ext cx="78867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dirty="0"/>
              <a:t>How to check the gates: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1" r="17999"/>
          <a:stretch/>
        </p:blipFill>
        <p:spPr>
          <a:xfrm rot="5400000">
            <a:off x="1270321" y="2029486"/>
            <a:ext cx="4872557" cy="304139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855201" y="1113907"/>
            <a:ext cx="442670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400" dirty="0"/>
              <a:t>There are 3 gates open here. Add them up.</a:t>
            </a:r>
          </a:p>
          <a:p>
            <a:pPr algn="ctr"/>
            <a:endParaRPr lang="en-GB" sz="4400" dirty="0"/>
          </a:p>
          <a:p>
            <a:pPr algn="ctr"/>
            <a:r>
              <a:rPr lang="en-GB" sz="4400" dirty="0"/>
              <a:t>3 bucks</a:t>
            </a:r>
          </a:p>
        </p:txBody>
      </p:sp>
      <p:sp>
        <p:nvSpPr>
          <p:cNvPr id="5" name="Rectangle 4"/>
          <p:cNvSpPr/>
          <p:nvPr/>
        </p:nvSpPr>
        <p:spPr>
          <a:xfrm>
            <a:off x="6483337" y="5401954"/>
            <a:ext cx="296269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400" dirty="0">
                <a:solidFill>
                  <a:srgbClr val="FF0000"/>
                </a:solidFill>
              </a:rPr>
              <a:t>1 + 1 + 1 = 3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2937166" y="1778924"/>
            <a:ext cx="5328457" cy="3732414"/>
          </a:xfrm>
          <a:prstGeom prst="straightConnector1">
            <a:avLst/>
          </a:prstGeom>
          <a:ln w="88900" cmpd="sng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 flipV="1">
            <a:off x="3602185" y="3092336"/>
            <a:ext cx="3923605" cy="2419002"/>
          </a:xfrm>
          <a:prstGeom prst="straightConnector1">
            <a:avLst/>
          </a:prstGeom>
          <a:ln w="88900" cmpd="sng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 flipV="1">
            <a:off x="4702054" y="5327141"/>
            <a:ext cx="1781283" cy="298095"/>
          </a:xfrm>
          <a:prstGeom prst="straightConnector1">
            <a:avLst/>
          </a:prstGeom>
          <a:ln w="88900" cmpd="sng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21143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185901" y="303735"/>
            <a:ext cx="78867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dirty="0"/>
              <a:t>How to check the sticks: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82" r="37500"/>
          <a:stretch/>
        </p:blipFill>
        <p:spPr>
          <a:xfrm rot="5400000">
            <a:off x="1953752" y="1215741"/>
            <a:ext cx="4651835" cy="468006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915844" y="1838258"/>
            <a:ext cx="3415933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400" dirty="0"/>
              <a:t>Walk past the big gates to the sticks.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2407742" y="1629298"/>
            <a:ext cx="30659" cy="1694477"/>
          </a:xfrm>
          <a:prstGeom prst="straightConnector1">
            <a:avLst/>
          </a:prstGeom>
          <a:ln w="88900" cmpd="sng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92777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185901" y="303735"/>
            <a:ext cx="78867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dirty="0"/>
              <a:t>How to check the sticks: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18" r="18601"/>
          <a:stretch/>
        </p:blipFill>
        <p:spPr>
          <a:xfrm rot="5400000">
            <a:off x="1535431" y="1864133"/>
            <a:ext cx="4634691" cy="333375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860128" y="1645926"/>
            <a:ext cx="4300797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400" dirty="0"/>
              <a:t>If the sticks are there, it is 0 bucks (even if not all of the sticks are there).</a:t>
            </a:r>
          </a:p>
        </p:txBody>
      </p:sp>
    </p:spTree>
    <p:extLst>
      <p:ext uri="{BB962C8B-B14F-4D97-AF65-F5344CB8AC3E}">
        <p14:creationId xmlns:p14="http://schemas.microsoft.com/office/powerpoint/2010/main" val="31324171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61BBB-5C30-413B-AAA0-CB81ED6F92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Flag colours: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4353DCB-8D44-4F13-8CEE-355ED7714DCD}"/>
              </a:ext>
            </a:extLst>
          </p:cNvPr>
          <p:cNvSpPr/>
          <p:nvPr/>
        </p:nvSpPr>
        <p:spPr>
          <a:xfrm>
            <a:off x="821608" y="1608257"/>
            <a:ext cx="1199535" cy="1179871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8E3E1F6-31DF-411D-8CD8-18C12A40CBC2}"/>
              </a:ext>
            </a:extLst>
          </p:cNvPr>
          <p:cNvSpPr/>
          <p:nvPr/>
        </p:nvSpPr>
        <p:spPr>
          <a:xfrm>
            <a:off x="3146321" y="1608256"/>
            <a:ext cx="1199535" cy="1179871"/>
          </a:xfrm>
          <a:prstGeom prst="ellipse">
            <a:avLst/>
          </a:prstGeom>
          <a:solidFill>
            <a:srgbClr val="01B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C344F11-432D-4298-8471-1CE4C5F8592E}"/>
              </a:ext>
            </a:extLst>
          </p:cNvPr>
          <p:cNvSpPr/>
          <p:nvPr/>
        </p:nvSpPr>
        <p:spPr>
          <a:xfrm>
            <a:off x="5496231" y="1608256"/>
            <a:ext cx="1199535" cy="1179871"/>
          </a:xfrm>
          <a:prstGeom prst="ellipse">
            <a:avLst/>
          </a:prstGeom>
          <a:solidFill>
            <a:srgbClr val="000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4055562-BA54-4304-9E83-220204844D2A}"/>
              </a:ext>
            </a:extLst>
          </p:cNvPr>
          <p:cNvSpPr/>
          <p:nvPr/>
        </p:nvSpPr>
        <p:spPr>
          <a:xfrm>
            <a:off x="7919269" y="1608256"/>
            <a:ext cx="1199535" cy="1179871"/>
          </a:xfrm>
          <a:prstGeom prst="ellipse">
            <a:avLst/>
          </a:prstGeom>
          <a:solidFill>
            <a:srgbClr val="FFA5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5ACF92B-1218-4942-B7DB-9F2444A46468}"/>
              </a:ext>
            </a:extLst>
          </p:cNvPr>
          <p:cNvSpPr/>
          <p:nvPr/>
        </p:nvSpPr>
        <p:spPr>
          <a:xfrm>
            <a:off x="10342308" y="1608258"/>
            <a:ext cx="1199535" cy="117987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75DF4BB-62E2-4BED-9868-81815C744907}"/>
              </a:ext>
            </a:extLst>
          </p:cNvPr>
          <p:cNvSpPr txBox="1"/>
          <p:nvPr/>
        </p:nvSpPr>
        <p:spPr>
          <a:xfrm>
            <a:off x="629260" y="2960994"/>
            <a:ext cx="1848465" cy="2154436"/>
          </a:xfrm>
          <a:prstGeom prst="rect">
            <a:avLst/>
          </a:prstGeom>
          <a:solidFill>
            <a:srgbClr val="008000">
              <a:alpha val="20000"/>
            </a:srgbClr>
          </a:solidFill>
          <a:ln w="12700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r>
              <a:rPr lang="en-GB" b="1" dirty="0"/>
              <a:t>Green</a:t>
            </a:r>
          </a:p>
          <a:p>
            <a:endParaRPr lang="en-GB" b="1" dirty="0"/>
          </a:p>
          <a:p>
            <a:r>
              <a:rPr lang="en-GB" sz="1600" dirty="0"/>
              <a:t>No restrictions on   coxing status.</a:t>
            </a:r>
          </a:p>
          <a:p>
            <a:r>
              <a:rPr lang="en-GB" sz="1600" dirty="0"/>
              <a:t>Novices coxes must be accompanied by a </a:t>
            </a:r>
            <a:r>
              <a:rPr lang="en-GB" sz="1600" dirty="0" err="1"/>
              <a:t>bankrider</a:t>
            </a:r>
            <a:r>
              <a:rPr lang="en-GB" sz="1600" dirty="0"/>
              <a:t>.</a:t>
            </a:r>
          </a:p>
          <a:p>
            <a:endParaRPr lang="en-GB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07FCE99-95FC-44FF-A8A0-0FBE4519DBAB}"/>
              </a:ext>
            </a:extLst>
          </p:cNvPr>
          <p:cNvSpPr txBox="1"/>
          <p:nvPr/>
        </p:nvSpPr>
        <p:spPr>
          <a:xfrm>
            <a:off x="2664541" y="2965169"/>
            <a:ext cx="2163097" cy="2431435"/>
          </a:xfrm>
          <a:prstGeom prst="rect">
            <a:avLst/>
          </a:prstGeom>
          <a:solidFill>
            <a:srgbClr val="01BFFF">
              <a:alpha val="20000"/>
            </a:srgbClr>
          </a:solidFill>
          <a:ln w="12700">
            <a:solidFill>
              <a:srgbClr val="01BFFF"/>
            </a:solidFill>
          </a:ln>
        </p:spPr>
        <p:txBody>
          <a:bodyPr wrap="square" rtlCol="0">
            <a:spAutoFit/>
          </a:bodyPr>
          <a:lstStyle/>
          <a:p>
            <a:r>
              <a:rPr lang="en-GB" b="1" dirty="0"/>
              <a:t>Light blue</a:t>
            </a:r>
          </a:p>
          <a:p>
            <a:endParaRPr lang="en-GB" b="1" dirty="0"/>
          </a:p>
          <a:p>
            <a:r>
              <a:rPr lang="en-GB" sz="1600" dirty="0"/>
              <a:t>No unregistered coxes.</a:t>
            </a:r>
          </a:p>
          <a:p>
            <a:r>
              <a:rPr lang="en-GB" sz="1600" dirty="0"/>
              <a:t>No novice coxes.</a:t>
            </a:r>
            <a:r>
              <a:rPr lang="en-GB" sz="1600" baseline="30000" dirty="0"/>
              <a:t>1</a:t>
            </a:r>
            <a:endParaRPr lang="en-GB" sz="1600" dirty="0"/>
          </a:p>
          <a:p>
            <a:r>
              <a:rPr lang="en-GB" sz="1600" dirty="0"/>
              <a:t>Spinning rules.</a:t>
            </a:r>
            <a:r>
              <a:rPr lang="en-GB" sz="1800" baseline="30000" dirty="0"/>
              <a:t>2</a:t>
            </a:r>
            <a:endParaRPr lang="en-GB" dirty="0"/>
          </a:p>
          <a:p>
            <a:r>
              <a:rPr lang="en-GB" sz="1600" dirty="0"/>
              <a:t>Crews may not go above Folly Bridge or through </a:t>
            </a:r>
            <a:r>
              <a:rPr lang="en-GB" sz="1600" dirty="0" err="1"/>
              <a:t>Iffley</a:t>
            </a:r>
            <a:r>
              <a:rPr lang="en-GB" sz="1600" dirty="0"/>
              <a:t> Lock.</a:t>
            </a:r>
            <a:endParaRPr lang="en-GB" dirty="0"/>
          </a:p>
          <a:p>
            <a:endParaRPr lang="en-GB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384DFCE-9432-48C0-BA31-A59155E52808}"/>
              </a:ext>
            </a:extLst>
          </p:cNvPr>
          <p:cNvSpPr txBox="1"/>
          <p:nvPr/>
        </p:nvSpPr>
        <p:spPr>
          <a:xfrm>
            <a:off x="7364364" y="2965168"/>
            <a:ext cx="2649793" cy="2339102"/>
          </a:xfrm>
          <a:prstGeom prst="rect">
            <a:avLst/>
          </a:prstGeom>
          <a:solidFill>
            <a:schemeClr val="accent4">
              <a:alpha val="20000"/>
            </a:schemeClr>
          </a:solidFill>
          <a:ln w="12700">
            <a:solidFill>
              <a:srgbClr val="FFA502"/>
            </a:solidFill>
          </a:ln>
        </p:spPr>
        <p:txBody>
          <a:bodyPr wrap="square" rtlCol="0">
            <a:spAutoFit/>
          </a:bodyPr>
          <a:lstStyle/>
          <a:p>
            <a:r>
              <a:rPr lang="en-GB" b="1" dirty="0"/>
              <a:t>Amber</a:t>
            </a:r>
          </a:p>
          <a:p>
            <a:r>
              <a:rPr lang="en-GB" sz="1600" dirty="0"/>
              <a:t>Only senior coxes with senior crews</a:t>
            </a:r>
            <a:r>
              <a:rPr lang="en-GB" sz="1600" baseline="30000" dirty="0"/>
              <a:t>3</a:t>
            </a:r>
            <a:r>
              <a:rPr lang="en-GB" sz="1600" dirty="0"/>
              <a:t>.</a:t>
            </a:r>
          </a:p>
          <a:p>
            <a:r>
              <a:rPr lang="en-GB" sz="1600" dirty="0"/>
              <a:t>Bank rider equipped with throw-line and a pre-programmed mobile phone.</a:t>
            </a:r>
            <a:r>
              <a:rPr lang="en-GB" sz="1600" baseline="30000" dirty="0"/>
              <a:t>4</a:t>
            </a:r>
            <a:endParaRPr lang="en-GB" sz="1600" dirty="0"/>
          </a:p>
          <a:p>
            <a:r>
              <a:rPr lang="en-GB" sz="1600" dirty="0"/>
              <a:t>Spinning rules.</a:t>
            </a:r>
            <a:r>
              <a:rPr lang="en-GB" sz="1600" baseline="30000" dirty="0"/>
              <a:t>2</a:t>
            </a:r>
            <a:endParaRPr lang="en-GB" sz="1600" dirty="0"/>
          </a:p>
          <a:p>
            <a:r>
              <a:rPr lang="en-GB" sz="1600" dirty="0"/>
              <a:t>Crews may not go above Folly Bridge or through </a:t>
            </a:r>
            <a:r>
              <a:rPr lang="en-GB" sz="1600" dirty="0" err="1"/>
              <a:t>Iffley</a:t>
            </a:r>
            <a:r>
              <a:rPr lang="en-GB" sz="1600" dirty="0"/>
              <a:t> Lock.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248CD7A-469A-40E5-96C2-14BDA10A9DE1}"/>
              </a:ext>
            </a:extLst>
          </p:cNvPr>
          <p:cNvSpPr txBox="1"/>
          <p:nvPr/>
        </p:nvSpPr>
        <p:spPr>
          <a:xfrm>
            <a:off x="10200973" y="2960994"/>
            <a:ext cx="1418302" cy="1200329"/>
          </a:xfrm>
          <a:prstGeom prst="rect">
            <a:avLst/>
          </a:prstGeom>
          <a:solidFill>
            <a:srgbClr val="FF0000">
              <a:alpha val="20000"/>
            </a:srgbClr>
          </a:solidFill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b="1" dirty="0"/>
              <a:t>Red</a:t>
            </a:r>
          </a:p>
          <a:p>
            <a:endParaRPr lang="en-GB" b="1" dirty="0"/>
          </a:p>
          <a:p>
            <a:r>
              <a:rPr lang="en-GB" dirty="0"/>
              <a:t>No rowing </a:t>
            </a:r>
            <a:r>
              <a:rPr lang="en-GB" dirty="0">
                <a:sym typeface="Wingdings" panose="05000000000000000000" pitchFamily="2" charset="2"/>
              </a:rPr>
              <a:t></a:t>
            </a:r>
            <a:endParaRPr lang="en-GB" sz="1600" dirty="0"/>
          </a:p>
          <a:p>
            <a:endParaRPr lang="en-GB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4E73743-B8FB-422C-9AD1-C61FEA0A4A01}"/>
              </a:ext>
            </a:extLst>
          </p:cNvPr>
          <p:cNvSpPr txBox="1"/>
          <p:nvPr/>
        </p:nvSpPr>
        <p:spPr>
          <a:xfrm>
            <a:off x="5014451" y="2965169"/>
            <a:ext cx="2163097" cy="2400657"/>
          </a:xfrm>
          <a:prstGeom prst="rect">
            <a:avLst/>
          </a:prstGeom>
          <a:solidFill>
            <a:srgbClr val="000080">
              <a:alpha val="20000"/>
            </a:srgbClr>
          </a:solidFill>
          <a:ln w="12700">
            <a:solidFill>
              <a:srgbClr val="000080"/>
            </a:solidFill>
          </a:ln>
        </p:spPr>
        <p:txBody>
          <a:bodyPr wrap="square" rtlCol="0">
            <a:spAutoFit/>
          </a:bodyPr>
          <a:lstStyle/>
          <a:p>
            <a:r>
              <a:rPr lang="en-GB" b="1" dirty="0"/>
              <a:t>Dark blue</a:t>
            </a:r>
          </a:p>
          <a:p>
            <a:endParaRPr lang="en-GB" b="1" dirty="0"/>
          </a:p>
          <a:p>
            <a:r>
              <a:rPr lang="en-GB" sz="1600" dirty="0"/>
              <a:t>No unregistered coxes.</a:t>
            </a:r>
          </a:p>
          <a:p>
            <a:r>
              <a:rPr lang="en-GB" sz="1600" b="1" u="sng" dirty="0"/>
              <a:t>No</a:t>
            </a:r>
            <a:r>
              <a:rPr lang="en-GB" sz="1600" dirty="0"/>
              <a:t> novice coxes</a:t>
            </a:r>
            <a:r>
              <a:rPr lang="en-GB" sz="1600" baseline="30000" dirty="0"/>
              <a:t>.</a:t>
            </a:r>
            <a:endParaRPr lang="en-GB" sz="1600" dirty="0"/>
          </a:p>
          <a:p>
            <a:r>
              <a:rPr lang="en-GB" sz="1600" dirty="0"/>
              <a:t>Spinning rules.</a:t>
            </a:r>
            <a:r>
              <a:rPr lang="en-GB" sz="1600" baseline="30000" dirty="0"/>
              <a:t>2</a:t>
            </a:r>
            <a:endParaRPr lang="en-GB" sz="1600" dirty="0"/>
          </a:p>
          <a:p>
            <a:r>
              <a:rPr lang="en-GB" sz="1600" dirty="0"/>
              <a:t>Crews may not go above Folly Bridge or through </a:t>
            </a:r>
            <a:r>
              <a:rPr lang="en-GB" sz="1600" dirty="0" err="1"/>
              <a:t>Iffley</a:t>
            </a:r>
            <a:r>
              <a:rPr lang="en-GB" sz="1600" dirty="0"/>
              <a:t> Lock.</a:t>
            </a:r>
            <a:endParaRPr lang="en-GB" dirty="0"/>
          </a:p>
          <a:p>
            <a:endParaRPr lang="en-GB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3AA143F-8F65-4919-B392-8558D061C33E}"/>
              </a:ext>
            </a:extLst>
          </p:cNvPr>
          <p:cNvSpPr txBox="1"/>
          <p:nvPr/>
        </p:nvSpPr>
        <p:spPr>
          <a:xfrm>
            <a:off x="0" y="5465328"/>
            <a:ext cx="791496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1. </a:t>
            </a:r>
            <a:r>
              <a:rPr lang="en-GB" sz="1400" i="0" u="none" strike="noStrike" dirty="0">
                <a:solidFill>
                  <a:srgbClr val="000000"/>
                </a:solidFill>
                <a:effectLst/>
              </a:rPr>
              <a:t>N-status coxes with more than one term’s experience allowed with senior crews</a:t>
            </a:r>
            <a:r>
              <a:rPr lang="en-GB" sz="1400" baseline="30000" dirty="0"/>
              <a:t>3</a:t>
            </a:r>
            <a:r>
              <a:rPr lang="en-GB" sz="1400" i="0" u="none" strike="noStrike" dirty="0">
                <a:solidFill>
                  <a:srgbClr val="000000"/>
                </a:solidFill>
                <a:effectLst/>
              </a:rPr>
              <a:t> in daylight hours only.</a:t>
            </a:r>
            <a:endParaRPr lang="en-GB" sz="1400" dirty="0"/>
          </a:p>
          <a:p>
            <a:r>
              <a:rPr lang="en-GB" sz="1400" dirty="0"/>
              <a:t>2. No spinning at </a:t>
            </a:r>
            <a:r>
              <a:rPr lang="en-GB" sz="1400" dirty="0" err="1"/>
              <a:t>Longbridges</a:t>
            </a:r>
            <a:r>
              <a:rPr lang="en-GB" sz="1400" dirty="0"/>
              <a:t>, except to immediately land (at LB). At Haystacks, spin upstream of the red-and-white post and downstream of the early turning post near Donnington Bridge.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C48F355-7BE1-424F-924C-CA6536B437BB}"/>
              </a:ext>
            </a:extLst>
          </p:cNvPr>
          <p:cNvSpPr txBox="1"/>
          <p:nvPr/>
        </p:nvSpPr>
        <p:spPr>
          <a:xfrm>
            <a:off x="7742904" y="5465328"/>
            <a:ext cx="433602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3. At least 4 rowers with 3 terms' experience, no rowers with less than one term</a:t>
            </a:r>
          </a:p>
          <a:p>
            <a:r>
              <a:rPr lang="en-GB" sz="1400" dirty="0"/>
              <a:t>4. With number of the </a:t>
            </a:r>
            <a:r>
              <a:rPr lang="en-GB" sz="1400" dirty="0" err="1"/>
              <a:t>Iffley</a:t>
            </a:r>
            <a:r>
              <a:rPr lang="en-GB" sz="1400" dirty="0"/>
              <a:t> Lock-keeper (01865 777 277)</a:t>
            </a:r>
          </a:p>
        </p:txBody>
      </p:sp>
    </p:spTree>
    <p:extLst>
      <p:ext uri="{BB962C8B-B14F-4D97-AF65-F5344CB8AC3E}">
        <p14:creationId xmlns:p14="http://schemas.microsoft.com/office/powerpoint/2010/main" val="19760531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185901" y="303735"/>
            <a:ext cx="78867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dirty="0"/>
              <a:t>How to check the sticks: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10" r="14063"/>
          <a:stretch/>
        </p:blipFill>
        <p:spPr>
          <a:xfrm rot="5400000">
            <a:off x="1769311" y="1911668"/>
            <a:ext cx="4596765" cy="333375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949488" y="1280160"/>
            <a:ext cx="4300797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400" dirty="0"/>
              <a:t>If all the sticks are out, it is ½ a buck.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H="1" flipV="1">
            <a:off x="3884815" y="2605724"/>
            <a:ext cx="2244436" cy="2448414"/>
          </a:xfrm>
          <a:prstGeom prst="straightConnector1">
            <a:avLst/>
          </a:prstGeom>
          <a:ln w="88900" cmpd="sng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H="1">
            <a:off x="3818316" y="3562007"/>
            <a:ext cx="2202871" cy="677485"/>
          </a:xfrm>
          <a:prstGeom prst="straightConnector1">
            <a:avLst/>
          </a:prstGeom>
          <a:ln w="88900" cmpd="sng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6021187" y="2979861"/>
            <a:ext cx="450549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400" dirty="0">
                <a:solidFill>
                  <a:srgbClr val="FF0000"/>
                </a:solidFill>
              </a:rPr>
              <a:t>Sticks are removed from here…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129252" y="4584014"/>
            <a:ext cx="450549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400" dirty="0">
                <a:solidFill>
                  <a:srgbClr val="FF0000"/>
                </a:solidFill>
              </a:rPr>
              <a:t>… and dumped on the bank here.</a:t>
            </a:r>
          </a:p>
        </p:txBody>
      </p:sp>
    </p:spTree>
    <p:extLst>
      <p:ext uri="{BB962C8B-B14F-4D97-AF65-F5344CB8AC3E}">
        <p14:creationId xmlns:p14="http://schemas.microsoft.com/office/powerpoint/2010/main" val="16236614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152649" y="150389"/>
            <a:ext cx="78867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dirty="0"/>
              <a:t>Maths time!</a:t>
            </a:r>
          </a:p>
        </p:txBody>
      </p:sp>
      <p:sp>
        <p:nvSpPr>
          <p:cNvPr id="3" name="Rectangle 2"/>
          <p:cNvSpPr/>
          <p:nvPr/>
        </p:nvSpPr>
        <p:spPr>
          <a:xfrm>
            <a:off x="797260" y="799633"/>
            <a:ext cx="1059747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dirty="0"/>
              <a:t>Add up the contribution from Stoney, gates, and sticks</a:t>
            </a:r>
          </a:p>
          <a:p>
            <a:pPr algn="ctr"/>
            <a:r>
              <a:rPr lang="en-GB" sz="3200" dirty="0"/>
              <a:t>That’s the number of bucks!</a:t>
            </a:r>
          </a:p>
          <a:p>
            <a:pPr algn="ctr"/>
            <a:endParaRPr lang="en-GB" sz="3200" dirty="0"/>
          </a:p>
          <a:p>
            <a:pPr algn="ctr"/>
            <a:r>
              <a:rPr lang="en-GB" sz="3200" b="1" dirty="0"/>
              <a:t>Stoney + gates + sticks = bucks</a:t>
            </a:r>
          </a:p>
          <a:p>
            <a:pPr algn="ctr"/>
            <a:endParaRPr lang="en-GB" sz="2800" dirty="0"/>
          </a:p>
          <a:p>
            <a:pPr algn="ctr"/>
            <a:r>
              <a:rPr lang="en-GB" sz="2800" dirty="0"/>
              <a:t>For example:</a:t>
            </a:r>
          </a:p>
          <a:p>
            <a:pPr algn="ctr"/>
            <a:r>
              <a:rPr lang="en-GB" sz="2800" dirty="0"/>
              <a:t>3 inches on Stoney </a:t>
            </a:r>
            <a:r>
              <a:rPr lang="en-GB" sz="1100" dirty="0"/>
              <a:t>(1/4 buck) </a:t>
            </a:r>
            <a:r>
              <a:rPr lang="en-GB" sz="2800" dirty="0"/>
              <a:t>, 0 gates, sticks out </a:t>
            </a:r>
            <a:r>
              <a:rPr lang="en-GB" sz="1100" dirty="0"/>
              <a:t>(1/2 buck) </a:t>
            </a:r>
            <a:r>
              <a:rPr lang="en-GB" sz="2800" dirty="0"/>
              <a:t>= </a:t>
            </a:r>
            <a:r>
              <a:rPr lang="en-GB" sz="2800" dirty="0">
                <a:solidFill>
                  <a:srgbClr val="FF0000"/>
                </a:solidFill>
              </a:rPr>
              <a:t>¾ of a buck</a:t>
            </a:r>
          </a:p>
          <a:p>
            <a:pPr algn="ctr"/>
            <a:r>
              <a:rPr lang="en-GB" sz="2800" dirty="0"/>
              <a:t>9 inches on Stoney </a:t>
            </a:r>
            <a:r>
              <a:rPr lang="en-GB" sz="1100" dirty="0"/>
              <a:t>(3/4 buck) </a:t>
            </a:r>
            <a:r>
              <a:rPr lang="en-GB" sz="2800" dirty="0"/>
              <a:t>, 3 gates open </a:t>
            </a:r>
            <a:r>
              <a:rPr lang="en-GB" sz="1100" dirty="0"/>
              <a:t>(3 bucks) </a:t>
            </a:r>
            <a:r>
              <a:rPr lang="en-GB" sz="2800" dirty="0"/>
              <a:t>, sticks out </a:t>
            </a:r>
            <a:r>
              <a:rPr lang="en-GB" sz="1100" dirty="0"/>
              <a:t>(1/2 buck) </a:t>
            </a:r>
            <a:r>
              <a:rPr lang="en-GB" sz="2800" dirty="0"/>
              <a:t>= </a:t>
            </a:r>
            <a:r>
              <a:rPr lang="en-GB" sz="2800" dirty="0">
                <a:solidFill>
                  <a:srgbClr val="FF0000"/>
                </a:solidFill>
              </a:rPr>
              <a:t>4 ¼ bucks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A74F33-7F6A-44CD-8183-AF7F31730021}"/>
              </a:ext>
            </a:extLst>
          </p:cNvPr>
          <p:cNvSpPr txBox="1"/>
          <p:nvPr/>
        </p:nvSpPr>
        <p:spPr>
          <a:xfrm>
            <a:off x="8673548" y="1841547"/>
            <a:ext cx="3518452" cy="120032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GB" b="1" dirty="0"/>
              <a:t>Remember: </a:t>
            </a:r>
            <a:endParaRPr lang="en-GB" dirty="0"/>
          </a:p>
          <a:p>
            <a:r>
              <a:rPr lang="en-GB" dirty="0"/>
              <a:t>1 line on Stoney = 3 inches = ¼ buck</a:t>
            </a:r>
          </a:p>
          <a:p>
            <a:r>
              <a:rPr lang="en-GB" dirty="0"/>
              <a:t>1 gate open = 1 buck</a:t>
            </a:r>
          </a:p>
          <a:p>
            <a:r>
              <a:rPr lang="en-GB" dirty="0"/>
              <a:t>Sticks out = ½ buck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64EEF85-F574-C7EA-CC65-3ABCFC49C87E}"/>
              </a:ext>
            </a:extLst>
          </p:cNvPr>
          <p:cNvSpPr txBox="1"/>
          <p:nvPr/>
        </p:nvSpPr>
        <p:spPr>
          <a:xfrm>
            <a:off x="278495" y="4673372"/>
            <a:ext cx="11729818" cy="138499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chemeClr val="tx2">
                    <a:lumMod val="50000"/>
                  </a:schemeClr>
                </a:solidFill>
              </a:rPr>
              <a:t>Although the lock may say the stream is flowing at a lower rate than the current flag (e.g. 2¾ of a buck but on Dark Blue flag), the flag is determined by OURCs on overall conditions (stream, wind etc.), so may be higher.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42945170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092DD-4ABE-4FD2-8C4E-AC4014CBDA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Appendix 1 – boards at the locks: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B7566D-C873-42FB-A5F0-F1510F0DBD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1692455"/>
            <a:ext cx="7886700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Just check the website.</a:t>
            </a:r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3F9721-BF02-47F5-AAE6-3856FB4D88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26" t="18827" r="2233"/>
          <a:stretch/>
        </p:blipFill>
        <p:spPr>
          <a:xfrm>
            <a:off x="2152651" y="2215665"/>
            <a:ext cx="7976587" cy="3961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373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789971-DC7C-491F-B1BE-83991E1DFD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4400" dirty="0"/>
              <a:t>If you don’t trust technology and/or the apocalypse happened and the internet no longer works…</a:t>
            </a:r>
          </a:p>
        </p:txBody>
      </p:sp>
    </p:spTree>
    <p:extLst>
      <p:ext uri="{BB962C8B-B14F-4D97-AF65-F5344CB8AC3E}">
        <p14:creationId xmlns:p14="http://schemas.microsoft.com/office/powerpoint/2010/main" val="1597882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0046B3-8D34-431B-BE03-60D93840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Iffley upstream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4DE8FAA-A1E5-4DC5-B032-83D600347A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14" t="5324" b="23579"/>
          <a:stretch/>
        </p:blipFill>
        <p:spPr bwMode="auto">
          <a:xfrm>
            <a:off x="2725805" y="1690689"/>
            <a:ext cx="6740391" cy="4550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Arrow Connector 3"/>
          <p:cNvCxnSpPr/>
          <p:nvPr/>
        </p:nvCxnSpPr>
        <p:spPr>
          <a:xfrm flipH="1" flipV="1">
            <a:off x="6448469" y="4106488"/>
            <a:ext cx="1546378" cy="149628"/>
          </a:xfrm>
          <a:prstGeom prst="straightConnector1">
            <a:avLst/>
          </a:prstGeom>
          <a:ln w="88900" cmpd="sng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5176191" y="4256116"/>
            <a:ext cx="858309" cy="1267574"/>
          </a:xfrm>
          <a:prstGeom prst="straightConnector1">
            <a:avLst/>
          </a:prstGeom>
          <a:ln w="88900" cmpd="sng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 flipV="1">
            <a:off x="6321077" y="4256116"/>
            <a:ext cx="894652" cy="1230284"/>
          </a:xfrm>
          <a:prstGeom prst="straightConnector1">
            <a:avLst/>
          </a:prstGeom>
          <a:ln w="88900" cmpd="sng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4328935" y="3835643"/>
            <a:ext cx="1546379" cy="270844"/>
          </a:xfrm>
          <a:prstGeom prst="straightConnector1">
            <a:avLst/>
          </a:prstGeom>
          <a:ln w="88900" cmpd="sng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5643493" y="2452256"/>
            <a:ext cx="391007" cy="1221295"/>
          </a:xfrm>
          <a:prstGeom prst="straightConnector1">
            <a:avLst/>
          </a:prstGeom>
          <a:ln w="88900" cmpd="sng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6310909" y="2765716"/>
            <a:ext cx="1038148" cy="1019803"/>
          </a:xfrm>
          <a:prstGeom prst="straightConnector1">
            <a:avLst/>
          </a:prstGeom>
          <a:ln w="88900" cmpd="sng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42393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D0EB9-0602-4CE9-AB3E-B13AC9896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Iffley downstream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CCFB9C00-CED5-4392-A99F-CE721E724A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73"/>
          <a:stretch/>
        </p:blipFill>
        <p:spPr bwMode="auto">
          <a:xfrm>
            <a:off x="2858610" y="1690690"/>
            <a:ext cx="6474781" cy="4410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Arrow Connector 8"/>
          <p:cNvCxnSpPr/>
          <p:nvPr/>
        </p:nvCxnSpPr>
        <p:spPr>
          <a:xfrm flipH="1" flipV="1">
            <a:off x="7628876" y="3574474"/>
            <a:ext cx="1546378" cy="149628"/>
          </a:xfrm>
          <a:prstGeom prst="straightConnector1">
            <a:avLst/>
          </a:prstGeom>
          <a:ln w="88900" cmpd="sng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6356598" y="3724102"/>
            <a:ext cx="858309" cy="1267574"/>
          </a:xfrm>
          <a:prstGeom prst="straightConnector1">
            <a:avLst/>
          </a:prstGeom>
          <a:ln w="88900" cmpd="sng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 flipV="1">
            <a:off x="7501484" y="3724102"/>
            <a:ext cx="894652" cy="1230284"/>
          </a:xfrm>
          <a:prstGeom prst="straightConnector1">
            <a:avLst/>
          </a:prstGeom>
          <a:ln w="88900" cmpd="sng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5509342" y="3303629"/>
            <a:ext cx="1546379" cy="270844"/>
          </a:xfrm>
          <a:prstGeom prst="straightConnector1">
            <a:avLst/>
          </a:prstGeom>
          <a:ln w="88900" cmpd="sng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6823900" y="1920242"/>
            <a:ext cx="391007" cy="1221295"/>
          </a:xfrm>
          <a:prstGeom prst="straightConnector1">
            <a:avLst/>
          </a:prstGeom>
          <a:ln w="88900" cmpd="sng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7491316" y="2233702"/>
            <a:ext cx="1038148" cy="1019803"/>
          </a:xfrm>
          <a:prstGeom prst="straightConnector1">
            <a:avLst/>
          </a:prstGeom>
          <a:ln w="88900" cmpd="sng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697423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E20C4F-FCE2-40C3-8F98-F8911F4F7F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err="1"/>
              <a:t>Osney</a:t>
            </a:r>
            <a:r>
              <a:rPr lang="en-GB" b="1" dirty="0"/>
              <a:t> upstream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533E9922-A116-4D1A-A02E-0BAF1410EF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637"/>
          <a:stretch/>
        </p:blipFill>
        <p:spPr bwMode="auto">
          <a:xfrm>
            <a:off x="2749879" y="1690689"/>
            <a:ext cx="6692242" cy="4083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Arrow Connector 3"/>
          <p:cNvCxnSpPr/>
          <p:nvPr/>
        </p:nvCxnSpPr>
        <p:spPr>
          <a:xfrm flipH="1" flipV="1">
            <a:off x="7301345" y="3915296"/>
            <a:ext cx="1217204" cy="85401"/>
          </a:xfrm>
          <a:prstGeom prst="straightConnector1">
            <a:avLst/>
          </a:prstGeom>
          <a:ln w="88900" cmpd="sng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 flipV="1">
            <a:off x="5699893" y="4156364"/>
            <a:ext cx="703679" cy="1111906"/>
          </a:xfrm>
          <a:prstGeom prst="straightConnector1">
            <a:avLst/>
          </a:prstGeom>
          <a:ln w="88900" cmpd="sng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H="1" flipV="1">
            <a:off x="6894023" y="4156364"/>
            <a:ext cx="845409" cy="1074616"/>
          </a:xfrm>
          <a:prstGeom prst="straightConnector1">
            <a:avLst/>
          </a:prstGeom>
          <a:ln w="88900" cmpd="sng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4852636" y="3580224"/>
            <a:ext cx="1243364" cy="270845"/>
          </a:xfrm>
          <a:prstGeom prst="straightConnector1">
            <a:avLst/>
          </a:prstGeom>
          <a:ln w="88900" cmpd="sng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6167195" y="2196835"/>
            <a:ext cx="236377" cy="1286198"/>
          </a:xfrm>
          <a:prstGeom prst="straightConnector1">
            <a:avLst/>
          </a:prstGeom>
          <a:ln w="88900" cmpd="sng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7051964" y="2510295"/>
            <a:ext cx="820796" cy="972738"/>
          </a:xfrm>
          <a:prstGeom prst="straightConnector1">
            <a:avLst/>
          </a:prstGeom>
          <a:ln w="88900" cmpd="sng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432359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A9B291-677A-41D3-95EC-F3321B5D35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err="1"/>
              <a:t>Osney</a:t>
            </a:r>
            <a:r>
              <a:rPr lang="en-GB" b="1" dirty="0"/>
              <a:t> downstream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472D5F07-6C60-4A97-B157-F4BF00305F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82" b="14182"/>
          <a:stretch/>
        </p:blipFill>
        <p:spPr bwMode="auto">
          <a:xfrm>
            <a:off x="2562861" y="1690689"/>
            <a:ext cx="7066278" cy="3944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Arrow Connector 3"/>
          <p:cNvCxnSpPr/>
          <p:nvPr/>
        </p:nvCxnSpPr>
        <p:spPr>
          <a:xfrm flipH="1" flipV="1">
            <a:off x="5763491" y="3424844"/>
            <a:ext cx="1466586" cy="166254"/>
          </a:xfrm>
          <a:prstGeom prst="straightConnector1">
            <a:avLst/>
          </a:prstGeom>
          <a:ln w="88900" cmpd="sng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 flipV="1">
            <a:off x="4411421" y="3607724"/>
            <a:ext cx="786805" cy="1250948"/>
          </a:xfrm>
          <a:prstGeom prst="straightConnector1">
            <a:avLst/>
          </a:prstGeom>
          <a:ln w="88900" cmpd="sng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H="1" flipV="1">
            <a:off x="5622175" y="3715789"/>
            <a:ext cx="828784" cy="1105594"/>
          </a:xfrm>
          <a:prstGeom prst="straightConnector1">
            <a:avLst/>
          </a:prstGeom>
          <a:ln w="88900" cmpd="sng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3564164" y="3170625"/>
            <a:ext cx="1501058" cy="204342"/>
          </a:xfrm>
          <a:prstGeom prst="straightConnector1">
            <a:avLst/>
          </a:prstGeom>
          <a:ln w="88900" cmpd="sng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4878722" y="1787237"/>
            <a:ext cx="369380" cy="1155468"/>
          </a:xfrm>
          <a:prstGeom prst="straightConnector1">
            <a:avLst/>
          </a:prstGeom>
          <a:ln w="88900" cmpd="sng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5688676" y="2100698"/>
            <a:ext cx="895612" cy="915555"/>
          </a:xfrm>
          <a:prstGeom prst="straightConnector1">
            <a:avLst/>
          </a:prstGeom>
          <a:ln w="88900" cmpd="sng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01248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41A343-98AB-4C60-B8AB-4C52981C10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2778" y="0"/>
            <a:ext cx="10515600" cy="1076993"/>
          </a:xfrm>
        </p:spPr>
        <p:txBody>
          <a:bodyPr/>
          <a:lstStyle/>
          <a:p>
            <a:r>
              <a:rPr lang="en-GB" dirty="0"/>
              <a:t>How the flag colour is determined: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170942-8ADE-47C5-BEF4-DEBC284564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8542" y="1145819"/>
            <a:ext cx="11250680" cy="2103742"/>
          </a:xfrm>
          <a:solidFill>
            <a:srgbClr val="FFC000"/>
          </a:solidFill>
        </p:spPr>
        <p:txBody>
          <a:bodyPr>
            <a:normAutofit fontScale="92500" lnSpcReduction="10000"/>
          </a:bodyPr>
          <a:lstStyle/>
          <a:p>
            <a:r>
              <a:rPr lang="en-GB" sz="2400" dirty="0"/>
              <a:t>OURCs sets the flag colour based on the conditions on the river, taking into account how fast the stream is flowing, wind etc. </a:t>
            </a:r>
          </a:p>
          <a:p>
            <a:r>
              <a:rPr lang="en-GB" sz="2400" dirty="0"/>
              <a:t>2</a:t>
            </a:r>
            <a:r>
              <a:rPr lang="en-GB" sz="2400" b="0" i="0" dirty="0">
                <a:effectLst/>
              </a:rPr>
              <a:t>.8.g.vii "The flag may be changed when considered necessary by the OURCs committee for reasons other than the stream at Iffley Weirs. […]”.</a:t>
            </a:r>
          </a:p>
          <a:p>
            <a:r>
              <a:rPr lang="en-GB" sz="2400" dirty="0"/>
              <a:t>The flag colour may not be ‘calculated’ directly by checking the lock; get in touch with the OURCs Secretary or Sabbatical Officer with any questions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266F030-29B6-71F7-825C-7B518B3BA9F1}"/>
              </a:ext>
            </a:extLst>
          </p:cNvPr>
          <p:cNvGrpSpPr/>
          <p:nvPr/>
        </p:nvGrpSpPr>
        <p:grpSpPr>
          <a:xfrm>
            <a:off x="378542" y="4372385"/>
            <a:ext cx="11051272" cy="1818630"/>
            <a:chOff x="453294" y="3837038"/>
            <a:chExt cx="11051272" cy="1818630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5971E52A-7CB1-16F6-DFD3-49BB54E5019D}"/>
                </a:ext>
              </a:extLst>
            </p:cNvPr>
            <p:cNvGrpSpPr/>
            <p:nvPr/>
          </p:nvGrpSpPr>
          <p:grpSpPr>
            <a:xfrm>
              <a:off x="524680" y="3837038"/>
              <a:ext cx="10720235" cy="1179873"/>
              <a:chOff x="821608" y="1608256"/>
              <a:chExt cx="10720235" cy="1179873"/>
            </a:xfrm>
          </p:grpSpPr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5BCE0834-34B9-DFC4-03A2-1EF3F921281F}"/>
                  </a:ext>
                </a:extLst>
              </p:cNvPr>
              <p:cNvSpPr/>
              <p:nvPr/>
            </p:nvSpPr>
            <p:spPr>
              <a:xfrm>
                <a:off x="821608" y="1608257"/>
                <a:ext cx="1199535" cy="1179871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85511217-D0AB-66F6-C6CD-7AC67FACE61C}"/>
                  </a:ext>
                </a:extLst>
              </p:cNvPr>
              <p:cNvSpPr/>
              <p:nvPr/>
            </p:nvSpPr>
            <p:spPr>
              <a:xfrm>
                <a:off x="3201783" y="1608256"/>
                <a:ext cx="1199535" cy="1179871"/>
              </a:xfrm>
              <a:prstGeom prst="ellipse">
                <a:avLst/>
              </a:prstGeom>
              <a:solidFill>
                <a:srgbClr val="01B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5B145AE7-2BC9-3DA0-F847-C15095F022F5}"/>
                  </a:ext>
                </a:extLst>
              </p:cNvPr>
              <p:cNvSpPr/>
              <p:nvPr/>
            </p:nvSpPr>
            <p:spPr>
              <a:xfrm>
                <a:off x="5581958" y="1608256"/>
                <a:ext cx="1199535" cy="1179871"/>
              </a:xfrm>
              <a:prstGeom prst="ellipse">
                <a:avLst/>
              </a:prstGeom>
              <a:solidFill>
                <a:srgbClr val="0000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1AF5A13A-27C5-8540-5A4A-B106F312D1B5}"/>
                  </a:ext>
                </a:extLst>
              </p:cNvPr>
              <p:cNvSpPr/>
              <p:nvPr/>
            </p:nvSpPr>
            <p:spPr>
              <a:xfrm>
                <a:off x="7962133" y="1608256"/>
                <a:ext cx="1199535" cy="1179871"/>
              </a:xfrm>
              <a:prstGeom prst="ellipse">
                <a:avLst/>
              </a:prstGeom>
              <a:solidFill>
                <a:srgbClr val="FFA5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99BDB0B9-6DC2-4E1B-7569-4442CBE4EB0B}"/>
                  </a:ext>
                </a:extLst>
              </p:cNvPr>
              <p:cNvSpPr/>
              <p:nvPr/>
            </p:nvSpPr>
            <p:spPr>
              <a:xfrm>
                <a:off x="10342308" y="1608258"/>
                <a:ext cx="1199535" cy="117987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64A284D-CAC5-34E7-DC87-7773C6865B98}"/>
                </a:ext>
              </a:extLst>
            </p:cNvPr>
            <p:cNvSpPr txBox="1"/>
            <p:nvPr/>
          </p:nvSpPr>
          <p:spPr>
            <a:xfrm>
              <a:off x="7554338" y="5286336"/>
              <a:ext cx="1428368" cy="369332"/>
            </a:xfrm>
            <a:prstGeom prst="rect">
              <a:avLst/>
            </a:prstGeom>
            <a:solidFill>
              <a:srgbClr val="FFA502">
                <a:alpha val="20000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en-GB" dirty="0"/>
                <a:t>4 – 4 ¾ bucks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401757B-1C99-7957-0D01-8461FC1112A6}"/>
                </a:ext>
              </a:extLst>
            </p:cNvPr>
            <p:cNvSpPr txBox="1"/>
            <p:nvPr/>
          </p:nvSpPr>
          <p:spPr>
            <a:xfrm>
              <a:off x="2790438" y="5275755"/>
              <a:ext cx="1428368" cy="369332"/>
            </a:xfrm>
            <a:prstGeom prst="rect">
              <a:avLst/>
            </a:prstGeom>
            <a:solidFill>
              <a:srgbClr val="01BFFF">
                <a:alpha val="20000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en-GB" dirty="0"/>
                <a:t>2 – 2 ¾ bucks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AB37933-C866-8920-A163-2FA7892060AE}"/>
                </a:ext>
              </a:extLst>
            </p:cNvPr>
            <p:cNvSpPr txBox="1"/>
            <p:nvPr/>
          </p:nvSpPr>
          <p:spPr>
            <a:xfrm>
              <a:off x="5170613" y="5275755"/>
              <a:ext cx="1428368" cy="369332"/>
            </a:xfrm>
            <a:prstGeom prst="rect">
              <a:avLst/>
            </a:prstGeom>
            <a:solidFill>
              <a:srgbClr val="000080">
                <a:alpha val="20000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en-GB" dirty="0"/>
                <a:t>3 – 3 ¾ bucks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C99E82D-ECA1-55C4-AD3E-E47CF37E1D64}"/>
                </a:ext>
              </a:extLst>
            </p:cNvPr>
            <p:cNvSpPr txBox="1"/>
            <p:nvPr/>
          </p:nvSpPr>
          <p:spPr>
            <a:xfrm>
              <a:off x="453294" y="5275755"/>
              <a:ext cx="1428368" cy="369332"/>
            </a:xfrm>
            <a:prstGeom prst="rect">
              <a:avLst/>
            </a:prstGeom>
            <a:solidFill>
              <a:srgbClr val="008000">
                <a:alpha val="20000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en-GB" dirty="0"/>
                <a:t>0 – 1 ¾ bucks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678E6B9-4A4E-ED08-23B9-9BB77641741E}"/>
                </a:ext>
              </a:extLst>
            </p:cNvPr>
            <p:cNvSpPr txBox="1"/>
            <p:nvPr/>
          </p:nvSpPr>
          <p:spPr>
            <a:xfrm>
              <a:off x="9787474" y="5286336"/>
              <a:ext cx="1717092" cy="369332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en-GB" dirty="0"/>
                <a:t>5 bucks or more</a:t>
              </a: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78392EE4-D531-2108-8B52-1C5E220504A9}"/>
              </a:ext>
            </a:extLst>
          </p:cNvPr>
          <p:cNvSpPr txBox="1"/>
          <p:nvPr/>
        </p:nvSpPr>
        <p:spPr>
          <a:xfrm>
            <a:off x="378542" y="3370007"/>
            <a:ext cx="1125068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/>
              <a:t>The rate of flow is measured in bucks, which, on the Isis, is a certain amount of water flowing through </a:t>
            </a:r>
            <a:r>
              <a:rPr lang="en-GB" sz="2800" b="1" dirty="0"/>
              <a:t>Iffley lock:</a:t>
            </a:r>
          </a:p>
        </p:txBody>
      </p:sp>
    </p:spTree>
    <p:extLst>
      <p:ext uri="{BB962C8B-B14F-4D97-AF65-F5344CB8AC3E}">
        <p14:creationId xmlns:p14="http://schemas.microsoft.com/office/powerpoint/2010/main" val="17543869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7E38D-91CE-D9AA-B81A-A48DCE17F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046" y="126069"/>
            <a:ext cx="10515600" cy="1076993"/>
          </a:xfrm>
        </p:spPr>
        <p:txBody>
          <a:bodyPr/>
          <a:lstStyle/>
          <a:p>
            <a:r>
              <a:rPr lang="en-GB" dirty="0"/>
              <a:t>A helpful flag guide: 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312E403-8692-358A-8D66-7DBE5B12AB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0118113"/>
              </p:ext>
            </p:extLst>
          </p:nvPr>
        </p:nvGraphicFramePr>
        <p:xfrm>
          <a:off x="1032386" y="1203062"/>
          <a:ext cx="10127227" cy="4357910"/>
        </p:xfrm>
        <a:graphic>
          <a:graphicData uri="http://schemas.openxmlformats.org/drawingml/2006/table">
            <a:tbl>
              <a:tblPr/>
              <a:tblGrid>
                <a:gridCol w="1066023">
                  <a:extLst>
                    <a:ext uri="{9D8B030D-6E8A-4147-A177-3AD203B41FA5}">
                      <a16:colId xmlns:a16="http://schemas.microsoft.com/office/drawing/2014/main" val="3759763642"/>
                    </a:ext>
                  </a:extLst>
                </a:gridCol>
                <a:gridCol w="4530602">
                  <a:extLst>
                    <a:ext uri="{9D8B030D-6E8A-4147-A177-3AD203B41FA5}">
                      <a16:colId xmlns:a16="http://schemas.microsoft.com/office/drawing/2014/main" val="2306088971"/>
                    </a:ext>
                  </a:extLst>
                </a:gridCol>
                <a:gridCol w="4530602">
                  <a:extLst>
                    <a:ext uri="{9D8B030D-6E8A-4147-A177-3AD203B41FA5}">
                      <a16:colId xmlns:a16="http://schemas.microsoft.com/office/drawing/2014/main" val="376676709"/>
                    </a:ext>
                  </a:extLst>
                </a:gridCol>
              </a:tblGrid>
              <a:tr h="408865"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Bucks</a:t>
                      </a:r>
                      <a:endParaRPr lang="en-GB" sz="1600" dirty="0">
                        <a:effectLst/>
                        <a:latin typeface="+mn-lt"/>
                      </a:endParaRPr>
                    </a:p>
                  </a:txBody>
                  <a:tcPr marL="26481" marR="26481" marT="26481" marB="26481" anchor="ctr">
                    <a:lnL w="4763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Basic Flag Levels</a:t>
                      </a:r>
                      <a:endParaRPr lang="en-GB" sz="1600">
                        <a:effectLst/>
                        <a:latin typeface="+mn-lt"/>
                      </a:endParaRPr>
                    </a:p>
                  </a:txBody>
                  <a:tcPr marL="26481" marR="26481" marT="26481" marB="26481" anchor="ctr">
                    <a:lnL w="4763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Exceptions</a:t>
                      </a:r>
                      <a:endParaRPr lang="en-GB" sz="1600" dirty="0">
                        <a:effectLst/>
                        <a:latin typeface="+mn-lt"/>
                      </a:endParaRPr>
                    </a:p>
                  </a:txBody>
                  <a:tcPr marL="26481" marR="26481" marT="26481" marB="26481" anchor="ctr">
                    <a:lnL w="4763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83933765"/>
                  </a:ext>
                </a:extLst>
              </a:tr>
              <a:tr h="883402"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0 - 1</a:t>
                      </a:r>
                      <a:r>
                        <a:rPr lang="en-GB" sz="1600" dirty="0"/>
                        <a:t>¾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6481" marR="26481" marT="26481" marB="26481" anchor="ctr">
                    <a:lnL w="4763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7E2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Green Flag: N coxes need a </a:t>
                      </a:r>
                      <a:r>
                        <a:rPr lang="en-GB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bankrider</a:t>
                      </a:r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.</a:t>
                      </a:r>
                      <a:endParaRPr lang="en-GB" sz="1600" dirty="0">
                        <a:effectLst/>
                        <a:latin typeface="+mn-lt"/>
                      </a:endParaRPr>
                    </a:p>
                  </a:txBody>
                  <a:tcPr marL="26481" marR="26481" marT="26481" marB="26481" anchor="ctr">
                    <a:lnL w="4763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7E2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Unregistered coxes allowed during vacations and before first coxing registration meeting of each term.</a:t>
                      </a:r>
                      <a:endParaRPr lang="en-GB" sz="1600" dirty="0">
                        <a:effectLst/>
                        <a:latin typeface="+mn-lt"/>
                      </a:endParaRPr>
                    </a:p>
                  </a:txBody>
                  <a:tcPr marL="26481" marR="26481" marT="26481" marB="26481" anchor="ctr">
                    <a:lnL w="4763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7E2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1036941"/>
                  </a:ext>
                </a:extLst>
              </a:tr>
              <a:tr h="764768"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2 - 2</a:t>
                      </a:r>
                      <a:r>
                        <a:rPr lang="en-GB" sz="1600" dirty="0"/>
                        <a:t>¾</a:t>
                      </a:r>
                      <a:endParaRPr lang="en-GB" sz="1600" dirty="0">
                        <a:effectLst/>
                        <a:latin typeface="+mn-lt"/>
                      </a:endParaRPr>
                    </a:p>
                  </a:txBody>
                  <a:tcPr marL="26481" marR="26481" marT="26481" marB="26481" anchor="ctr">
                    <a:lnL w="4763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6BCF9"/>
                    </a:solidFill>
                  </a:tcPr>
                </a:tc>
                <a:tc rowSpan="2"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0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Blue flags: X and S coxes only, no spinning at </a:t>
                      </a:r>
                      <a:r>
                        <a:rPr lang="en-GB" sz="1600" b="0" i="0" u="none" strike="noStrike" dirty="0" err="1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Longbridges</a:t>
                      </a:r>
                      <a:r>
                        <a:rPr lang="en-GB" sz="1600" b="0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, spin downstream between Turn Early Post and Haystacks. </a:t>
                      </a:r>
                      <a:endParaRPr lang="en-GB" sz="1600" dirty="0">
                        <a:effectLst/>
                        <a:latin typeface="+mn-lt"/>
                      </a:endParaRPr>
                    </a:p>
                  </a:txBody>
                  <a:tcPr marL="26481" marR="26481" marT="26481" marB="26481" anchor="ctr">
                    <a:lnL w="4763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7B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N-status coxes with more than one term’s experience allowed with senior crews </a:t>
                      </a:r>
                      <a:r>
                        <a:rPr lang="en-GB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 daylight hours only</a:t>
                      </a:r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.*</a:t>
                      </a:r>
                      <a:endParaRPr lang="en-GB" sz="1600" dirty="0">
                        <a:effectLst/>
                        <a:latin typeface="+mn-lt"/>
                      </a:endParaRPr>
                    </a:p>
                  </a:txBody>
                  <a:tcPr marL="26481" marR="26481" marT="26481" marB="26481" anchor="ctr">
                    <a:lnL w="4763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6BC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6155084"/>
                  </a:ext>
                </a:extLst>
              </a:tr>
              <a:tr h="290230"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0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3 - 3</a:t>
                      </a:r>
                      <a:r>
                        <a:rPr lang="en-GB" sz="1600" dirty="0">
                          <a:solidFill>
                            <a:schemeClr val="bg1"/>
                          </a:solidFill>
                        </a:rPr>
                        <a:t>¾</a:t>
                      </a:r>
                      <a:endParaRPr lang="en-GB" sz="1600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26481" marR="26481" marT="26481" marB="26481" anchor="ctr">
                    <a:lnL w="4763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7B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0" i="0" u="none" strike="noStrike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Dark Blue Flag: no exceptions</a:t>
                      </a:r>
                      <a:endParaRPr lang="en-GB" sz="1600">
                        <a:effectLst/>
                        <a:latin typeface="+mn-lt"/>
                      </a:endParaRPr>
                    </a:p>
                  </a:txBody>
                  <a:tcPr marL="26481" marR="26481" marT="26481" marB="26481" anchor="ctr">
                    <a:lnL w="4763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8293876"/>
                  </a:ext>
                </a:extLst>
              </a:tr>
              <a:tr h="883402"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4 - 4</a:t>
                      </a:r>
                      <a:r>
                        <a:rPr lang="en-GB" sz="1600" dirty="0"/>
                        <a:t>¾</a:t>
                      </a:r>
                      <a:endParaRPr lang="en-GB" sz="1600" dirty="0">
                        <a:effectLst/>
                        <a:latin typeface="+mn-lt"/>
                      </a:endParaRPr>
                    </a:p>
                  </a:txBody>
                  <a:tcPr marL="26481" marR="26481" marT="26481" marB="26481" anchor="ctr">
                    <a:lnL w="4763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A93C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Amber Flag: S-status coxes with senior crews only. All crews must be accompanied by a bankrider.*</a:t>
                      </a:r>
                      <a:endParaRPr lang="en-GB" sz="1600" dirty="0">
                        <a:effectLst/>
                        <a:latin typeface="+mn-lt"/>
                      </a:endParaRPr>
                    </a:p>
                  </a:txBody>
                  <a:tcPr marL="26481" marR="26481" marT="26481" marB="26481" anchor="ctr">
                    <a:lnL w="4763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A93C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At </a:t>
                      </a:r>
                      <a:r>
                        <a:rPr lang="en-GB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Godstow</a:t>
                      </a:r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, X-status coxes are allowed. </a:t>
                      </a:r>
                      <a:endParaRPr lang="en-GB" sz="1600" dirty="0">
                        <a:effectLst/>
                        <a:latin typeface="+mn-lt"/>
                      </a:endParaRPr>
                    </a:p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Also at </a:t>
                      </a:r>
                      <a:r>
                        <a:rPr lang="en-GB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Godstow</a:t>
                      </a:r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, all crews must be accompanied by a launch.</a:t>
                      </a:r>
                      <a:endParaRPr lang="en-GB" sz="1600" dirty="0">
                        <a:effectLst/>
                        <a:latin typeface="+mn-lt"/>
                      </a:endParaRPr>
                    </a:p>
                  </a:txBody>
                  <a:tcPr marL="26481" marR="26481" marT="26481" marB="26481" anchor="ctr">
                    <a:lnL w="4763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A93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4045695"/>
                  </a:ext>
                </a:extLst>
              </a:tr>
              <a:tr h="1120671"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0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&gt;5</a:t>
                      </a:r>
                      <a:endParaRPr lang="en-GB" sz="1600" dirty="0">
                        <a:effectLst/>
                        <a:latin typeface="+mn-lt"/>
                      </a:endParaRPr>
                    </a:p>
                  </a:txBody>
                  <a:tcPr marL="26481" marR="26481" marT="26481" marB="26481" anchor="ctr">
                    <a:lnL w="4763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332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0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Red Flag: No crews allowed out.</a:t>
                      </a:r>
                      <a:endParaRPr lang="en-GB" sz="1600" dirty="0">
                        <a:effectLst/>
                        <a:latin typeface="+mn-lt"/>
                      </a:endParaRPr>
                    </a:p>
                  </a:txBody>
                  <a:tcPr marL="26481" marR="26481" marT="26481" marB="26481" anchor="ctr">
                    <a:lnL w="4763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332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0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Depending on conditions, OURCs may run races on Red Flag, due to the other safety precautions in place (medical launches, marshals, etc). </a:t>
                      </a:r>
                      <a:endParaRPr lang="en-GB" sz="1600" dirty="0">
                        <a:effectLst/>
                        <a:latin typeface="+mn-lt"/>
                      </a:endParaRPr>
                    </a:p>
                  </a:txBody>
                  <a:tcPr marL="26481" marR="26481" marT="26481" marB="26481" anchor="ctr">
                    <a:lnL w="4763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332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8661005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DBEEA899-6AAD-6A0E-6020-1825A585C1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0046" y="5078593"/>
            <a:ext cx="28423634" cy="160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NOTE: The full set of requirements for outings under different flags is given in the Code of Conduct sections 2.8.g (Isis) and 2.9.c (</a:t>
            </a:r>
            <a:r>
              <a:rPr kumimoji="0" lang="en-US" altLang="en-US" sz="13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Godstow</a:t>
            </a:r>
            <a: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b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Outings with a *: </a:t>
            </a:r>
            <a:r>
              <a:rPr kumimoji="0" lang="en-US" altLang="en-US" sz="13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bankrider</a:t>
            </a:r>
            <a: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must have a throw-line and the number of the lockkeeper (01865 777 277) on their phones. </a:t>
            </a:r>
            <a:endParaRPr kumimoji="0" lang="en-US" altLang="en-US" sz="5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74736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683087"/>
            <a:ext cx="9144000" cy="2387600"/>
          </a:xfrm>
        </p:spPr>
        <p:txBody>
          <a:bodyPr/>
          <a:lstStyle/>
          <a:p>
            <a:r>
              <a:rPr lang="en-GB" b="1" dirty="0"/>
              <a:t>How to check Iffley lock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554507"/>
            <a:ext cx="9144000" cy="1655762"/>
          </a:xfrm>
        </p:spPr>
        <p:txBody>
          <a:bodyPr/>
          <a:lstStyle/>
          <a:p>
            <a:r>
              <a:rPr lang="en-GB" dirty="0"/>
              <a:t>A step-by-step pictorial guide </a:t>
            </a:r>
          </a:p>
        </p:txBody>
      </p:sp>
    </p:spTree>
    <p:extLst>
      <p:ext uri="{BB962C8B-B14F-4D97-AF65-F5344CB8AC3E}">
        <p14:creationId xmlns:p14="http://schemas.microsoft.com/office/powerpoint/2010/main" val="30640233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7055" y="3664"/>
            <a:ext cx="9236363" cy="1325563"/>
          </a:xfrm>
        </p:spPr>
        <p:txBody>
          <a:bodyPr>
            <a:normAutofit/>
          </a:bodyPr>
          <a:lstStyle/>
          <a:p>
            <a:pPr algn="ctr"/>
            <a:r>
              <a:rPr lang="en-GB" sz="4000" b="1" dirty="0"/>
              <a:t>Where is Iffley lock and how do I get there?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D840E3A-C926-4ABE-884E-5B51C2C2CEDF}"/>
              </a:ext>
            </a:extLst>
          </p:cNvPr>
          <p:cNvGrpSpPr/>
          <p:nvPr/>
        </p:nvGrpSpPr>
        <p:grpSpPr>
          <a:xfrm>
            <a:off x="1128761" y="1329227"/>
            <a:ext cx="5369366" cy="4461974"/>
            <a:chOff x="3875004" y="1329226"/>
            <a:chExt cx="6272412" cy="517499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604" t="12114" r="47557" b="9001"/>
            <a:stretch/>
          </p:blipFill>
          <p:spPr bwMode="auto">
            <a:xfrm>
              <a:off x="4487199" y="1329226"/>
              <a:ext cx="3596668" cy="5174992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8" name="Rectangle 7"/>
            <p:cNvSpPr/>
            <p:nvPr/>
          </p:nvSpPr>
          <p:spPr>
            <a:xfrm>
              <a:off x="7580890" y="5717742"/>
              <a:ext cx="304800" cy="47625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5" name="Text Box 5"/>
            <p:cNvSpPr txBox="1"/>
            <p:nvPr/>
          </p:nvSpPr>
          <p:spPr>
            <a:xfrm>
              <a:off x="9122958" y="5031742"/>
              <a:ext cx="1024458" cy="686001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GB" sz="2000" b="1" dirty="0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Here!</a:t>
              </a:r>
              <a:endParaRPr lang="en-GB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6" name="Straight Arrow Connector 5"/>
            <p:cNvCxnSpPr>
              <a:stCxn id="5" idx="1"/>
            </p:cNvCxnSpPr>
            <p:nvPr/>
          </p:nvCxnSpPr>
          <p:spPr>
            <a:xfrm flipH="1">
              <a:off x="8018926" y="5374742"/>
              <a:ext cx="1104033" cy="490032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3875004" y="1481869"/>
              <a:ext cx="2273230" cy="4283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Folly Bridge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349239" y="2206671"/>
              <a:ext cx="3702711" cy="4283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Boathouse Island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412016" y="3402192"/>
              <a:ext cx="1567413" cy="4283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err="1"/>
                <a:t>Longbridges</a:t>
              </a:r>
              <a:endParaRPr lang="en-GB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683485" y="4669539"/>
              <a:ext cx="13965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Haystacks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1451C3A-6FAF-482C-BE17-6B9AB2BD30DF}"/>
              </a:ext>
            </a:extLst>
          </p:cNvPr>
          <p:cNvGrpSpPr/>
          <p:nvPr/>
        </p:nvGrpSpPr>
        <p:grpSpPr>
          <a:xfrm>
            <a:off x="7427174" y="1219200"/>
            <a:ext cx="3296244" cy="4719728"/>
            <a:chOff x="4356292" y="1149241"/>
            <a:chExt cx="3512668" cy="5442204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E62FDDAB-72F4-4895-8C67-24C3EFC0B611}"/>
                </a:ext>
              </a:extLst>
            </p:cNvPr>
            <p:cNvPicPr/>
            <p:nvPr/>
          </p:nvPicPr>
          <p:blipFill rotWithShape="1">
            <a:blip r:embed="rId3"/>
            <a:srcRect l="32573" t="12114" r="38677" b="8696"/>
            <a:stretch/>
          </p:blipFill>
          <p:spPr bwMode="auto">
            <a:xfrm>
              <a:off x="4356292" y="1149241"/>
              <a:ext cx="3512668" cy="5442204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46B8F9B-096C-42E8-8F2E-869070FBC377}"/>
                </a:ext>
              </a:extLst>
            </p:cNvPr>
            <p:cNvSpPr txBox="1"/>
            <p:nvPr/>
          </p:nvSpPr>
          <p:spPr>
            <a:xfrm>
              <a:off x="5345280" y="1853737"/>
              <a:ext cx="37407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rgbClr val="FF0000"/>
                  </a:solidFill>
                </a:rPr>
                <a:t>1.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8D3358C-0FCA-4E28-9EC6-D34880FEB98B}"/>
                </a:ext>
              </a:extLst>
            </p:cNvPr>
            <p:cNvSpPr/>
            <p:nvPr/>
          </p:nvSpPr>
          <p:spPr>
            <a:xfrm>
              <a:off x="5719352" y="3337060"/>
              <a:ext cx="36260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b="1" dirty="0">
                  <a:solidFill>
                    <a:srgbClr val="FF0000"/>
                  </a:solidFill>
                </a:rPr>
                <a:t>2.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39C9C2E-AFD3-4FD8-878B-CBABC777977A}"/>
                </a:ext>
              </a:extLst>
            </p:cNvPr>
            <p:cNvSpPr/>
            <p:nvPr/>
          </p:nvSpPr>
          <p:spPr>
            <a:xfrm>
              <a:off x="6021770" y="3598400"/>
              <a:ext cx="36260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b="1" dirty="0">
                  <a:solidFill>
                    <a:srgbClr val="FF0000"/>
                  </a:solidFill>
                </a:rPr>
                <a:t>3.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4415893-A2E4-41A4-9189-6A711B82950B}"/>
                </a:ext>
              </a:extLst>
            </p:cNvPr>
            <p:cNvSpPr/>
            <p:nvPr/>
          </p:nvSpPr>
          <p:spPr>
            <a:xfrm>
              <a:off x="5961415" y="4044406"/>
              <a:ext cx="36260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b="1" dirty="0">
                  <a:solidFill>
                    <a:srgbClr val="FF0000"/>
                  </a:solidFill>
                </a:rPr>
                <a:t>4.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BD58F50-4B89-4EEE-B39A-6B9D2D45FBD2}"/>
                </a:ext>
              </a:extLst>
            </p:cNvPr>
            <p:cNvSpPr/>
            <p:nvPr/>
          </p:nvSpPr>
          <p:spPr>
            <a:xfrm>
              <a:off x="6081952" y="4594920"/>
              <a:ext cx="36260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b="1" dirty="0">
                  <a:solidFill>
                    <a:srgbClr val="FF0000"/>
                  </a:solidFill>
                </a:rPr>
                <a:t>5.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2E78A55-E1A9-4508-804F-2F318BC3CB7D}"/>
                </a:ext>
              </a:extLst>
            </p:cNvPr>
            <p:cNvSpPr/>
            <p:nvPr/>
          </p:nvSpPr>
          <p:spPr>
            <a:xfrm>
              <a:off x="6612856" y="4704771"/>
              <a:ext cx="36260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b="1" dirty="0">
                  <a:solidFill>
                    <a:srgbClr val="FF0000"/>
                  </a:solidFill>
                </a:rPr>
                <a:t>6.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740A396-1DFA-497B-8270-C1C469C5E37F}"/>
                </a:ext>
              </a:extLst>
            </p:cNvPr>
            <p:cNvSpPr/>
            <p:nvPr/>
          </p:nvSpPr>
          <p:spPr>
            <a:xfrm>
              <a:off x="6606536" y="5068554"/>
              <a:ext cx="36260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b="1" dirty="0">
                  <a:solidFill>
                    <a:srgbClr val="FF0000"/>
                  </a:solidFill>
                </a:rPr>
                <a:t>7.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DA9BD50-7E78-45B4-9DAA-AA4F69E3B159}"/>
                </a:ext>
              </a:extLst>
            </p:cNvPr>
            <p:cNvSpPr/>
            <p:nvPr/>
          </p:nvSpPr>
          <p:spPr>
            <a:xfrm>
              <a:off x="6444552" y="5842037"/>
              <a:ext cx="36260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b="1" dirty="0">
                  <a:solidFill>
                    <a:srgbClr val="FF0000"/>
                  </a:solidFill>
                </a:rPr>
                <a:t>8.</a:t>
              </a: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481B7959-AF0D-4CC2-9C9D-191424A48A54}"/>
                </a:ext>
              </a:extLst>
            </p:cNvPr>
            <p:cNvCxnSpPr/>
            <p:nvPr/>
          </p:nvCxnSpPr>
          <p:spPr>
            <a:xfrm>
              <a:off x="5478278" y="1679171"/>
              <a:ext cx="454040" cy="105571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B2E44039-03D0-4025-819F-84AC6FBC7ED9}"/>
                </a:ext>
              </a:extLst>
            </p:cNvPr>
            <p:cNvCxnSpPr/>
            <p:nvPr/>
          </p:nvCxnSpPr>
          <p:spPr>
            <a:xfrm>
              <a:off x="5854932" y="3708602"/>
              <a:ext cx="345974" cy="283529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1F99F1DA-B77D-49B1-94FE-DFBC8848FF31}"/>
                </a:ext>
              </a:extLst>
            </p:cNvPr>
            <p:cNvCxnSpPr>
              <a:endCxn id="21" idx="0"/>
            </p:cNvCxnSpPr>
            <p:nvPr/>
          </p:nvCxnSpPr>
          <p:spPr>
            <a:xfrm>
              <a:off x="6259090" y="3967464"/>
              <a:ext cx="4162" cy="62745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0D30E1D8-81F0-4680-8729-E96EF1E474C3}"/>
                </a:ext>
              </a:extLst>
            </p:cNvPr>
            <p:cNvCxnSpPr/>
            <p:nvPr/>
          </p:nvCxnSpPr>
          <p:spPr>
            <a:xfrm>
              <a:off x="6259090" y="4910027"/>
              <a:ext cx="405194" cy="89044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1B500FD5-61BE-4AA1-BCF1-8E9CAC2F5FDA}"/>
                </a:ext>
              </a:extLst>
            </p:cNvPr>
            <p:cNvCxnSpPr/>
            <p:nvPr/>
          </p:nvCxnSpPr>
          <p:spPr>
            <a:xfrm flipH="1">
              <a:off x="6461687" y="5002379"/>
              <a:ext cx="238334" cy="1024324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63368BB7-2E87-4326-A266-18C004B97667}"/>
                </a:ext>
              </a:extLst>
            </p:cNvPr>
            <p:cNvCxnSpPr/>
            <p:nvPr/>
          </p:nvCxnSpPr>
          <p:spPr>
            <a:xfrm>
              <a:off x="6333796" y="6075624"/>
              <a:ext cx="330488" cy="20192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216216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15" r="36485"/>
          <a:stretch/>
        </p:blipFill>
        <p:spPr>
          <a:xfrm rot="5400000">
            <a:off x="6217167" y="661965"/>
            <a:ext cx="4684761" cy="569328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2185901" y="303735"/>
            <a:ext cx="78867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dirty="0">
                <a:solidFill>
                  <a:srgbClr val="FF0000"/>
                </a:solidFill>
              </a:rPr>
              <a:t>1. </a:t>
            </a:r>
            <a:r>
              <a:rPr lang="en-GB" b="1" dirty="0"/>
              <a:t>Walk down the towpath.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10679457" y="4270299"/>
            <a:ext cx="133003" cy="1421477"/>
          </a:xfrm>
          <a:prstGeom prst="straightConnector1">
            <a:avLst/>
          </a:prstGeom>
          <a:ln w="88900" cmpd="sng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BDB96760-B918-416D-A37F-32EAF5031A96}"/>
              </a:ext>
            </a:extLst>
          </p:cNvPr>
          <p:cNvGrpSpPr/>
          <p:nvPr/>
        </p:nvGrpSpPr>
        <p:grpSpPr>
          <a:xfrm>
            <a:off x="1440000" y="1188000"/>
            <a:ext cx="3020705" cy="4680000"/>
            <a:chOff x="1856615" y="1135601"/>
            <a:chExt cx="3020705" cy="4680000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3"/>
            <a:srcRect l="32573" t="12114" r="38677" b="8696"/>
            <a:stretch/>
          </p:blipFill>
          <p:spPr bwMode="auto">
            <a:xfrm>
              <a:off x="1856615" y="1135601"/>
              <a:ext cx="3020705" cy="468000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grpSp>
          <p:nvGrpSpPr>
            <p:cNvPr id="25" name="Group 24"/>
            <p:cNvGrpSpPr/>
            <p:nvPr/>
          </p:nvGrpSpPr>
          <p:grpSpPr>
            <a:xfrm>
              <a:off x="2661930" y="1360675"/>
              <a:ext cx="157941" cy="219744"/>
              <a:chOff x="407324" y="2892831"/>
              <a:chExt cx="573578" cy="798020"/>
            </a:xfrm>
          </p:grpSpPr>
          <p:sp>
            <p:nvSpPr>
              <p:cNvPr id="4" name="Chord 3"/>
              <p:cNvSpPr/>
              <p:nvPr/>
            </p:nvSpPr>
            <p:spPr>
              <a:xfrm rot="6754472">
                <a:off x="407324" y="3117273"/>
                <a:ext cx="573578" cy="573578"/>
              </a:xfrm>
              <a:prstGeom prst="chord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4" name="Oval 23"/>
              <p:cNvSpPr/>
              <p:nvPr/>
            </p:nvSpPr>
            <p:spPr>
              <a:xfrm>
                <a:off x="523702" y="2892831"/>
                <a:ext cx="340822" cy="340822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967452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185901" y="303735"/>
            <a:ext cx="78867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dirty="0">
                <a:solidFill>
                  <a:srgbClr val="FF0000"/>
                </a:solidFill>
              </a:rPr>
              <a:t>2. </a:t>
            </a:r>
            <a:r>
              <a:rPr lang="en-GB" b="1" dirty="0"/>
              <a:t>Cross towards the lock.</a:t>
            </a: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81860FDA-AE7A-4F3B-9642-7C192C7B3CB4}"/>
              </a:ext>
            </a:extLst>
          </p:cNvPr>
          <p:cNvGrpSpPr/>
          <p:nvPr/>
        </p:nvGrpSpPr>
        <p:grpSpPr>
          <a:xfrm>
            <a:off x="5788851" y="1230862"/>
            <a:ext cx="4987462" cy="4680000"/>
            <a:chOff x="3556462" y="1290109"/>
            <a:chExt cx="5145578" cy="4901268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849" r="24848"/>
            <a:stretch/>
          </p:blipFill>
          <p:spPr>
            <a:xfrm rot="5400000">
              <a:off x="3678617" y="1167954"/>
              <a:ext cx="4901268" cy="5145578"/>
            </a:xfrm>
            <a:prstGeom prst="rect">
              <a:avLst/>
            </a:prstGeom>
          </p:spPr>
        </p:pic>
        <p:cxnSp>
          <p:nvCxnSpPr>
            <p:cNvPr id="4" name="Straight Arrow Connector 3"/>
            <p:cNvCxnSpPr/>
            <p:nvPr/>
          </p:nvCxnSpPr>
          <p:spPr>
            <a:xfrm flipH="1" flipV="1">
              <a:off x="5430981" y="3416532"/>
              <a:ext cx="3117274" cy="540327"/>
            </a:xfrm>
            <a:prstGeom prst="straightConnector1">
              <a:avLst/>
            </a:prstGeom>
            <a:ln w="88900" cmpd="sng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72E5A513-8FBA-4D3E-8E78-863C009BA690}"/>
              </a:ext>
            </a:extLst>
          </p:cNvPr>
          <p:cNvGrpSpPr/>
          <p:nvPr/>
        </p:nvGrpSpPr>
        <p:grpSpPr>
          <a:xfrm>
            <a:off x="1440000" y="1188000"/>
            <a:ext cx="3020705" cy="4680000"/>
            <a:chOff x="1834520" y="1173947"/>
            <a:chExt cx="3020705" cy="46800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/>
            <a:srcRect l="32573" t="12114" r="38677" b="8696"/>
            <a:stretch/>
          </p:blipFill>
          <p:spPr bwMode="auto">
            <a:xfrm>
              <a:off x="1834520" y="1173947"/>
              <a:ext cx="3020705" cy="468000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grpSp>
          <p:nvGrpSpPr>
            <p:cNvPr id="10" name="Group 9"/>
            <p:cNvGrpSpPr/>
            <p:nvPr/>
          </p:nvGrpSpPr>
          <p:grpSpPr>
            <a:xfrm>
              <a:off x="3186931" y="3062015"/>
              <a:ext cx="157941" cy="219744"/>
              <a:chOff x="407324" y="2892831"/>
              <a:chExt cx="573578" cy="798020"/>
            </a:xfrm>
          </p:grpSpPr>
          <p:sp>
            <p:nvSpPr>
              <p:cNvPr id="11" name="Chord 10"/>
              <p:cNvSpPr/>
              <p:nvPr/>
            </p:nvSpPr>
            <p:spPr>
              <a:xfrm rot="6754472">
                <a:off x="407324" y="3117273"/>
                <a:ext cx="573578" cy="573578"/>
              </a:xfrm>
              <a:prstGeom prst="chord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523702" y="2892831"/>
                <a:ext cx="340822" cy="340822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854500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9FB8530A9AE844FBCD2DE1B20A19F50" ma:contentTypeVersion="13" ma:contentTypeDescription="Create a new document." ma:contentTypeScope="" ma:versionID="39db27ccddd57f75462557cbc78ed852">
  <xsd:schema xmlns:xsd="http://www.w3.org/2001/XMLSchema" xmlns:xs="http://www.w3.org/2001/XMLSchema" xmlns:p="http://schemas.microsoft.com/office/2006/metadata/properties" xmlns:ns3="9acab9d7-d53c-42f6-bdd6-ce491314afa1" xmlns:ns4="4a6030d2-be58-475d-bf7b-a351f641e2c2" targetNamespace="http://schemas.microsoft.com/office/2006/metadata/properties" ma:root="true" ma:fieldsID="44a254f4b88bd72cce60db8a33d3e100" ns3:_="" ns4:_="">
    <xsd:import namespace="9acab9d7-d53c-42f6-bdd6-ce491314afa1"/>
    <xsd:import namespace="4a6030d2-be58-475d-bf7b-a351f641e2c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4:SharedWithUsers" minOccurs="0"/>
                <xsd:element ref="ns4:SharedWithDetails" minOccurs="0"/>
                <xsd:element ref="ns4:SharingHintHash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cab9d7-d53c-42f6-bdd6-ce491314afa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6030d2-be58-475d-bf7b-a351f641e2c2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9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0ECF9DC-8CA3-4D71-B8B4-F992CB053F4D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9acab9d7-d53c-42f6-bdd6-ce491314afa1"/>
    <ds:schemaRef ds:uri="4a6030d2-be58-475d-bf7b-a351f641e2c2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893AFFE-B9D7-4ACC-A44C-3D6A62E0E5C8}">
  <ds:schemaRefs>
    <ds:schemaRef ds:uri="http://www.w3.org/XML/1998/namespace"/>
    <ds:schemaRef ds:uri="4a6030d2-be58-475d-bf7b-a351f641e2c2"/>
    <ds:schemaRef ds:uri="http://schemas.microsoft.com/office/infopath/2007/PartnerControls"/>
    <ds:schemaRef ds:uri="http://purl.org/dc/dcmitype/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schemas.microsoft.com/office/2006/metadata/properties"/>
    <ds:schemaRef ds:uri="http://purl.org/dc/elements/1.1/"/>
    <ds:schemaRef ds:uri="9acab9d7-d53c-42f6-bdd6-ce491314afa1"/>
  </ds:schemaRefs>
</ds:datastoreItem>
</file>

<file path=customXml/itemProps3.xml><?xml version="1.0" encoding="utf-8"?>
<ds:datastoreItem xmlns:ds="http://schemas.openxmlformats.org/officeDocument/2006/customXml" ds:itemID="{253ACAAC-E8EC-410D-A7B4-0B0607A6245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8354</TotalTime>
  <Words>1311</Words>
  <Application>Microsoft Office PowerPoint</Application>
  <PresentationFormat>Widescreen</PresentationFormat>
  <Paragraphs>167</Paragraphs>
  <Slides>37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3" baseType="lpstr">
      <vt:lpstr>Arial</vt:lpstr>
      <vt:lpstr>Calibri</vt:lpstr>
      <vt:lpstr>Calibri Light</vt:lpstr>
      <vt:lpstr>Times New Roman</vt:lpstr>
      <vt:lpstr>Wingdings</vt:lpstr>
      <vt:lpstr>Office Theme</vt:lpstr>
      <vt:lpstr>Checking the Isis flag status</vt:lpstr>
      <vt:lpstr>What does the flag mean?</vt:lpstr>
      <vt:lpstr>Flag colours:</vt:lpstr>
      <vt:lpstr>How the flag colour is determined:</vt:lpstr>
      <vt:lpstr>A helpful flag guide: </vt:lpstr>
      <vt:lpstr>How to check Iffley lock</vt:lpstr>
      <vt:lpstr>Where is Iffley lock and how do I get there?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Appendix 1 – boards at the locks:</vt:lpstr>
      <vt:lpstr>PowerPoint Presentation</vt:lpstr>
      <vt:lpstr>Iffley upstream</vt:lpstr>
      <vt:lpstr>Iffley downstream</vt:lpstr>
      <vt:lpstr>Osney upstream</vt:lpstr>
      <vt:lpstr>Osney downstream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Katharina Sophia Ungermann</dc:creator>
  <cp:lastModifiedBy>Sam McLoughlin</cp:lastModifiedBy>
  <cp:revision>22</cp:revision>
  <dcterms:created xsi:type="dcterms:W3CDTF">2022-02-03T15:40:53Z</dcterms:created>
  <dcterms:modified xsi:type="dcterms:W3CDTF">2023-10-04T15:14:30Z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0x010100D9FB8530A9AE844FBCD2DE1B20A19F50</vt:lpwstr>
  </property>
</Properties>
</file>