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648" r:id="rId1"/>
  </p:sldMasterIdLst>
  <p:notesMasterIdLst>
    <p:notesMasterId r:id="rId84"/>
  </p:notesMasterIdLst>
  <p:sldIdLst>
    <p:sldId id="256" r:id="rId2"/>
    <p:sldId id="257" r:id="rId3"/>
    <p:sldId id="258" r:id="rId4"/>
    <p:sldId id="259" r:id="rId5"/>
    <p:sldId id="260" r:id="rId6"/>
    <p:sldId id="261" r:id="rId7"/>
    <p:sldId id="262" r:id="rId8"/>
    <p:sldId id="263" r:id="rId9"/>
    <p:sldId id="340" r:id="rId10"/>
    <p:sldId id="337" r:id="rId11"/>
    <p:sldId id="281" r:id="rId12"/>
    <p:sldId id="333" r:id="rId13"/>
    <p:sldId id="334" r:id="rId14"/>
    <p:sldId id="305" r:id="rId15"/>
    <p:sldId id="331" r:id="rId16"/>
    <p:sldId id="332" r:id="rId17"/>
    <p:sldId id="265" r:id="rId18"/>
    <p:sldId id="339" r:id="rId19"/>
    <p:sldId id="266" r:id="rId20"/>
    <p:sldId id="282" r:id="rId21"/>
    <p:sldId id="268" r:id="rId22"/>
    <p:sldId id="283" r:id="rId23"/>
    <p:sldId id="338" r:id="rId24"/>
    <p:sldId id="307" r:id="rId25"/>
    <p:sldId id="264" r:id="rId26"/>
    <p:sldId id="308" r:id="rId27"/>
    <p:sldId id="309" r:id="rId28"/>
    <p:sldId id="269" r:id="rId29"/>
    <p:sldId id="310" r:id="rId30"/>
    <p:sldId id="270" r:id="rId31"/>
    <p:sldId id="316" r:id="rId32"/>
    <p:sldId id="271" r:id="rId33"/>
    <p:sldId id="272" r:id="rId34"/>
    <p:sldId id="273" r:id="rId35"/>
    <p:sldId id="274" r:id="rId36"/>
    <p:sldId id="317" r:id="rId37"/>
    <p:sldId id="313" r:id="rId38"/>
    <p:sldId id="314" r:id="rId39"/>
    <p:sldId id="362" r:id="rId40"/>
    <p:sldId id="276" r:id="rId41"/>
    <p:sldId id="277" r:id="rId42"/>
    <p:sldId id="278" r:id="rId43"/>
    <p:sldId id="280" r:id="rId44"/>
    <p:sldId id="342" r:id="rId45"/>
    <p:sldId id="343" r:id="rId46"/>
    <p:sldId id="344" r:id="rId47"/>
    <p:sldId id="345" r:id="rId48"/>
    <p:sldId id="346" r:id="rId49"/>
    <p:sldId id="347" r:id="rId50"/>
    <p:sldId id="348" r:id="rId51"/>
    <p:sldId id="315" r:id="rId52"/>
    <p:sldId id="302" r:id="rId53"/>
    <p:sldId id="350" r:id="rId54"/>
    <p:sldId id="360" r:id="rId55"/>
    <p:sldId id="351" r:id="rId56"/>
    <p:sldId id="352" r:id="rId57"/>
    <p:sldId id="353" r:id="rId58"/>
    <p:sldId id="354" r:id="rId59"/>
    <p:sldId id="355" r:id="rId60"/>
    <p:sldId id="356" r:id="rId61"/>
    <p:sldId id="357" r:id="rId62"/>
    <p:sldId id="358" r:id="rId63"/>
    <p:sldId id="359" r:id="rId64"/>
    <p:sldId id="312" r:id="rId65"/>
    <p:sldId id="311" r:id="rId66"/>
    <p:sldId id="322" r:id="rId67"/>
    <p:sldId id="324" r:id="rId68"/>
    <p:sldId id="323" r:id="rId69"/>
    <p:sldId id="325" r:id="rId70"/>
    <p:sldId id="361" r:id="rId71"/>
    <p:sldId id="363" r:id="rId72"/>
    <p:sldId id="326" r:id="rId73"/>
    <p:sldId id="327" r:id="rId74"/>
    <p:sldId id="328" r:id="rId75"/>
    <p:sldId id="303" r:id="rId76"/>
    <p:sldId id="318" r:id="rId77"/>
    <p:sldId id="319" r:id="rId78"/>
    <p:sldId id="320" r:id="rId79"/>
    <p:sldId id="321" r:id="rId80"/>
    <p:sldId id="335" r:id="rId81"/>
    <p:sldId id="349" r:id="rId82"/>
    <p:sldId id="304" r:id="rId83"/>
  </p:sldIdLst>
  <p:sldSz cx="9144000" cy="6858000" type="screen4x3"/>
  <p:notesSz cx="6858000" cy="9144000"/>
  <p:defaultTextStyle>
    <a:defPPr>
      <a:defRPr lang="en-US"/>
    </a:defPPr>
    <a:lvl1pPr marL="0" algn="l" defTabSz="914342" rtl="0" eaLnBrk="1" latinLnBrk="0" hangingPunct="1">
      <a:defRPr sz="1800" kern="1200">
        <a:solidFill>
          <a:schemeClr val="tx1"/>
        </a:solidFill>
        <a:latin typeface="+mn-lt"/>
        <a:ea typeface="+mn-ea"/>
        <a:cs typeface="+mn-cs"/>
      </a:defRPr>
    </a:lvl1pPr>
    <a:lvl2pPr marL="457171" algn="l" defTabSz="914342" rtl="0" eaLnBrk="1" latinLnBrk="0" hangingPunct="1">
      <a:defRPr sz="1800" kern="1200">
        <a:solidFill>
          <a:schemeClr val="tx1"/>
        </a:solidFill>
        <a:latin typeface="+mn-lt"/>
        <a:ea typeface="+mn-ea"/>
        <a:cs typeface="+mn-cs"/>
      </a:defRPr>
    </a:lvl2pPr>
    <a:lvl3pPr marL="914342" algn="l" defTabSz="914342" rtl="0" eaLnBrk="1" latinLnBrk="0" hangingPunct="1">
      <a:defRPr sz="1800" kern="1200">
        <a:solidFill>
          <a:schemeClr val="tx1"/>
        </a:solidFill>
        <a:latin typeface="+mn-lt"/>
        <a:ea typeface="+mn-ea"/>
        <a:cs typeface="+mn-cs"/>
      </a:defRPr>
    </a:lvl3pPr>
    <a:lvl4pPr marL="1371513" algn="l" defTabSz="914342" rtl="0" eaLnBrk="1" latinLnBrk="0" hangingPunct="1">
      <a:defRPr sz="1800" kern="1200">
        <a:solidFill>
          <a:schemeClr val="tx1"/>
        </a:solidFill>
        <a:latin typeface="+mn-lt"/>
        <a:ea typeface="+mn-ea"/>
        <a:cs typeface="+mn-cs"/>
      </a:defRPr>
    </a:lvl4pPr>
    <a:lvl5pPr marL="1828684" algn="l" defTabSz="914342" rtl="0" eaLnBrk="1" latinLnBrk="0" hangingPunct="1">
      <a:defRPr sz="1800" kern="1200">
        <a:solidFill>
          <a:schemeClr val="tx1"/>
        </a:solidFill>
        <a:latin typeface="+mn-lt"/>
        <a:ea typeface="+mn-ea"/>
        <a:cs typeface="+mn-cs"/>
      </a:defRPr>
    </a:lvl5pPr>
    <a:lvl6pPr marL="2285855" algn="l" defTabSz="914342" rtl="0" eaLnBrk="1" latinLnBrk="0" hangingPunct="1">
      <a:defRPr sz="1800" kern="1200">
        <a:solidFill>
          <a:schemeClr val="tx1"/>
        </a:solidFill>
        <a:latin typeface="+mn-lt"/>
        <a:ea typeface="+mn-ea"/>
        <a:cs typeface="+mn-cs"/>
      </a:defRPr>
    </a:lvl6pPr>
    <a:lvl7pPr marL="2743026" algn="l" defTabSz="914342" rtl="0" eaLnBrk="1" latinLnBrk="0" hangingPunct="1">
      <a:defRPr sz="1800" kern="1200">
        <a:solidFill>
          <a:schemeClr val="tx1"/>
        </a:solidFill>
        <a:latin typeface="+mn-lt"/>
        <a:ea typeface="+mn-ea"/>
        <a:cs typeface="+mn-cs"/>
      </a:defRPr>
    </a:lvl7pPr>
    <a:lvl8pPr marL="3200198" algn="l" defTabSz="914342" rtl="0" eaLnBrk="1" latinLnBrk="0" hangingPunct="1">
      <a:defRPr sz="1800" kern="1200">
        <a:solidFill>
          <a:schemeClr val="tx1"/>
        </a:solidFill>
        <a:latin typeface="+mn-lt"/>
        <a:ea typeface="+mn-ea"/>
        <a:cs typeface="+mn-cs"/>
      </a:defRPr>
    </a:lvl8pPr>
    <a:lvl9pPr marL="3657369" algn="l" defTabSz="9143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B636802-A62C-4446-B153-FF6908707984}">
          <p14:sldIdLst>
            <p14:sldId id="256"/>
            <p14:sldId id="257"/>
          </p14:sldIdLst>
        </p14:section>
        <p14:section name="Intro" id="{A903A3DA-68D8-43BB-A217-37D4537560D0}">
          <p14:sldIdLst>
            <p14:sldId id="258"/>
            <p14:sldId id="259"/>
            <p14:sldId id="260"/>
            <p14:sldId id="261"/>
            <p14:sldId id="262"/>
            <p14:sldId id="263"/>
          </p14:sldIdLst>
        </p14:section>
        <p14:section name="Circ pattern" id="{57EF732C-2FE8-4D2F-8B37-A27B845C10A0}">
          <p14:sldIdLst>
            <p14:sldId id="340"/>
            <p14:sldId id="337"/>
            <p14:sldId id="281"/>
            <p14:sldId id="333"/>
            <p14:sldId id="334"/>
            <p14:sldId id="305"/>
            <p14:sldId id="331"/>
            <p14:sldId id="332"/>
          </p14:sldIdLst>
        </p14:section>
        <p14:section name="Marshals only" id="{083704AF-22E9-47B6-B0C8-29E82895ABA7}">
          <p14:sldIdLst>
            <p14:sldId id="265"/>
            <p14:sldId id="339"/>
            <p14:sldId id="266"/>
            <p14:sldId id="282"/>
            <p14:sldId id="268"/>
            <p14:sldId id="283"/>
            <p14:sldId id="338"/>
            <p14:sldId id="307"/>
            <p14:sldId id="264"/>
            <p14:sldId id="308"/>
            <p14:sldId id="309"/>
            <p14:sldId id="269"/>
            <p14:sldId id="310"/>
            <p14:sldId id="270"/>
            <p14:sldId id="316"/>
          </p14:sldIdLst>
        </p14:section>
        <p14:section name="Going wrong" id="{18DD5A58-07E7-40B6-87A5-EDC6FD156970}">
          <p14:sldIdLst>
            <p14:sldId id="271"/>
            <p14:sldId id="272"/>
            <p14:sldId id="273"/>
            <p14:sldId id="274"/>
            <p14:sldId id="317"/>
            <p14:sldId id="313"/>
            <p14:sldId id="314"/>
            <p14:sldId id="362"/>
            <p14:sldId id="276"/>
            <p14:sldId id="277"/>
            <p14:sldId id="278"/>
            <p14:sldId id="280"/>
            <p14:sldId id="342"/>
            <p14:sldId id="343"/>
            <p14:sldId id="344"/>
            <p14:sldId id="345"/>
            <p14:sldId id="346"/>
            <p14:sldId id="347"/>
            <p14:sldId id="348"/>
            <p14:sldId id="315"/>
            <p14:sldId id="302"/>
            <p14:sldId id="350"/>
            <p14:sldId id="360"/>
            <p14:sldId id="351"/>
            <p14:sldId id="352"/>
            <p14:sldId id="353"/>
            <p14:sldId id="354"/>
            <p14:sldId id="355"/>
            <p14:sldId id="356"/>
            <p14:sldId id="357"/>
            <p14:sldId id="358"/>
            <p14:sldId id="359"/>
          </p14:sldIdLst>
        </p14:section>
        <p14:section name="Umpires only" id="{E6FD7E20-A47F-4CDD-9A98-EAAE111A591A}">
          <p14:sldIdLst>
            <p14:sldId id="312"/>
            <p14:sldId id="311"/>
            <p14:sldId id="322"/>
            <p14:sldId id="324"/>
            <p14:sldId id="323"/>
            <p14:sldId id="325"/>
            <p14:sldId id="361"/>
            <p14:sldId id="363"/>
            <p14:sldId id="326"/>
            <p14:sldId id="327"/>
            <p14:sldId id="328"/>
          </p14:sldIdLst>
        </p14:section>
        <p14:section name="Review and end" id="{9AA431CD-89B1-449E-BBEE-DC4D0A65CE3B}">
          <p14:sldIdLst>
            <p14:sldId id="303"/>
            <p14:sldId id="318"/>
            <p14:sldId id="319"/>
            <p14:sldId id="320"/>
            <p14:sldId id="321"/>
            <p14:sldId id="335"/>
            <p14:sldId id="349"/>
            <p14:sldId id="30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FA66"/>
    <a:srgbClr val="2E49ED"/>
    <a:srgbClr val="EB8803"/>
    <a:srgbClr val="4258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482" autoAdjust="0"/>
    <p:restoredTop sz="94249" autoAdjust="0"/>
  </p:normalViewPr>
  <p:slideViewPr>
    <p:cSldViewPr>
      <p:cViewPr varScale="1">
        <p:scale>
          <a:sx n="110" d="100"/>
          <a:sy n="110" d="100"/>
        </p:scale>
        <p:origin x="168" y="328"/>
      </p:cViewPr>
      <p:guideLst>
        <p:guide orient="horz" pos="2160"/>
        <p:guide pos="2880"/>
      </p:guideLst>
    </p:cSldViewPr>
  </p:slideViewPr>
  <p:outlineViewPr>
    <p:cViewPr>
      <p:scale>
        <a:sx n="33" d="100"/>
        <a:sy n="33" d="100"/>
      </p:scale>
      <p:origin x="42" y="4110"/>
    </p:cViewPr>
  </p:outlineViewPr>
  <p:notesTextViewPr>
    <p:cViewPr>
      <p:scale>
        <a:sx n="1" d="1"/>
        <a:sy n="1" d="1"/>
      </p:scale>
      <p:origin x="0" y="0"/>
    </p:cViewPr>
  </p:notesTextViewPr>
  <p:sorterViewPr>
    <p:cViewPr>
      <p:scale>
        <a:sx n="80" d="100"/>
        <a:sy n="80" d="100"/>
      </p:scale>
      <p:origin x="0" y="10506"/>
    </p:cViewPr>
  </p:sorterViewPr>
  <p:notesViewPr>
    <p:cSldViewPr>
      <p:cViewPr varScale="1">
        <p:scale>
          <a:sx n="51" d="100"/>
          <a:sy n="51" d="100"/>
        </p:scale>
        <p:origin x="-29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8B64FF-2C6E-42A1-A09B-497A554E7411}" type="datetimeFigureOut">
              <a:rPr lang="en-GB" smtClean="0"/>
              <a:t>23/05/2022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7CCDE9-EE83-4487-8F2F-DD3BD281B9FD}" type="slidenum">
              <a:rPr lang="en-GB" smtClean="0"/>
              <a:t>‹#›</a:t>
            </a:fld>
            <a:endParaRPr lang="en-GB"/>
          </a:p>
        </p:txBody>
      </p:sp>
    </p:spTree>
    <p:extLst>
      <p:ext uri="{BB962C8B-B14F-4D97-AF65-F5344CB8AC3E}">
        <p14:creationId xmlns:p14="http://schemas.microsoft.com/office/powerpoint/2010/main" val="427382804"/>
      </p:ext>
    </p:extLst>
  </p:cSld>
  <p:clrMap bg1="lt1" tx1="dk1" bg2="lt2" tx2="dk2" accent1="accent1" accent2="accent2" accent3="accent3" accent4="accent4" accent5="accent5" accent6="accent6" hlink="hlink" folHlink="folHlink"/>
  <p:notesStyle>
    <a:lvl1pPr marL="0" algn="l" defTabSz="914342" rtl="0" eaLnBrk="1" latinLnBrk="0" hangingPunct="1">
      <a:defRPr sz="1200" kern="1200">
        <a:solidFill>
          <a:schemeClr val="tx1"/>
        </a:solidFill>
        <a:latin typeface="+mn-lt"/>
        <a:ea typeface="+mn-ea"/>
        <a:cs typeface="+mn-cs"/>
      </a:defRPr>
    </a:lvl1pPr>
    <a:lvl2pPr marL="457171" algn="l" defTabSz="914342" rtl="0" eaLnBrk="1" latinLnBrk="0" hangingPunct="1">
      <a:defRPr sz="1200" kern="1200">
        <a:solidFill>
          <a:schemeClr val="tx1"/>
        </a:solidFill>
        <a:latin typeface="+mn-lt"/>
        <a:ea typeface="+mn-ea"/>
        <a:cs typeface="+mn-cs"/>
      </a:defRPr>
    </a:lvl2pPr>
    <a:lvl3pPr marL="914342" algn="l" defTabSz="914342" rtl="0" eaLnBrk="1" latinLnBrk="0" hangingPunct="1">
      <a:defRPr sz="1200" kern="1200">
        <a:solidFill>
          <a:schemeClr val="tx1"/>
        </a:solidFill>
        <a:latin typeface="+mn-lt"/>
        <a:ea typeface="+mn-ea"/>
        <a:cs typeface="+mn-cs"/>
      </a:defRPr>
    </a:lvl3pPr>
    <a:lvl4pPr marL="1371513" algn="l" defTabSz="914342" rtl="0" eaLnBrk="1" latinLnBrk="0" hangingPunct="1">
      <a:defRPr sz="1200" kern="1200">
        <a:solidFill>
          <a:schemeClr val="tx1"/>
        </a:solidFill>
        <a:latin typeface="+mn-lt"/>
        <a:ea typeface="+mn-ea"/>
        <a:cs typeface="+mn-cs"/>
      </a:defRPr>
    </a:lvl4pPr>
    <a:lvl5pPr marL="1828684" algn="l" defTabSz="914342" rtl="0" eaLnBrk="1" latinLnBrk="0" hangingPunct="1">
      <a:defRPr sz="1200" kern="1200">
        <a:solidFill>
          <a:schemeClr val="tx1"/>
        </a:solidFill>
        <a:latin typeface="+mn-lt"/>
        <a:ea typeface="+mn-ea"/>
        <a:cs typeface="+mn-cs"/>
      </a:defRPr>
    </a:lvl5pPr>
    <a:lvl6pPr marL="2285855" algn="l" defTabSz="914342" rtl="0" eaLnBrk="1" latinLnBrk="0" hangingPunct="1">
      <a:defRPr sz="1200" kern="1200">
        <a:solidFill>
          <a:schemeClr val="tx1"/>
        </a:solidFill>
        <a:latin typeface="+mn-lt"/>
        <a:ea typeface="+mn-ea"/>
        <a:cs typeface="+mn-cs"/>
      </a:defRPr>
    </a:lvl6pPr>
    <a:lvl7pPr marL="2743026" algn="l" defTabSz="914342" rtl="0" eaLnBrk="1" latinLnBrk="0" hangingPunct="1">
      <a:defRPr sz="1200" kern="1200">
        <a:solidFill>
          <a:schemeClr val="tx1"/>
        </a:solidFill>
        <a:latin typeface="+mn-lt"/>
        <a:ea typeface="+mn-ea"/>
        <a:cs typeface="+mn-cs"/>
      </a:defRPr>
    </a:lvl7pPr>
    <a:lvl8pPr marL="3200198" algn="l" defTabSz="914342" rtl="0" eaLnBrk="1" latinLnBrk="0" hangingPunct="1">
      <a:defRPr sz="1200" kern="1200">
        <a:solidFill>
          <a:schemeClr val="tx1"/>
        </a:solidFill>
        <a:latin typeface="+mn-lt"/>
        <a:ea typeface="+mn-ea"/>
        <a:cs typeface="+mn-cs"/>
      </a:defRPr>
    </a:lvl8pPr>
    <a:lvl9pPr marL="3657369" algn="l" defTabSz="9143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6"/>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9pPr>
          </a:lstStyle>
          <a:p>
            <a:pPr>
              <a:lnSpc>
                <a:spcPct val="95000"/>
              </a:lnSpc>
            </a:pPr>
            <a:fld id="{1D5DB3BB-A63C-9F43-A453-29657CC4A907}" type="slidenum">
              <a:rPr lang="en-GB" altLang="en-US">
                <a:solidFill>
                  <a:srgbClr val="000000"/>
                </a:solidFill>
                <a:latin typeface="Times New Roman" charset="0"/>
              </a:rPr>
              <a:pPr>
                <a:lnSpc>
                  <a:spcPct val="95000"/>
                </a:lnSpc>
              </a:pPr>
              <a:t>52</a:t>
            </a:fld>
            <a:endParaRPr lang="en-GB" altLang="en-US">
              <a:solidFill>
                <a:srgbClr val="000000"/>
              </a:solidFill>
              <a:latin typeface="Times New Roman" charset="0"/>
            </a:endParaRPr>
          </a:p>
        </p:txBody>
      </p:sp>
      <p:sp>
        <p:nvSpPr>
          <p:cNvPr id="117763"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17764"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xmlns="">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080823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6"/>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9pPr>
          </a:lstStyle>
          <a:p>
            <a:pPr>
              <a:lnSpc>
                <a:spcPct val="95000"/>
              </a:lnSpc>
            </a:pPr>
            <a:fld id="{83E8B85D-B20F-2947-B052-685CACF3FE03}" type="slidenum">
              <a:rPr lang="en-GB" altLang="en-US">
                <a:solidFill>
                  <a:srgbClr val="000000"/>
                </a:solidFill>
                <a:latin typeface="Times New Roman" charset="0"/>
              </a:rPr>
              <a:pPr>
                <a:lnSpc>
                  <a:spcPct val="95000"/>
                </a:lnSpc>
              </a:pPr>
              <a:t>62</a:t>
            </a:fld>
            <a:endParaRPr lang="en-GB" altLang="en-US">
              <a:solidFill>
                <a:srgbClr val="000000"/>
              </a:solidFill>
              <a:latin typeface="Times New Roman" charset="0"/>
            </a:endParaRPr>
          </a:p>
        </p:txBody>
      </p:sp>
      <p:sp>
        <p:nvSpPr>
          <p:cNvPr id="136195"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36196"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xmlns="">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20080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6"/>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9pPr>
          </a:lstStyle>
          <a:p>
            <a:pPr>
              <a:lnSpc>
                <a:spcPct val="95000"/>
              </a:lnSpc>
            </a:pPr>
            <a:fld id="{1B210F6A-FE16-8D46-91E6-032789A20E92}" type="slidenum">
              <a:rPr lang="en-GB" altLang="en-US">
                <a:solidFill>
                  <a:srgbClr val="000000"/>
                </a:solidFill>
                <a:latin typeface="Times New Roman" charset="0"/>
              </a:rPr>
              <a:pPr>
                <a:lnSpc>
                  <a:spcPct val="95000"/>
                </a:lnSpc>
              </a:pPr>
              <a:t>54</a:t>
            </a:fld>
            <a:endParaRPr lang="en-GB" altLang="en-US">
              <a:solidFill>
                <a:srgbClr val="000000"/>
              </a:solidFill>
              <a:latin typeface="Times New Roman" charset="0"/>
            </a:endParaRPr>
          </a:p>
        </p:txBody>
      </p:sp>
      <p:sp>
        <p:nvSpPr>
          <p:cNvPr id="119811"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19812"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xmlns="">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2131425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6"/>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9pPr>
          </a:lstStyle>
          <a:p>
            <a:pPr>
              <a:lnSpc>
                <a:spcPct val="95000"/>
              </a:lnSpc>
            </a:pPr>
            <a:fld id="{D9BB3FE7-08B1-0042-9DEB-79CB74FFACC1}" type="slidenum">
              <a:rPr lang="en-GB" altLang="en-US">
                <a:solidFill>
                  <a:srgbClr val="000000"/>
                </a:solidFill>
                <a:latin typeface="Times New Roman" charset="0"/>
              </a:rPr>
              <a:pPr>
                <a:lnSpc>
                  <a:spcPct val="95000"/>
                </a:lnSpc>
              </a:pPr>
              <a:t>55</a:t>
            </a:fld>
            <a:endParaRPr lang="en-GB" altLang="en-US">
              <a:solidFill>
                <a:srgbClr val="000000"/>
              </a:solidFill>
              <a:latin typeface="Times New Roman" charset="0"/>
            </a:endParaRPr>
          </a:p>
        </p:txBody>
      </p:sp>
      <p:sp>
        <p:nvSpPr>
          <p:cNvPr id="121859"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21860"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xmlns="">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458783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6"/>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9pPr>
          </a:lstStyle>
          <a:p>
            <a:pPr>
              <a:lnSpc>
                <a:spcPct val="95000"/>
              </a:lnSpc>
            </a:pPr>
            <a:fld id="{C6619DDF-2495-2D4C-AEB0-AF9A22A3609E}" type="slidenum">
              <a:rPr lang="en-GB" altLang="en-US">
                <a:solidFill>
                  <a:srgbClr val="000000"/>
                </a:solidFill>
                <a:latin typeface="Times New Roman" charset="0"/>
              </a:rPr>
              <a:pPr>
                <a:lnSpc>
                  <a:spcPct val="95000"/>
                </a:lnSpc>
              </a:pPr>
              <a:t>56</a:t>
            </a:fld>
            <a:endParaRPr lang="en-GB" altLang="en-US">
              <a:solidFill>
                <a:srgbClr val="000000"/>
              </a:solidFill>
              <a:latin typeface="Times New Roman" charset="0"/>
            </a:endParaRPr>
          </a:p>
        </p:txBody>
      </p:sp>
      <p:sp>
        <p:nvSpPr>
          <p:cNvPr id="123907"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23908"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xmlns="">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920973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6"/>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9pPr>
          </a:lstStyle>
          <a:p>
            <a:pPr>
              <a:lnSpc>
                <a:spcPct val="95000"/>
              </a:lnSpc>
            </a:pPr>
            <a:fld id="{7932ABE5-1E2E-9144-A3A0-E265F1458F87}" type="slidenum">
              <a:rPr lang="en-GB" altLang="en-US">
                <a:solidFill>
                  <a:srgbClr val="000000"/>
                </a:solidFill>
                <a:latin typeface="Times New Roman" charset="0"/>
              </a:rPr>
              <a:pPr>
                <a:lnSpc>
                  <a:spcPct val="95000"/>
                </a:lnSpc>
              </a:pPr>
              <a:t>57</a:t>
            </a:fld>
            <a:endParaRPr lang="en-GB" altLang="en-US">
              <a:solidFill>
                <a:srgbClr val="000000"/>
              </a:solidFill>
              <a:latin typeface="Times New Roman" charset="0"/>
            </a:endParaRPr>
          </a:p>
        </p:txBody>
      </p:sp>
      <p:sp>
        <p:nvSpPr>
          <p:cNvPr id="125955"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25956"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xmlns="">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389666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6"/>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9pPr>
          </a:lstStyle>
          <a:p>
            <a:pPr>
              <a:lnSpc>
                <a:spcPct val="95000"/>
              </a:lnSpc>
            </a:pPr>
            <a:fld id="{67EC0D5E-EE07-E742-BB48-BF96F250B2A6}" type="slidenum">
              <a:rPr lang="en-GB" altLang="en-US">
                <a:solidFill>
                  <a:srgbClr val="000000"/>
                </a:solidFill>
                <a:latin typeface="Times New Roman" charset="0"/>
              </a:rPr>
              <a:pPr>
                <a:lnSpc>
                  <a:spcPct val="95000"/>
                </a:lnSpc>
              </a:pPr>
              <a:t>58</a:t>
            </a:fld>
            <a:endParaRPr lang="en-GB" altLang="en-US">
              <a:solidFill>
                <a:srgbClr val="000000"/>
              </a:solidFill>
              <a:latin typeface="Times New Roman" charset="0"/>
            </a:endParaRPr>
          </a:p>
        </p:txBody>
      </p:sp>
      <p:sp>
        <p:nvSpPr>
          <p:cNvPr id="128003"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28004"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xmlns="">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876036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6"/>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9pPr>
          </a:lstStyle>
          <a:p>
            <a:pPr>
              <a:lnSpc>
                <a:spcPct val="95000"/>
              </a:lnSpc>
            </a:pPr>
            <a:fld id="{99923E94-D306-7141-A2D1-F02C481D9BFB}" type="slidenum">
              <a:rPr lang="en-GB" altLang="en-US">
                <a:solidFill>
                  <a:srgbClr val="000000"/>
                </a:solidFill>
                <a:latin typeface="Times New Roman" charset="0"/>
              </a:rPr>
              <a:pPr>
                <a:lnSpc>
                  <a:spcPct val="95000"/>
                </a:lnSpc>
              </a:pPr>
              <a:t>59</a:t>
            </a:fld>
            <a:endParaRPr lang="en-GB" altLang="en-US">
              <a:solidFill>
                <a:srgbClr val="000000"/>
              </a:solidFill>
              <a:latin typeface="Times New Roman" charset="0"/>
            </a:endParaRPr>
          </a:p>
        </p:txBody>
      </p:sp>
      <p:sp>
        <p:nvSpPr>
          <p:cNvPr id="130051"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30052"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xmlns="">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630676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6"/>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9pPr>
          </a:lstStyle>
          <a:p>
            <a:pPr>
              <a:lnSpc>
                <a:spcPct val="95000"/>
              </a:lnSpc>
            </a:pPr>
            <a:fld id="{E7C2D421-96EE-DC42-BB8C-46DDC3B66887}" type="slidenum">
              <a:rPr lang="en-GB" altLang="en-US">
                <a:solidFill>
                  <a:srgbClr val="000000"/>
                </a:solidFill>
                <a:latin typeface="Times New Roman" charset="0"/>
              </a:rPr>
              <a:pPr>
                <a:lnSpc>
                  <a:spcPct val="95000"/>
                </a:lnSpc>
              </a:pPr>
              <a:t>60</a:t>
            </a:fld>
            <a:endParaRPr lang="en-GB" altLang="en-US">
              <a:solidFill>
                <a:srgbClr val="000000"/>
              </a:solidFill>
              <a:latin typeface="Times New Roman" charset="0"/>
            </a:endParaRPr>
          </a:p>
        </p:txBody>
      </p:sp>
      <p:sp>
        <p:nvSpPr>
          <p:cNvPr id="132099"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32100"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xmlns="">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114783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6"/>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9pPr>
          </a:lstStyle>
          <a:p>
            <a:pPr>
              <a:lnSpc>
                <a:spcPct val="95000"/>
              </a:lnSpc>
            </a:pPr>
            <a:fld id="{670AD227-5CF6-0647-9379-C1B6DD404D6B}" type="slidenum">
              <a:rPr lang="en-GB" altLang="en-US">
                <a:solidFill>
                  <a:srgbClr val="000000"/>
                </a:solidFill>
                <a:latin typeface="Times New Roman" charset="0"/>
              </a:rPr>
              <a:pPr>
                <a:lnSpc>
                  <a:spcPct val="95000"/>
                </a:lnSpc>
              </a:pPr>
              <a:t>61</a:t>
            </a:fld>
            <a:endParaRPr lang="en-GB" altLang="en-US">
              <a:solidFill>
                <a:srgbClr val="000000"/>
              </a:solidFill>
              <a:latin typeface="Times New Roman" charset="0"/>
            </a:endParaRPr>
          </a:p>
        </p:txBody>
      </p:sp>
      <p:sp>
        <p:nvSpPr>
          <p:cNvPr id="134147" name="Rectangle 1"/>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34148"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xmlns="">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9579639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p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9375" y="332656"/>
            <a:ext cx="7772400" cy="692713"/>
          </a:xfrm>
        </p:spPr>
        <p:txBody>
          <a:bodyPr>
            <a:normAutofit/>
          </a:bodyPr>
          <a:lstStyle>
            <a:lvl1pPr algn="ctr">
              <a:defRPr sz="2900" b="1">
                <a:solidFill>
                  <a:schemeClr val="tx2"/>
                </a:solidFill>
              </a:defRPr>
            </a:lvl1pPr>
          </a:lstStyle>
          <a:p>
            <a:r>
              <a:rPr lang="en-US" dirty="0"/>
              <a:t>Click to edit Master title style</a:t>
            </a:r>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5804" y="1264565"/>
            <a:ext cx="2038044" cy="2215132"/>
          </a:xfrm>
          <a:prstGeom prst="rect">
            <a:avLst/>
          </a:prstGeom>
        </p:spPr>
      </p:pic>
      <p:pic>
        <p:nvPicPr>
          <p:cNvPr id="10" name="Picture 9"/>
          <p:cNvPicPr>
            <a:picLocks noChangeAspect="1"/>
          </p:cNvPicPr>
          <p:nvPr userDrawn="1"/>
        </p:nvPicPr>
        <p:blipFill rotWithShape="1">
          <a:blip r:embed="rId3" cstate="print">
            <a:extLst>
              <a:ext uri="{BEBA8EAE-BF5A-486C-A8C5-ECC9F3942E4B}">
                <a14:imgProps xmlns:a14="http://schemas.microsoft.com/office/drawing/2010/main">
                  <a14:imgLayer r:embed="rId4">
                    <a14:imgEffect>
                      <a14:artisticCutout/>
                    </a14:imgEffect>
                  </a14:imgLayer>
                </a14:imgProps>
              </a:ext>
              <a:ext uri="{28A0092B-C50C-407E-A947-70E740481C1C}">
                <a14:useLocalDpi xmlns:a14="http://schemas.microsoft.com/office/drawing/2010/main" val="0"/>
              </a:ext>
            </a:extLst>
          </a:blip>
          <a:srcRect/>
          <a:stretch/>
        </p:blipFill>
        <p:spPr>
          <a:xfrm>
            <a:off x="446" y="3714013"/>
            <a:ext cx="9144000" cy="3171371"/>
          </a:xfrm>
          <a:prstGeom prst="rect">
            <a:avLst/>
          </a:prstGeom>
        </p:spPr>
      </p:pic>
      <p:pic>
        <p:nvPicPr>
          <p:cNvPr id="8" name="Picture 7">
            <a:extLst>
              <a:ext uri="{FF2B5EF4-FFF2-40B4-BE49-F238E27FC236}">
                <a16:creationId xmlns:a16="http://schemas.microsoft.com/office/drawing/2014/main" id="{88478FBB-2CA1-667A-F2A3-7C242F978FF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95936" y="1268760"/>
            <a:ext cx="4290278" cy="2215131"/>
          </a:xfrm>
          <a:prstGeom prst="rect">
            <a:avLst/>
          </a:prstGeom>
        </p:spPr>
      </p:pic>
    </p:spTree>
    <p:extLst>
      <p:ext uri="{BB962C8B-B14F-4D97-AF65-F5344CB8AC3E}">
        <p14:creationId xmlns:p14="http://schemas.microsoft.com/office/powerpoint/2010/main" val="3735166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vi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3361" y="427242"/>
            <a:ext cx="7772400" cy="692713"/>
          </a:xfrm>
        </p:spPr>
        <p:txBody>
          <a:bodyPr>
            <a:normAutofit/>
          </a:bodyPr>
          <a:lstStyle>
            <a:lvl1pPr algn="ctr">
              <a:defRPr sz="2900" b="1">
                <a:solidFill>
                  <a:schemeClr val="tx2"/>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262927" y="1304679"/>
            <a:ext cx="6400800" cy="738894"/>
          </a:xfrm>
        </p:spPr>
        <p:txBody>
          <a:bodyPr>
            <a:normAutofit/>
          </a:bodyPr>
          <a:lstStyle>
            <a:lvl1pPr marL="0" indent="0" algn="ctr">
              <a:buNone/>
              <a:defRPr sz="2600">
                <a:solidFill>
                  <a:schemeClr val="tx2"/>
                </a:solidFill>
              </a:defRPr>
            </a:lvl1pPr>
            <a:lvl2pPr marL="457171" indent="0" algn="ctr">
              <a:buNone/>
              <a:defRPr>
                <a:solidFill>
                  <a:schemeClr val="tx1">
                    <a:tint val="75000"/>
                  </a:schemeClr>
                </a:solidFill>
              </a:defRPr>
            </a:lvl2pPr>
            <a:lvl3pPr marL="914342" indent="0" algn="ctr">
              <a:buNone/>
              <a:defRPr>
                <a:solidFill>
                  <a:schemeClr val="tx1">
                    <a:tint val="75000"/>
                  </a:schemeClr>
                </a:solidFill>
              </a:defRPr>
            </a:lvl3pPr>
            <a:lvl4pPr marL="1371513" indent="0" algn="ctr">
              <a:buNone/>
              <a:defRPr>
                <a:solidFill>
                  <a:schemeClr val="tx1">
                    <a:tint val="75000"/>
                  </a:schemeClr>
                </a:solidFill>
              </a:defRPr>
            </a:lvl4pPr>
            <a:lvl5pPr marL="1828684" indent="0" algn="ctr">
              <a:buNone/>
              <a:defRPr>
                <a:solidFill>
                  <a:schemeClr val="tx1">
                    <a:tint val="75000"/>
                  </a:schemeClr>
                </a:solidFill>
              </a:defRPr>
            </a:lvl5pPr>
            <a:lvl6pPr marL="2285855" indent="0" algn="ctr">
              <a:buNone/>
              <a:defRPr>
                <a:solidFill>
                  <a:schemeClr val="tx1">
                    <a:tint val="75000"/>
                  </a:schemeClr>
                </a:solidFill>
              </a:defRPr>
            </a:lvl6pPr>
            <a:lvl7pPr marL="2743026" indent="0" algn="ctr">
              <a:buNone/>
              <a:defRPr>
                <a:solidFill>
                  <a:schemeClr val="tx1">
                    <a:tint val="75000"/>
                  </a:schemeClr>
                </a:solidFill>
              </a:defRPr>
            </a:lvl7pPr>
            <a:lvl8pPr marL="3200198" indent="0" algn="ctr">
              <a:buNone/>
              <a:defRPr>
                <a:solidFill>
                  <a:schemeClr val="tx1">
                    <a:tint val="75000"/>
                  </a:schemeClr>
                </a:solidFill>
              </a:defRPr>
            </a:lvl8pPr>
            <a:lvl9pPr marL="3657369"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2332148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000"/>
            </a:lvl1pPr>
          </a:lstStyle>
          <a:p>
            <a:r>
              <a:rPr lang="en-GB" sz="2700" dirty="0"/>
              <a:t>Title goes here</a:t>
            </a:r>
            <a:br>
              <a:rPr lang="en-GB" dirty="0"/>
            </a:br>
            <a:r>
              <a:rPr lang="en-GB" sz="2000" b="0" i="1" dirty="0"/>
              <a:t>Subtitle goes on second line</a:t>
            </a:r>
            <a:endParaRPr lang="en-GB"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p:txBody>
          <a:bodyPr/>
          <a:lstStyle/>
          <a:p>
            <a:r>
              <a:rPr lang="en-GB" dirty="0"/>
              <a:t>Marshalling and Umpiring Presentation</a:t>
            </a:r>
          </a:p>
        </p:txBody>
      </p:sp>
      <p:sp>
        <p:nvSpPr>
          <p:cNvPr id="6" name="Slide Number Placeholder 5"/>
          <p:cNvSpPr>
            <a:spLocks noGrp="1"/>
          </p:cNvSpPr>
          <p:nvPr>
            <p:ph type="sldNum" sz="quarter" idx="12"/>
          </p:nvPr>
        </p:nvSpPr>
        <p:spPr/>
        <p:txBody>
          <a:bodyPr/>
          <a:lstStyle/>
          <a:p>
            <a:fld id="{CB3B7137-4810-445D-B1A6-E11904098D50}" type="slidenum">
              <a:rPr lang="en-GB" smtClean="0"/>
              <a:t>‹#›</a:t>
            </a:fld>
            <a:endParaRPr lang="en-GB"/>
          </a:p>
        </p:txBody>
      </p:sp>
    </p:spTree>
    <p:extLst>
      <p:ext uri="{BB962C8B-B14F-4D97-AF65-F5344CB8AC3E}">
        <p14:creationId xmlns:p14="http://schemas.microsoft.com/office/powerpoint/2010/main" val="3290413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dirty="0"/>
              <a:t>Marshalling and Umpiring Presentation</a:t>
            </a:r>
          </a:p>
        </p:txBody>
      </p:sp>
      <p:sp>
        <p:nvSpPr>
          <p:cNvPr id="4" name="Slide Number Placeholder 3"/>
          <p:cNvSpPr>
            <a:spLocks noGrp="1"/>
          </p:cNvSpPr>
          <p:nvPr>
            <p:ph type="sldNum" sz="quarter" idx="12"/>
          </p:nvPr>
        </p:nvSpPr>
        <p:spPr/>
        <p:txBody>
          <a:bodyPr/>
          <a:lstStyle/>
          <a:p>
            <a:fld id="{CB3B7137-4810-445D-B1A6-E11904098D50}" type="slidenum">
              <a:rPr lang="en-GB" smtClean="0"/>
              <a:t>‹#›</a:t>
            </a:fld>
            <a:endParaRPr lang="en-GB"/>
          </a:p>
        </p:txBody>
      </p:sp>
      <p:sp>
        <p:nvSpPr>
          <p:cNvPr id="7" name="Title 1"/>
          <p:cNvSpPr>
            <a:spLocks noGrp="1"/>
          </p:cNvSpPr>
          <p:nvPr>
            <p:ph type="title" hasCustomPrompt="1"/>
          </p:nvPr>
        </p:nvSpPr>
        <p:spPr>
          <a:xfrm>
            <a:off x="457200" y="274638"/>
            <a:ext cx="8229600" cy="850106"/>
          </a:xfrm>
        </p:spPr>
        <p:txBody>
          <a:bodyPr>
            <a:normAutofit/>
          </a:bodyPr>
          <a:lstStyle>
            <a:lvl1pPr>
              <a:defRPr sz="2000"/>
            </a:lvl1pPr>
          </a:lstStyle>
          <a:p>
            <a:r>
              <a:rPr lang="en-GB" sz="2700" dirty="0"/>
              <a:t>Title goes here</a:t>
            </a:r>
            <a:br>
              <a:rPr lang="en-GB" dirty="0"/>
            </a:br>
            <a:r>
              <a:rPr lang="en-GB" sz="2000" b="0" i="1" dirty="0"/>
              <a:t>Subtitle goes on second line</a:t>
            </a:r>
            <a:endParaRPr lang="en-GB" dirty="0"/>
          </a:p>
        </p:txBody>
      </p:sp>
    </p:spTree>
    <p:extLst>
      <p:ext uri="{BB962C8B-B14F-4D97-AF65-F5344CB8AC3E}">
        <p14:creationId xmlns:p14="http://schemas.microsoft.com/office/powerpoint/2010/main" val="1852879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dirty="0"/>
              <a:t>Marshalling and Umpiring Presentation</a:t>
            </a:r>
          </a:p>
        </p:txBody>
      </p:sp>
      <p:sp>
        <p:nvSpPr>
          <p:cNvPr id="4" name="Slide Number Placeholder 3"/>
          <p:cNvSpPr>
            <a:spLocks noGrp="1"/>
          </p:cNvSpPr>
          <p:nvPr>
            <p:ph type="sldNum" sz="quarter" idx="12"/>
          </p:nvPr>
        </p:nvSpPr>
        <p:spPr/>
        <p:txBody>
          <a:bodyPr/>
          <a:lstStyle/>
          <a:p>
            <a:fld id="{CB3B7137-4810-445D-B1A6-E11904098D50}" type="slidenum">
              <a:rPr lang="en-GB" smtClean="0"/>
              <a:t>‹#›</a:t>
            </a:fld>
            <a:endParaRPr lang="en-GB"/>
          </a:p>
        </p:txBody>
      </p:sp>
      <p:sp>
        <p:nvSpPr>
          <p:cNvPr id="5" name="Rectangle 4"/>
          <p:cNvSpPr/>
          <p:nvPr userDrawn="1"/>
        </p:nvSpPr>
        <p:spPr>
          <a:xfrm>
            <a:off x="4355977" y="3858012"/>
            <a:ext cx="72007" cy="76386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 name="Rectangle 5"/>
          <p:cNvSpPr/>
          <p:nvPr userDrawn="1"/>
        </p:nvSpPr>
        <p:spPr>
          <a:xfrm rot="19374374">
            <a:off x="4158171" y="3532934"/>
            <a:ext cx="1653481" cy="199767"/>
          </a:xfrm>
          <a:prstGeom prst="rect">
            <a:avLst/>
          </a:prstGeom>
          <a:solidFill>
            <a:srgbClr val="ECF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userDrawn="1"/>
        </p:nvSpPr>
        <p:spPr>
          <a:xfrm>
            <a:off x="5508104" y="3107518"/>
            <a:ext cx="3528392" cy="199767"/>
          </a:xfrm>
          <a:prstGeom prst="rect">
            <a:avLst/>
          </a:prstGeom>
          <a:solidFill>
            <a:srgbClr val="ECF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userDrawn="1"/>
        </p:nvSpPr>
        <p:spPr>
          <a:xfrm>
            <a:off x="35496" y="2791798"/>
            <a:ext cx="4248472" cy="124561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userDrawn="1"/>
        </p:nvSpPr>
        <p:spPr>
          <a:xfrm>
            <a:off x="5436096" y="1927702"/>
            <a:ext cx="3600400" cy="118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userDrawn="1"/>
        </p:nvSpPr>
        <p:spPr>
          <a:xfrm>
            <a:off x="4283199" y="1927677"/>
            <a:ext cx="1223963" cy="2109788"/>
          </a:xfrm>
          <a:custGeom>
            <a:avLst/>
            <a:gdLst>
              <a:gd name="connsiteX0" fmla="*/ 1223963 w 1223963"/>
              <a:gd name="connsiteY0" fmla="*/ 0 h 2109788"/>
              <a:gd name="connsiteX1" fmla="*/ 1223963 w 1223963"/>
              <a:gd name="connsiteY1" fmla="*/ 1185863 h 2109788"/>
              <a:gd name="connsiteX2" fmla="*/ 0 w 1223963"/>
              <a:gd name="connsiteY2" fmla="*/ 2109788 h 2109788"/>
              <a:gd name="connsiteX3" fmla="*/ 0 w 1223963"/>
              <a:gd name="connsiteY3" fmla="*/ 862013 h 2109788"/>
              <a:gd name="connsiteX4" fmla="*/ 1223963 w 1223963"/>
              <a:gd name="connsiteY4" fmla="*/ 0 h 2109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963" h="2109788">
                <a:moveTo>
                  <a:pt x="1223963" y="0"/>
                </a:moveTo>
                <a:lnTo>
                  <a:pt x="1223963" y="1185863"/>
                </a:lnTo>
                <a:lnTo>
                  <a:pt x="0" y="2109788"/>
                </a:lnTo>
                <a:lnTo>
                  <a:pt x="0" y="862013"/>
                </a:lnTo>
                <a:lnTo>
                  <a:pt x="1223963" y="0"/>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1907704" y="2569902"/>
            <a:ext cx="648072" cy="255631"/>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1259632" y="2569902"/>
            <a:ext cx="648072" cy="255631"/>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p:cNvCxnSpPr/>
          <p:nvPr userDrawn="1"/>
        </p:nvCxnSpPr>
        <p:spPr>
          <a:xfrm>
            <a:off x="827584" y="2536002"/>
            <a:ext cx="0" cy="1829102"/>
          </a:xfrm>
          <a:prstGeom prst="line">
            <a:avLst/>
          </a:prstGeom>
          <a:ln/>
        </p:spPr>
        <p:style>
          <a:lnRef idx="1">
            <a:schemeClr val="accent3"/>
          </a:lnRef>
          <a:fillRef idx="0">
            <a:schemeClr val="accent3"/>
          </a:fillRef>
          <a:effectRef idx="0">
            <a:schemeClr val="accent3"/>
          </a:effectRef>
          <a:fontRef idx="minor">
            <a:schemeClr val="tx1"/>
          </a:fontRef>
        </p:style>
      </p:cxnSp>
      <p:sp>
        <p:nvSpPr>
          <p:cNvPr id="19" name="Right Bracket 18"/>
          <p:cNvSpPr/>
          <p:nvPr userDrawn="1"/>
        </p:nvSpPr>
        <p:spPr>
          <a:xfrm>
            <a:off x="5796136" y="1628800"/>
            <a:ext cx="144016" cy="1785804"/>
          </a:xfrm>
          <a:prstGeom prst="rightBracket">
            <a:avLst/>
          </a:prstGeom>
          <a:ln w="317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Left Bracket 19"/>
          <p:cNvSpPr/>
          <p:nvPr userDrawn="1"/>
        </p:nvSpPr>
        <p:spPr>
          <a:xfrm>
            <a:off x="6228184" y="1628800"/>
            <a:ext cx="144016" cy="1785804"/>
          </a:xfrm>
          <a:prstGeom prst="leftBracket">
            <a:avLst/>
          </a:prstGeom>
          <a:ln w="317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Rectangle 20"/>
          <p:cNvSpPr/>
          <p:nvPr userDrawn="1"/>
        </p:nvSpPr>
        <p:spPr>
          <a:xfrm>
            <a:off x="5945440" y="1657400"/>
            <a:ext cx="282744" cy="1757204"/>
          </a:xfrm>
          <a:prstGeom prst="rect">
            <a:avLst/>
          </a:prstGeom>
          <a:solidFill>
            <a:schemeClr val="tx1">
              <a:lumMod val="65000"/>
              <a:lumOff val="35000"/>
            </a:schemeClr>
          </a:solidFill>
          <a:ln w="31750">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5" name="Rectangle 24"/>
          <p:cNvSpPr/>
          <p:nvPr userDrawn="1"/>
        </p:nvSpPr>
        <p:spPr>
          <a:xfrm>
            <a:off x="6308374" y="1723204"/>
            <a:ext cx="432048" cy="255631"/>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userDrawn="1"/>
        </p:nvSpPr>
        <p:spPr>
          <a:xfrm>
            <a:off x="2740380" y="1412776"/>
            <a:ext cx="355456" cy="137902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7" name="Rectangle 26"/>
          <p:cNvSpPr/>
          <p:nvPr userDrawn="1"/>
        </p:nvSpPr>
        <p:spPr>
          <a:xfrm>
            <a:off x="971599" y="1412776"/>
            <a:ext cx="234027" cy="139295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8" name="Rectangle 27"/>
          <p:cNvSpPr/>
          <p:nvPr userDrawn="1"/>
        </p:nvSpPr>
        <p:spPr>
          <a:xfrm>
            <a:off x="4139952" y="4037465"/>
            <a:ext cx="72200" cy="58440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9" name="Rectangle 28"/>
          <p:cNvSpPr/>
          <p:nvPr userDrawn="1"/>
        </p:nvSpPr>
        <p:spPr>
          <a:xfrm>
            <a:off x="4552265" y="1924182"/>
            <a:ext cx="1097219" cy="11374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0" name="Rectangle 29"/>
          <p:cNvSpPr/>
          <p:nvPr userDrawn="1"/>
        </p:nvSpPr>
        <p:spPr>
          <a:xfrm>
            <a:off x="1979712" y="3927150"/>
            <a:ext cx="72200" cy="58440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1" name="Rectangle 30"/>
          <p:cNvSpPr/>
          <p:nvPr userDrawn="1"/>
        </p:nvSpPr>
        <p:spPr>
          <a:xfrm>
            <a:off x="392776" y="3927149"/>
            <a:ext cx="72200" cy="58440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2" name="TextBox 31"/>
          <p:cNvSpPr txBox="1"/>
          <p:nvPr userDrawn="1"/>
        </p:nvSpPr>
        <p:spPr>
          <a:xfrm>
            <a:off x="35496" y="2037931"/>
            <a:ext cx="792088" cy="461665"/>
          </a:xfrm>
          <a:prstGeom prst="rect">
            <a:avLst/>
          </a:prstGeom>
          <a:noFill/>
        </p:spPr>
        <p:txBody>
          <a:bodyPr wrap="square" rtlCol="0">
            <a:spAutoFit/>
          </a:bodyPr>
          <a:lstStyle/>
          <a:p>
            <a:pPr algn="r"/>
            <a:r>
              <a:rPr lang="en-GB" sz="1200" b="1" dirty="0">
                <a:solidFill>
                  <a:schemeClr val="tx2"/>
                </a:solidFill>
              </a:rPr>
              <a:t>Finish line</a:t>
            </a:r>
          </a:p>
        </p:txBody>
      </p:sp>
      <p:sp>
        <p:nvSpPr>
          <p:cNvPr id="33" name="TextBox 32"/>
          <p:cNvSpPr txBox="1"/>
          <p:nvPr userDrawn="1"/>
        </p:nvSpPr>
        <p:spPr>
          <a:xfrm>
            <a:off x="5811515" y="1151039"/>
            <a:ext cx="992733" cy="461665"/>
          </a:xfrm>
          <a:prstGeom prst="rect">
            <a:avLst/>
          </a:prstGeom>
          <a:noFill/>
        </p:spPr>
        <p:txBody>
          <a:bodyPr wrap="square" rtlCol="0">
            <a:spAutoFit/>
          </a:bodyPr>
          <a:lstStyle/>
          <a:p>
            <a:pPr algn="r"/>
            <a:r>
              <a:rPr lang="en-GB" sz="1200" b="1" dirty="0" err="1">
                <a:solidFill>
                  <a:schemeClr val="tx2"/>
                </a:solidFill>
              </a:rPr>
              <a:t>Donnington</a:t>
            </a:r>
            <a:r>
              <a:rPr lang="en-GB" sz="1200" b="1" dirty="0">
                <a:solidFill>
                  <a:schemeClr val="tx2"/>
                </a:solidFill>
              </a:rPr>
              <a:t> Bridge</a:t>
            </a:r>
          </a:p>
        </p:txBody>
      </p:sp>
      <p:sp>
        <p:nvSpPr>
          <p:cNvPr id="34" name="TextBox 33"/>
          <p:cNvSpPr txBox="1"/>
          <p:nvPr userDrawn="1"/>
        </p:nvSpPr>
        <p:spPr>
          <a:xfrm>
            <a:off x="1291338" y="2199683"/>
            <a:ext cx="1318760" cy="276999"/>
          </a:xfrm>
          <a:prstGeom prst="rect">
            <a:avLst/>
          </a:prstGeom>
          <a:noFill/>
        </p:spPr>
        <p:txBody>
          <a:bodyPr wrap="square" rtlCol="0">
            <a:spAutoFit/>
          </a:bodyPr>
          <a:lstStyle/>
          <a:p>
            <a:pPr algn="r"/>
            <a:r>
              <a:rPr lang="en-GB" sz="1200" b="1" dirty="0">
                <a:solidFill>
                  <a:schemeClr val="tx2"/>
                </a:solidFill>
              </a:rPr>
              <a:t>Boathouse Island</a:t>
            </a:r>
          </a:p>
        </p:txBody>
      </p:sp>
      <p:sp>
        <p:nvSpPr>
          <p:cNvPr id="35" name="TextBox 34"/>
          <p:cNvSpPr txBox="1"/>
          <p:nvPr userDrawn="1"/>
        </p:nvSpPr>
        <p:spPr>
          <a:xfrm>
            <a:off x="2070230" y="4240499"/>
            <a:ext cx="960238" cy="276999"/>
          </a:xfrm>
          <a:prstGeom prst="rect">
            <a:avLst/>
          </a:prstGeom>
          <a:noFill/>
        </p:spPr>
        <p:txBody>
          <a:bodyPr wrap="square" rtlCol="0">
            <a:spAutoFit/>
          </a:bodyPr>
          <a:lstStyle/>
          <a:p>
            <a:r>
              <a:rPr lang="en-GB" sz="1200" b="1" dirty="0">
                <a:solidFill>
                  <a:schemeClr val="tx2"/>
                </a:solidFill>
              </a:rPr>
              <a:t>Univ Rafts</a:t>
            </a:r>
          </a:p>
        </p:txBody>
      </p:sp>
      <p:sp>
        <p:nvSpPr>
          <p:cNvPr id="36" name="TextBox 35"/>
          <p:cNvSpPr txBox="1"/>
          <p:nvPr userDrawn="1"/>
        </p:nvSpPr>
        <p:spPr>
          <a:xfrm>
            <a:off x="3095836" y="4319971"/>
            <a:ext cx="972108" cy="461665"/>
          </a:xfrm>
          <a:prstGeom prst="rect">
            <a:avLst/>
          </a:prstGeom>
          <a:noFill/>
        </p:spPr>
        <p:txBody>
          <a:bodyPr wrap="square" rtlCol="0">
            <a:spAutoFit/>
          </a:bodyPr>
          <a:lstStyle/>
          <a:p>
            <a:pPr algn="r"/>
            <a:r>
              <a:rPr lang="en-GB" sz="1200" b="1" dirty="0">
                <a:solidFill>
                  <a:schemeClr val="tx2"/>
                </a:solidFill>
              </a:rPr>
              <a:t>Longbridges</a:t>
            </a:r>
          </a:p>
          <a:p>
            <a:pPr algn="r"/>
            <a:r>
              <a:rPr lang="en-GB" sz="1200" b="1" dirty="0">
                <a:solidFill>
                  <a:schemeClr val="tx2"/>
                </a:solidFill>
              </a:rPr>
              <a:t>Racedesk</a:t>
            </a:r>
          </a:p>
        </p:txBody>
      </p:sp>
      <p:sp>
        <p:nvSpPr>
          <p:cNvPr id="37" name="Rectangle 36"/>
          <p:cNvSpPr/>
          <p:nvPr userDrawn="1"/>
        </p:nvSpPr>
        <p:spPr>
          <a:xfrm>
            <a:off x="35496" y="4037465"/>
            <a:ext cx="4353148" cy="181888"/>
          </a:xfrm>
          <a:prstGeom prst="rect">
            <a:avLst/>
          </a:prstGeom>
          <a:solidFill>
            <a:srgbClr val="ECF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userDrawn="1"/>
        </p:nvSpPr>
        <p:spPr>
          <a:xfrm>
            <a:off x="3635896" y="3966025"/>
            <a:ext cx="432048" cy="255631"/>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userDrawn="1"/>
        </p:nvSpPr>
        <p:spPr>
          <a:xfrm>
            <a:off x="2159732" y="3966024"/>
            <a:ext cx="432048" cy="255631"/>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p:cNvSpPr txBox="1"/>
          <p:nvPr userDrawn="1"/>
        </p:nvSpPr>
        <p:spPr>
          <a:xfrm>
            <a:off x="7613863" y="3450553"/>
            <a:ext cx="1390530" cy="276999"/>
          </a:xfrm>
          <a:prstGeom prst="rect">
            <a:avLst/>
          </a:prstGeom>
          <a:noFill/>
        </p:spPr>
        <p:txBody>
          <a:bodyPr wrap="square" rtlCol="0">
            <a:spAutoFit/>
          </a:bodyPr>
          <a:lstStyle/>
          <a:p>
            <a:pPr algn="r"/>
            <a:r>
              <a:rPr lang="en-GB" sz="1200" b="1" dirty="0">
                <a:solidFill>
                  <a:schemeClr val="tx2"/>
                </a:solidFill>
              </a:rPr>
              <a:t>Bungline areas</a:t>
            </a:r>
          </a:p>
        </p:txBody>
      </p:sp>
      <p:sp>
        <p:nvSpPr>
          <p:cNvPr id="46" name="Rectangle 45"/>
          <p:cNvSpPr/>
          <p:nvPr userDrawn="1"/>
        </p:nvSpPr>
        <p:spPr>
          <a:xfrm>
            <a:off x="5461489" y="1696090"/>
            <a:ext cx="432048" cy="255631"/>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itle 1"/>
          <p:cNvSpPr>
            <a:spLocks noGrp="1"/>
          </p:cNvSpPr>
          <p:nvPr>
            <p:ph type="title" hasCustomPrompt="1"/>
          </p:nvPr>
        </p:nvSpPr>
        <p:spPr>
          <a:xfrm>
            <a:off x="457200" y="274638"/>
            <a:ext cx="8229600" cy="850106"/>
          </a:xfrm>
        </p:spPr>
        <p:txBody>
          <a:bodyPr>
            <a:normAutofit/>
          </a:bodyPr>
          <a:lstStyle>
            <a:lvl1pPr>
              <a:defRPr sz="2000"/>
            </a:lvl1pPr>
          </a:lstStyle>
          <a:p>
            <a:r>
              <a:rPr lang="en-GB" sz="2700" dirty="0"/>
              <a:t>Title goes here</a:t>
            </a:r>
            <a:br>
              <a:rPr lang="en-GB" dirty="0"/>
            </a:br>
            <a:r>
              <a:rPr lang="en-GB" sz="2000" b="0" i="1" dirty="0"/>
              <a:t>Subtitle goes on second line</a:t>
            </a:r>
            <a:endParaRPr lang="en-GB" dirty="0"/>
          </a:p>
        </p:txBody>
      </p:sp>
      <p:sp>
        <p:nvSpPr>
          <p:cNvPr id="2" name="5-Point Star 1"/>
          <p:cNvSpPr/>
          <p:nvPr userDrawn="1"/>
        </p:nvSpPr>
        <p:spPr>
          <a:xfrm>
            <a:off x="212776" y="4025984"/>
            <a:ext cx="180000" cy="180000"/>
          </a:xfrm>
          <a:prstGeom prst="star5">
            <a:avLst/>
          </a:prstGeom>
          <a:solidFill>
            <a:srgbClr val="FFC000"/>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5-Point Star 42"/>
          <p:cNvSpPr/>
          <p:nvPr userDrawn="1"/>
        </p:nvSpPr>
        <p:spPr>
          <a:xfrm>
            <a:off x="1412233" y="2591963"/>
            <a:ext cx="180000" cy="180000"/>
          </a:xfrm>
          <a:prstGeom prst="star5">
            <a:avLst/>
          </a:prstGeom>
          <a:solidFill>
            <a:srgbClr val="FFC000"/>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5-Point Star 43"/>
          <p:cNvSpPr/>
          <p:nvPr userDrawn="1"/>
        </p:nvSpPr>
        <p:spPr>
          <a:xfrm>
            <a:off x="2081584" y="2591963"/>
            <a:ext cx="180000" cy="180000"/>
          </a:xfrm>
          <a:prstGeom prst="star5">
            <a:avLst/>
          </a:prstGeom>
          <a:solidFill>
            <a:srgbClr val="FFC000"/>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5-Point Star 44"/>
          <p:cNvSpPr/>
          <p:nvPr userDrawn="1"/>
        </p:nvSpPr>
        <p:spPr>
          <a:xfrm>
            <a:off x="2253415" y="4003839"/>
            <a:ext cx="180000" cy="180000"/>
          </a:xfrm>
          <a:prstGeom prst="star5">
            <a:avLst/>
          </a:prstGeom>
          <a:solidFill>
            <a:srgbClr val="FFC000"/>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5-Point Star 47"/>
          <p:cNvSpPr/>
          <p:nvPr userDrawn="1"/>
        </p:nvSpPr>
        <p:spPr>
          <a:xfrm>
            <a:off x="2918108" y="4025984"/>
            <a:ext cx="180000" cy="180000"/>
          </a:xfrm>
          <a:prstGeom prst="star5">
            <a:avLst/>
          </a:prstGeom>
          <a:solidFill>
            <a:srgbClr val="FFC000"/>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5-Point Star 48"/>
          <p:cNvSpPr/>
          <p:nvPr userDrawn="1"/>
        </p:nvSpPr>
        <p:spPr>
          <a:xfrm>
            <a:off x="3761920" y="4003840"/>
            <a:ext cx="180000" cy="180000"/>
          </a:xfrm>
          <a:prstGeom prst="star5">
            <a:avLst/>
          </a:prstGeom>
          <a:solidFill>
            <a:srgbClr val="FFC000"/>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5-Point Star 49"/>
          <p:cNvSpPr/>
          <p:nvPr userDrawn="1"/>
        </p:nvSpPr>
        <p:spPr>
          <a:xfrm>
            <a:off x="4380496" y="3913961"/>
            <a:ext cx="180000" cy="180000"/>
          </a:xfrm>
          <a:prstGeom prst="star5">
            <a:avLst/>
          </a:prstGeom>
          <a:solidFill>
            <a:srgbClr val="FFC000"/>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5-Point Star 50"/>
          <p:cNvSpPr/>
          <p:nvPr userDrawn="1"/>
        </p:nvSpPr>
        <p:spPr>
          <a:xfrm>
            <a:off x="4766427" y="3594462"/>
            <a:ext cx="180000" cy="180000"/>
          </a:xfrm>
          <a:prstGeom prst="star5">
            <a:avLst/>
          </a:prstGeom>
          <a:solidFill>
            <a:srgbClr val="FFC000"/>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5-Point Star 51"/>
          <p:cNvSpPr/>
          <p:nvPr userDrawn="1"/>
        </p:nvSpPr>
        <p:spPr>
          <a:xfrm>
            <a:off x="5256096" y="3217285"/>
            <a:ext cx="180000" cy="180000"/>
          </a:xfrm>
          <a:prstGeom prst="star5">
            <a:avLst/>
          </a:prstGeom>
          <a:solidFill>
            <a:srgbClr val="FFC000"/>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5-Point Star 52"/>
          <p:cNvSpPr/>
          <p:nvPr userDrawn="1"/>
        </p:nvSpPr>
        <p:spPr>
          <a:xfrm>
            <a:off x="5724128" y="3094621"/>
            <a:ext cx="180000" cy="180000"/>
          </a:xfrm>
          <a:prstGeom prst="star5">
            <a:avLst/>
          </a:prstGeom>
          <a:solidFill>
            <a:srgbClr val="FFC000"/>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5-Point Star 53"/>
          <p:cNvSpPr/>
          <p:nvPr userDrawn="1"/>
        </p:nvSpPr>
        <p:spPr>
          <a:xfrm>
            <a:off x="7272300" y="3094621"/>
            <a:ext cx="180000" cy="180000"/>
          </a:xfrm>
          <a:prstGeom prst="star5">
            <a:avLst/>
          </a:prstGeom>
          <a:solidFill>
            <a:srgbClr val="FFC000"/>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5-Point Star 54"/>
          <p:cNvSpPr/>
          <p:nvPr userDrawn="1"/>
        </p:nvSpPr>
        <p:spPr>
          <a:xfrm>
            <a:off x="8129128" y="3094621"/>
            <a:ext cx="180000" cy="180000"/>
          </a:xfrm>
          <a:prstGeom prst="star5">
            <a:avLst/>
          </a:prstGeom>
          <a:solidFill>
            <a:srgbClr val="FFC000"/>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5-Point Star 40"/>
          <p:cNvSpPr/>
          <p:nvPr userDrawn="1"/>
        </p:nvSpPr>
        <p:spPr>
          <a:xfrm>
            <a:off x="737584" y="4025984"/>
            <a:ext cx="180000" cy="180000"/>
          </a:xfrm>
          <a:prstGeom prst="star5">
            <a:avLst/>
          </a:prstGeom>
          <a:solidFill>
            <a:srgbClr val="FFC000"/>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28079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dirty="0"/>
              <a:t>Marshalling and Umpiring Presentation</a:t>
            </a:r>
          </a:p>
        </p:txBody>
      </p:sp>
      <p:sp>
        <p:nvSpPr>
          <p:cNvPr id="4" name="Slide Number Placeholder 3"/>
          <p:cNvSpPr>
            <a:spLocks noGrp="1"/>
          </p:cNvSpPr>
          <p:nvPr>
            <p:ph type="sldNum" sz="quarter" idx="12"/>
          </p:nvPr>
        </p:nvSpPr>
        <p:spPr/>
        <p:txBody>
          <a:bodyPr/>
          <a:lstStyle/>
          <a:p>
            <a:fld id="{CB3B7137-4810-445D-B1A6-E11904098D50}" type="slidenum">
              <a:rPr lang="en-GB" smtClean="0"/>
              <a:t>‹#›</a:t>
            </a:fld>
            <a:endParaRPr lang="en-GB"/>
          </a:p>
        </p:txBody>
      </p:sp>
    </p:spTree>
    <p:extLst>
      <p:ext uri="{BB962C8B-B14F-4D97-AF65-F5344CB8AC3E}">
        <p14:creationId xmlns:p14="http://schemas.microsoft.com/office/powerpoint/2010/main" val="1990676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847725"/>
          </a:xfrm>
        </p:spPr>
        <p:txBody>
          <a:bodyPr/>
          <a:lstStyle/>
          <a:p>
            <a:r>
              <a:rPr lang="en-US"/>
              <a:t>Click to edit Master title style</a:t>
            </a:r>
            <a:endParaRPr lang="en-GB"/>
          </a:p>
        </p:txBody>
      </p:sp>
      <p:sp>
        <p:nvSpPr>
          <p:cNvPr id="3" name="Rectangle 2"/>
          <p:cNvSpPr>
            <a:spLocks noGrp="1" noChangeArrowheads="1"/>
          </p:cNvSpPr>
          <p:nvPr>
            <p:ph type="ftr" idx="10"/>
          </p:nvPr>
        </p:nvSpPr>
        <p:spPr>
          <a:ln/>
        </p:spPr>
        <p:txBody>
          <a:bodyPr/>
          <a:lstStyle>
            <a:lvl1pPr>
              <a:defRPr/>
            </a:lvl1pPr>
          </a:lstStyle>
          <a:p>
            <a:pPr>
              <a:defRPr/>
            </a:pPr>
            <a:r>
              <a:rPr lang="en-GB" altLang="en-US" dirty="0"/>
              <a:t>Marshalling and Umpiring Presentation</a:t>
            </a:r>
          </a:p>
        </p:txBody>
      </p:sp>
      <p:sp>
        <p:nvSpPr>
          <p:cNvPr id="4" name="Rectangle 3"/>
          <p:cNvSpPr>
            <a:spLocks noGrp="1" noChangeArrowheads="1"/>
          </p:cNvSpPr>
          <p:nvPr>
            <p:ph type="sldNum" idx="11"/>
          </p:nvPr>
        </p:nvSpPr>
        <p:spPr>
          <a:ln/>
        </p:spPr>
        <p:txBody>
          <a:bodyPr/>
          <a:lstStyle>
            <a:lvl1pPr>
              <a:defRPr/>
            </a:lvl1pPr>
          </a:lstStyle>
          <a:p>
            <a:pPr>
              <a:defRPr/>
            </a:pPr>
            <a:fld id="{CF510F80-43A3-4640-A3D0-FF4393FDB46A}" type="slidenum">
              <a:rPr lang="en-GB" altLang="en-US"/>
              <a:pPr>
                <a:defRPr/>
              </a:pPr>
              <a:t>‹#›</a:t>
            </a:fld>
            <a:endParaRPr lang="en-GB" altLang="en-US"/>
          </a:p>
        </p:txBody>
      </p:sp>
    </p:spTree>
    <p:extLst>
      <p:ext uri="{BB962C8B-B14F-4D97-AF65-F5344CB8AC3E}">
        <p14:creationId xmlns:p14="http://schemas.microsoft.com/office/powerpoint/2010/main" val="1124963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170844"/>
            <a:ext cx="9144000" cy="6871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spcCol="0" rtlCol="0" anchor="ctr"/>
          <a:lstStyle/>
          <a:p>
            <a:pPr algn="ctr"/>
            <a:endParaRPr lang="en-GB"/>
          </a:p>
        </p:txBody>
      </p:sp>
      <p:sp>
        <p:nvSpPr>
          <p:cNvPr id="2" name="Title Placeholder 1"/>
          <p:cNvSpPr>
            <a:spLocks noGrp="1"/>
          </p:cNvSpPr>
          <p:nvPr>
            <p:ph type="title"/>
          </p:nvPr>
        </p:nvSpPr>
        <p:spPr>
          <a:xfrm>
            <a:off x="457200" y="274638"/>
            <a:ext cx="8229600" cy="850106"/>
          </a:xfrm>
          <a:prstGeom prst="rect">
            <a:avLst/>
          </a:prstGeom>
        </p:spPr>
        <p:txBody>
          <a:bodyPr vert="horz" lIns="91434" tIns="45718" rIns="91434" bIns="45718" rtlCol="0" anchor="t">
            <a:normAutofit/>
          </a:bodyPr>
          <a:lstStyle/>
          <a:p>
            <a:r>
              <a:rPr lang="en-GB" sz="2700" dirty="0"/>
              <a:t>Title goes here</a:t>
            </a:r>
            <a:br>
              <a:rPr lang="en-GB" dirty="0"/>
            </a:br>
            <a:r>
              <a:rPr lang="en-GB" sz="2000" b="0" i="1" dirty="0"/>
              <a:t>Subtitle goes on second line</a:t>
            </a:r>
            <a:endParaRPr lang="en-GB" dirty="0"/>
          </a:p>
        </p:txBody>
      </p:sp>
      <p:sp>
        <p:nvSpPr>
          <p:cNvPr id="3" name="Text Placeholder 2"/>
          <p:cNvSpPr>
            <a:spLocks noGrp="1"/>
          </p:cNvSpPr>
          <p:nvPr>
            <p:ph type="body" idx="1"/>
          </p:nvPr>
        </p:nvSpPr>
        <p:spPr>
          <a:xfrm>
            <a:off x="457200" y="1196752"/>
            <a:ext cx="8229600" cy="4680520"/>
          </a:xfrm>
          <a:prstGeom prst="rect">
            <a:avLst/>
          </a:prstGeom>
        </p:spPr>
        <p:txBody>
          <a:bodyPr vert="horz" lIns="91434" tIns="45718" rIns="9143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443541" y="6354088"/>
            <a:ext cx="3456384"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r>
              <a:rPr lang="en-GB" dirty="0"/>
              <a:t>Marshalling and Umpiring Presentation</a:t>
            </a: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CB3B7137-4810-445D-B1A6-E11904098D50}" type="slidenum">
              <a:rPr lang="en-GB" smtClean="0"/>
              <a:t>‹#›</a:t>
            </a:fld>
            <a:endParaRPr lang="en-GB"/>
          </a:p>
        </p:txBody>
      </p:sp>
    </p:spTree>
    <p:extLst>
      <p:ext uri="{BB962C8B-B14F-4D97-AF65-F5344CB8AC3E}">
        <p14:creationId xmlns:p14="http://schemas.microsoft.com/office/powerpoint/2010/main" val="4143212364"/>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0" r:id="rId3"/>
    <p:sldLayoutId id="2147483655" r:id="rId4"/>
    <p:sldLayoutId id="2147483658" r:id="rId5"/>
    <p:sldLayoutId id="2147483659" r:id="rId6"/>
    <p:sldLayoutId id="2147483660" r:id="rId7"/>
  </p:sldLayoutIdLst>
  <p:hf hdr="0" dt="0"/>
  <p:txStyles>
    <p:titleStyle>
      <a:lvl1pPr algn="l" defTabSz="914342" rtl="0" eaLnBrk="1" latinLnBrk="0" hangingPunct="1">
        <a:spcBef>
          <a:spcPct val="0"/>
        </a:spcBef>
        <a:buNone/>
        <a:defRPr sz="2000" b="1" kern="1200">
          <a:solidFill>
            <a:schemeClr val="tx2"/>
          </a:solidFill>
          <a:latin typeface="+mj-lt"/>
          <a:ea typeface="+mj-ea"/>
          <a:cs typeface="+mj-cs"/>
        </a:defRPr>
      </a:lvl1pPr>
    </p:titleStyle>
    <p:bodyStyle>
      <a:lvl1pPr marL="342879" indent="-342879" algn="l" defTabSz="914342" rtl="0" eaLnBrk="1" latinLnBrk="0" hangingPunct="1">
        <a:spcBef>
          <a:spcPct val="20000"/>
        </a:spcBef>
        <a:buFont typeface="Arial" pitchFamily="34" charset="0"/>
        <a:buChar char="•"/>
        <a:defRPr sz="1800" kern="1200">
          <a:solidFill>
            <a:schemeClr val="tx2"/>
          </a:solidFill>
          <a:latin typeface="+mn-lt"/>
          <a:ea typeface="+mn-ea"/>
          <a:cs typeface="+mn-cs"/>
        </a:defRPr>
      </a:lvl1pPr>
      <a:lvl2pPr marL="742903" indent="-285732" algn="l" defTabSz="914342" rtl="0" eaLnBrk="1" latinLnBrk="0" hangingPunct="1">
        <a:spcBef>
          <a:spcPct val="20000"/>
        </a:spcBef>
        <a:buFont typeface="Arial" pitchFamily="34" charset="0"/>
        <a:buChar char="–"/>
        <a:defRPr sz="1800" kern="1200">
          <a:solidFill>
            <a:schemeClr val="tx2"/>
          </a:solidFill>
          <a:latin typeface="+mn-lt"/>
          <a:ea typeface="+mn-ea"/>
          <a:cs typeface="+mn-cs"/>
        </a:defRPr>
      </a:lvl2pPr>
      <a:lvl3pPr marL="1142928" indent="-228586" algn="l" defTabSz="914342" rtl="0" eaLnBrk="1" latinLnBrk="0" hangingPunct="1">
        <a:spcBef>
          <a:spcPct val="20000"/>
        </a:spcBef>
        <a:buFont typeface="Arial" pitchFamily="34" charset="0"/>
        <a:buChar char="•"/>
        <a:defRPr sz="1800" kern="1200">
          <a:solidFill>
            <a:schemeClr val="tx2"/>
          </a:solidFill>
          <a:latin typeface="+mn-lt"/>
          <a:ea typeface="+mn-ea"/>
          <a:cs typeface="+mn-cs"/>
        </a:defRPr>
      </a:lvl3pPr>
      <a:lvl4pPr marL="1600099" indent="-228586" algn="l" defTabSz="914342" rtl="0" eaLnBrk="1" latinLnBrk="0" hangingPunct="1">
        <a:spcBef>
          <a:spcPct val="20000"/>
        </a:spcBef>
        <a:buFont typeface="Arial" pitchFamily="34" charset="0"/>
        <a:buChar char="–"/>
        <a:defRPr sz="1800" kern="1200">
          <a:solidFill>
            <a:schemeClr val="tx2"/>
          </a:solidFill>
          <a:latin typeface="+mn-lt"/>
          <a:ea typeface="+mn-ea"/>
          <a:cs typeface="+mn-cs"/>
        </a:defRPr>
      </a:lvl4pPr>
      <a:lvl5pPr marL="2057270" indent="-228586" algn="l" defTabSz="914342" rtl="0" eaLnBrk="1" latinLnBrk="0" hangingPunct="1">
        <a:spcBef>
          <a:spcPct val="20000"/>
        </a:spcBef>
        <a:buFont typeface="Arial" pitchFamily="34" charset="0"/>
        <a:buChar char="»"/>
        <a:defRPr sz="1800" kern="1200">
          <a:solidFill>
            <a:schemeClr val="tx2"/>
          </a:solidFill>
          <a:latin typeface="+mn-lt"/>
          <a:ea typeface="+mn-ea"/>
          <a:cs typeface="+mn-cs"/>
        </a:defRPr>
      </a:lvl5pPr>
      <a:lvl6pPr marL="2514441"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12"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83"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54"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2" rtl="0" eaLnBrk="1" latinLnBrk="0" hangingPunct="1">
        <a:defRPr sz="1800" kern="1200">
          <a:solidFill>
            <a:schemeClr val="tx1"/>
          </a:solidFill>
          <a:latin typeface="+mn-lt"/>
          <a:ea typeface="+mn-ea"/>
          <a:cs typeface="+mn-cs"/>
        </a:defRPr>
      </a:lvl1pPr>
      <a:lvl2pPr marL="457171" algn="l" defTabSz="914342" rtl="0" eaLnBrk="1" latinLnBrk="0" hangingPunct="1">
        <a:defRPr sz="1800" kern="1200">
          <a:solidFill>
            <a:schemeClr val="tx1"/>
          </a:solidFill>
          <a:latin typeface="+mn-lt"/>
          <a:ea typeface="+mn-ea"/>
          <a:cs typeface="+mn-cs"/>
        </a:defRPr>
      </a:lvl2pPr>
      <a:lvl3pPr marL="914342" algn="l" defTabSz="914342" rtl="0" eaLnBrk="1" latinLnBrk="0" hangingPunct="1">
        <a:defRPr sz="1800" kern="1200">
          <a:solidFill>
            <a:schemeClr val="tx1"/>
          </a:solidFill>
          <a:latin typeface="+mn-lt"/>
          <a:ea typeface="+mn-ea"/>
          <a:cs typeface="+mn-cs"/>
        </a:defRPr>
      </a:lvl3pPr>
      <a:lvl4pPr marL="1371513" algn="l" defTabSz="914342" rtl="0" eaLnBrk="1" latinLnBrk="0" hangingPunct="1">
        <a:defRPr sz="1800" kern="1200">
          <a:solidFill>
            <a:schemeClr val="tx1"/>
          </a:solidFill>
          <a:latin typeface="+mn-lt"/>
          <a:ea typeface="+mn-ea"/>
          <a:cs typeface="+mn-cs"/>
        </a:defRPr>
      </a:lvl4pPr>
      <a:lvl5pPr marL="1828684" algn="l" defTabSz="914342" rtl="0" eaLnBrk="1" latinLnBrk="0" hangingPunct="1">
        <a:defRPr sz="1800" kern="1200">
          <a:solidFill>
            <a:schemeClr val="tx1"/>
          </a:solidFill>
          <a:latin typeface="+mn-lt"/>
          <a:ea typeface="+mn-ea"/>
          <a:cs typeface="+mn-cs"/>
        </a:defRPr>
      </a:lvl5pPr>
      <a:lvl6pPr marL="2285855" algn="l" defTabSz="914342" rtl="0" eaLnBrk="1" latinLnBrk="0" hangingPunct="1">
        <a:defRPr sz="1800" kern="1200">
          <a:solidFill>
            <a:schemeClr val="tx1"/>
          </a:solidFill>
          <a:latin typeface="+mn-lt"/>
          <a:ea typeface="+mn-ea"/>
          <a:cs typeface="+mn-cs"/>
        </a:defRPr>
      </a:lvl6pPr>
      <a:lvl7pPr marL="2743026" algn="l" defTabSz="914342" rtl="0" eaLnBrk="1" latinLnBrk="0" hangingPunct="1">
        <a:defRPr sz="1800" kern="1200">
          <a:solidFill>
            <a:schemeClr val="tx1"/>
          </a:solidFill>
          <a:latin typeface="+mn-lt"/>
          <a:ea typeface="+mn-ea"/>
          <a:cs typeface="+mn-cs"/>
        </a:defRPr>
      </a:lvl7pPr>
      <a:lvl8pPr marL="3200198" algn="l" defTabSz="914342" rtl="0" eaLnBrk="1" latinLnBrk="0" hangingPunct="1">
        <a:defRPr sz="1800" kern="1200">
          <a:solidFill>
            <a:schemeClr val="tx1"/>
          </a:solidFill>
          <a:latin typeface="+mn-lt"/>
          <a:ea typeface="+mn-ea"/>
          <a:cs typeface="+mn-cs"/>
        </a:defRPr>
      </a:lvl8pPr>
      <a:lvl9pPr marL="3657369" algn="l" defTabSz="9143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12.xml"/><Relationship Id="rId7" Type="http://schemas.openxmlformats.org/officeDocument/2006/relationships/slide" Target="slide16.xml"/><Relationship Id="rId2" Type="http://schemas.openxmlformats.org/officeDocument/2006/relationships/slide" Target="slide11.xml"/><Relationship Id="rId1" Type="http://schemas.openxmlformats.org/officeDocument/2006/relationships/slideLayout" Target="../slideLayouts/slideLayout5.xml"/><Relationship Id="rId6" Type="http://schemas.openxmlformats.org/officeDocument/2006/relationships/slide" Target="slide15.xml"/><Relationship Id="rId5" Type="http://schemas.openxmlformats.org/officeDocument/2006/relationships/slide" Target="slide14.xml"/><Relationship Id="rId4" Type="http://schemas.openxmlformats.org/officeDocument/2006/relationships/slide" Target="slide13.xml"/></Relationships>
</file>

<file path=ppt/slides/_rels/slide11.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12.xml"/><Relationship Id="rId7" Type="http://schemas.openxmlformats.org/officeDocument/2006/relationships/slide" Target="slide16.xml"/><Relationship Id="rId2" Type="http://schemas.openxmlformats.org/officeDocument/2006/relationships/slide" Target="slide11.xml"/><Relationship Id="rId1" Type="http://schemas.openxmlformats.org/officeDocument/2006/relationships/slideLayout" Target="../slideLayouts/slideLayout5.xml"/><Relationship Id="rId6" Type="http://schemas.openxmlformats.org/officeDocument/2006/relationships/slide" Target="slide15.xml"/><Relationship Id="rId5" Type="http://schemas.openxmlformats.org/officeDocument/2006/relationships/slide" Target="slide14.xml"/><Relationship Id="rId4" Type="http://schemas.openxmlformats.org/officeDocument/2006/relationships/slide" Target="slide13.xml"/><Relationship Id="rId9" Type="http://schemas.openxmlformats.org/officeDocument/2006/relationships/slide" Target="slide10.xml"/></Relationships>
</file>

<file path=ppt/slides/_rels/slide12.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12.xml"/><Relationship Id="rId7" Type="http://schemas.openxmlformats.org/officeDocument/2006/relationships/slide" Target="slide16.xml"/><Relationship Id="rId2" Type="http://schemas.openxmlformats.org/officeDocument/2006/relationships/slide" Target="slide11.xml"/><Relationship Id="rId1" Type="http://schemas.openxmlformats.org/officeDocument/2006/relationships/slideLayout" Target="../slideLayouts/slideLayout5.xml"/><Relationship Id="rId6" Type="http://schemas.openxmlformats.org/officeDocument/2006/relationships/slide" Target="slide15.xml"/><Relationship Id="rId5" Type="http://schemas.openxmlformats.org/officeDocument/2006/relationships/slide" Target="slide14.xml"/><Relationship Id="rId4" Type="http://schemas.openxmlformats.org/officeDocument/2006/relationships/slide" Target="slide13.xml"/><Relationship Id="rId9" Type="http://schemas.openxmlformats.org/officeDocument/2006/relationships/slide" Target="slide10.xml"/></Relationships>
</file>

<file path=ppt/slides/_rels/slide13.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12.xml"/><Relationship Id="rId7" Type="http://schemas.openxmlformats.org/officeDocument/2006/relationships/slide" Target="slide16.xml"/><Relationship Id="rId2" Type="http://schemas.openxmlformats.org/officeDocument/2006/relationships/slide" Target="slide11.xml"/><Relationship Id="rId1" Type="http://schemas.openxmlformats.org/officeDocument/2006/relationships/slideLayout" Target="../slideLayouts/slideLayout5.xml"/><Relationship Id="rId6" Type="http://schemas.openxmlformats.org/officeDocument/2006/relationships/slide" Target="slide15.xml"/><Relationship Id="rId5" Type="http://schemas.openxmlformats.org/officeDocument/2006/relationships/slide" Target="slide14.xml"/><Relationship Id="rId4" Type="http://schemas.openxmlformats.org/officeDocument/2006/relationships/slide" Target="slide13.xml"/><Relationship Id="rId9" Type="http://schemas.openxmlformats.org/officeDocument/2006/relationships/slide" Target="slide10.xml"/></Relationships>
</file>

<file path=ppt/slides/_rels/slide14.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12.xml"/><Relationship Id="rId7" Type="http://schemas.openxmlformats.org/officeDocument/2006/relationships/slide" Target="slide16.xml"/><Relationship Id="rId2" Type="http://schemas.openxmlformats.org/officeDocument/2006/relationships/slide" Target="slide11.xml"/><Relationship Id="rId1" Type="http://schemas.openxmlformats.org/officeDocument/2006/relationships/slideLayout" Target="../slideLayouts/slideLayout5.xml"/><Relationship Id="rId6" Type="http://schemas.openxmlformats.org/officeDocument/2006/relationships/slide" Target="slide15.xml"/><Relationship Id="rId5" Type="http://schemas.openxmlformats.org/officeDocument/2006/relationships/slide" Target="slide14.xml"/><Relationship Id="rId4" Type="http://schemas.openxmlformats.org/officeDocument/2006/relationships/slide" Target="slide13.xml"/><Relationship Id="rId9" Type="http://schemas.openxmlformats.org/officeDocument/2006/relationships/slide" Target="slide10.xml"/></Relationships>
</file>

<file path=ppt/slides/_rels/slide15.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12.xml"/><Relationship Id="rId1" Type="http://schemas.openxmlformats.org/officeDocument/2006/relationships/slideLayout" Target="../slideLayouts/slideLayout5.xml"/><Relationship Id="rId6" Type="http://schemas.openxmlformats.org/officeDocument/2006/relationships/slide" Target="slide10.xml"/><Relationship Id="rId5" Type="http://schemas.openxmlformats.org/officeDocument/2006/relationships/slide" Target="slide17.xml"/><Relationship Id="rId4"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12.xml"/><Relationship Id="rId1" Type="http://schemas.openxmlformats.org/officeDocument/2006/relationships/slideLayout" Target="../slideLayouts/slideLayout5.xml"/><Relationship Id="rId6" Type="http://schemas.openxmlformats.org/officeDocument/2006/relationships/slide" Target="slide10.xml"/><Relationship Id="rId5" Type="http://schemas.openxmlformats.org/officeDocument/2006/relationships/slide" Target="slide17.xml"/><Relationship Id="rId4" Type="http://schemas.openxmlformats.org/officeDocument/2006/relationships/slide" Target="slide16.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slide" Target="slide28.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slide" Target="slide75.xml"/><Relationship Id="rId3" Type="http://schemas.openxmlformats.org/officeDocument/2006/relationships/slide" Target="slide9.xml"/><Relationship Id="rId7" Type="http://schemas.openxmlformats.org/officeDocument/2006/relationships/slide" Target="slide64.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53.xml"/><Relationship Id="rId5" Type="http://schemas.openxmlformats.org/officeDocument/2006/relationships/slide" Target="slide32.xml"/><Relationship Id="rId10" Type="http://schemas.openxmlformats.org/officeDocument/2006/relationships/slide" Target="slide80.xml"/><Relationship Id="rId4" Type="http://schemas.openxmlformats.org/officeDocument/2006/relationships/slide" Target="slide17.xml"/><Relationship Id="rId9" Type="http://schemas.openxmlformats.org/officeDocument/2006/relationships/slide" Target="slide7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3.mp3"/><Relationship Id="rId7"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5" Type="http://schemas.microsoft.com/office/2007/relationships/media" Target="../media/media4.mp3"/><Relationship Id="rId4" Type="http://schemas.openxmlformats.org/officeDocument/2006/relationships/audio" Target="../media/media3.mp3"/><Relationship Id="rId9" Type="http://schemas.openxmlformats.org/officeDocument/2006/relationships/slide" Target="slide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audio" Target="../media/media8.mp3"/><Relationship Id="rId13" Type="http://schemas.openxmlformats.org/officeDocument/2006/relationships/slide" Target="slide30.xml"/><Relationship Id="rId3" Type="http://schemas.microsoft.com/office/2007/relationships/media" Target="../media/media6.mp3"/><Relationship Id="rId7" Type="http://schemas.microsoft.com/office/2007/relationships/media" Target="../media/media8.mp3"/><Relationship Id="rId12" Type="http://schemas.openxmlformats.org/officeDocument/2006/relationships/image" Target="../media/image16.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slideLayout" Target="../slideLayouts/slideLayout3.xml"/><Relationship Id="rId5" Type="http://schemas.microsoft.com/office/2007/relationships/media" Target="../media/media7.mp3"/><Relationship Id="rId10" Type="http://schemas.openxmlformats.org/officeDocument/2006/relationships/audio" Target="../media/media9.mp3"/><Relationship Id="rId4" Type="http://schemas.openxmlformats.org/officeDocument/2006/relationships/audio" Target="../media/media6.mp3"/><Relationship Id="rId9" Type="http://schemas.microsoft.com/office/2007/relationships/media" Target="../media/media9.mp3"/></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youtu.be/hUahWwyN1AU?t=20" TargetMode="External"/><Relationship Id="rId1" Type="http://schemas.openxmlformats.org/officeDocument/2006/relationships/slideLayout" Target="../slideLayouts/slideLayout4.xml"/><Relationship Id="rId5" Type="http://schemas.openxmlformats.org/officeDocument/2006/relationships/image" Target="../media/image6.emf"/><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hyperlink" Target="http://www.youtube.com/watch?v=0XNux-ShGUg&amp;t=30s" TargetMode="Externa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hyperlink" Target="http://www.youtube.com/watch?v=SCaeOsQmpTs&amp;t=44s" TargetMode="Externa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hyperlink" Target="http://www.youtube.com/watch?v=RavyXCCZEuY" TargetMode="Externa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ourcs.co.uk/media/filer_public/c5/b2/c5b2c374-3f6b-48a3-9945-0f2fb99177f2/blade_colours.pdf" TargetMode="Externa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8" Type="http://schemas.openxmlformats.org/officeDocument/2006/relationships/hyperlink" Target="http://www.ourcs.org.uk/files/file/racing/t12/RQs%20Bumps%20Problems.pdf" TargetMode="External"/><Relationship Id="rId3" Type="http://schemas.openxmlformats.org/officeDocument/2006/relationships/hyperlink" Target="https://twitter.com/ourcs" TargetMode="External"/><Relationship Id="rId7" Type="http://schemas.openxmlformats.org/officeDocument/2006/relationships/hyperlink" Target="http://www.ourcs.org.uk/files/file/racing/t12/Sub%20flowchart.pdf" TargetMode="External"/><Relationship Id="rId2" Type="http://schemas.openxmlformats.org/officeDocument/2006/relationships/hyperlink" Target="https://ourcs.co.uk/racing/torpids-2019/" TargetMode="External"/><Relationship Id="rId1" Type="http://schemas.openxmlformats.org/officeDocument/2006/relationships/slideLayout" Target="../slideLayouts/slideLayout3.xml"/><Relationship Id="rId6" Type="http://schemas.openxmlformats.org/officeDocument/2006/relationships/hyperlink" Target="http://www.ourcs.org.uk/files/file/racing/t12/Golden%20Rules%20for%20Marshals%20and%20Umpires.pdf" TargetMode="External"/><Relationship Id="rId5" Type="http://schemas.openxmlformats.org/officeDocument/2006/relationships/hyperlink" Target="http://www.youtube.com/ourcs" TargetMode="External"/><Relationship Id="rId4" Type="http://schemas.openxmlformats.org/officeDocument/2006/relationships/hyperlink" Target="https://twitter.com/racedesk" TargetMode="External"/><Relationship Id="rId9" Type="http://schemas.openxmlformats.org/officeDocument/2006/relationships/hyperlink" Target="https://ourcs.co.uk/organisation/racing/"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www.youtube.com/watch?v=Pkj3cR_Bgvg" TargetMode="External"/><Relationship Id="rId7" Type="http://schemas.openxmlformats.org/officeDocument/2006/relationships/hyperlink" Target="https://www.youtube.com/watch?v=4FVQ31ORJEw" TargetMode="External"/><Relationship Id="rId2" Type="http://schemas.openxmlformats.org/officeDocument/2006/relationships/hyperlink" Target="http://www.youtube.com/watch?v=Znv7IxF4cNk&amp;t=1m30s" TargetMode="External"/><Relationship Id="rId1" Type="http://schemas.openxmlformats.org/officeDocument/2006/relationships/slideLayout" Target="../slideLayouts/slideLayout3.xml"/><Relationship Id="rId6" Type="http://schemas.openxmlformats.org/officeDocument/2006/relationships/hyperlink" Target="https://youtu.be/JLzlt1jXNdY?t=14s" TargetMode="External"/><Relationship Id="rId5" Type="http://schemas.openxmlformats.org/officeDocument/2006/relationships/hyperlink" Target="http://www.youtube.com/watch?v=0XNux-ShGUg" TargetMode="External"/><Relationship Id="rId4" Type="http://schemas.openxmlformats.org/officeDocument/2006/relationships/hyperlink" Target="http://www.youtube.com/watch?v=SCaeOsQmpTs&amp;t=44s"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www.ourcs.co.uk/" TargetMode="External"/><Relationship Id="rId2" Type="http://schemas.openxmlformats.org/officeDocument/2006/relationships/hyperlink" Target="http://www.neptunefunds.com/"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0678" y="332656"/>
            <a:ext cx="8569794" cy="936104"/>
          </a:xfrm>
        </p:spPr>
        <p:txBody>
          <a:bodyPr>
            <a:normAutofit fontScale="90000"/>
          </a:bodyPr>
          <a:lstStyle/>
          <a:p>
            <a:r>
              <a:rPr lang="en-GB" dirty="0"/>
              <a:t>Summer Eights 2022: How to be a Marshal and an Umpire</a:t>
            </a:r>
            <a:br>
              <a:rPr lang="en-GB" dirty="0"/>
            </a:br>
            <a:r>
              <a:rPr lang="en-GB" b="0" i="1" dirty="0"/>
              <a:t>(and a good participant)</a:t>
            </a:r>
          </a:p>
        </p:txBody>
      </p:sp>
    </p:spTree>
    <p:extLst>
      <p:ext uri="{BB962C8B-B14F-4D97-AF65-F5344CB8AC3E}">
        <p14:creationId xmlns:p14="http://schemas.microsoft.com/office/powerpoint/2010/main" val="2871444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a:t>Marshalling and Umpiring Presentation</a:t>
            </a:r>
          </a:p>
        </p:txBody>
      </p:sp>
      <p:sp>
        <p:nvSpPr>
          <p:cNvPr id="5" name="Slide Number Placeholder 4"/>
          <p:cNvSpPr>
            <a:spLocks noGrp="1"/>
          </p:cNvSpPr>
          <p:nvPr>
            <p:ph type="sldNum" sz="quarter" idx="12"/>
          </p:nvPr>
        </p:nvSpPr>
        <p:spPr/>
        <p:txBody>
          <a:bodyPr/>
          <a:lstStyle/>
          <a:p>
            <a:fld id="{CB3B7137-4810-445D-B1A6-E11904098D50}" type="slidenum">
              <a:rPr lang="en-GB" smtClean="0"/>
              <a:t>9</a:t>
            </a:fld>
            <a:endParaRPr lang="en-GB"/>
          </a:p>
        </p:txBody>
      </p:sp>
      <p:sp>
        <p:nvSpPr>
          <p:cNvPr id="6" name="Title 7"/>
          <p:cNvSpPr>
            <a:spLocks noGrp="1"/>
          </p:cNvSpPr>
          <p:nvPr>
            <p:ph type="title"/>
          </p:nvPr>
        </p:nvSpPr>
        <p:spPr>
          <a:xfrm>
            <a:off x="457200" y="274638"/>
            <a:ext cx="5004289" cy="850106"/>
          </a:xfrm>
        </p:spPr>
        <p:txBody>
          <a:bodyPr/>
          <a:lstStyle/>
          <a:p>
            <a:r>
              <a:rPr lang="en-GB" dirty="0"/>
              <a:t>Marshal placement on Race Day</a:t>
            </a:r>
            <a:br>
              <a:rPr lang="en-GB" dirty="0"/>
            </a:br>
            <a:r>
              <a:rPr lang="en-GB" b="0" i="1" dirty="0"/>
              <a:t>Click the green button for circulation patterns!</a:t>
            </a:r>
            <a:endParaRPr lang="en-GB" dirty="0"/>
          </a:p>
        </p:txBody>
      </p:sp>
      <p:sp>
        <p:nvSpPr>
          <p:cNvPr id="48" name="Rectangle 47"/>
          <p:cNvSpPr/>
          <p:nvPr/>
        </p:nvSpPr>
        <p:spPr>
          <a:xfrm>
            <a:off x="258222" y="4938970"/>
            <a:ext cx="3254519" cy="396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 boat on bunglines 1–7</a:t>
            </a:r>
          </a:p>
        </p:txBody>
      </p:sp>
      <p:sp>
        <p:nvSpPr>
          <p:cNvPr id="61" name="Rectangle 60"/>
          <p:cNvSpPr/>
          <p:nvPr/>
        </p:nvSpPr>
        <p:spPr>
          <a:xfrm>
            <a:off x="3831058" y="4938970"/>
            <a:ext cx="3260862" cy="396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 boat on </a:t>
            </a:r>
            <a:r>
              <a:rPr lang="en-GB" dirty="0" err="1"/>
              <a:t>bunglines</a:t>
            </a:r>
            <a:r>
              <a:rPr lang="en-GB" dirty="0"/>
              <a:t> 8–14</a:t>
            </a:r>
          </a:p>
        </p:txBody>
      </p:sp>
      <p:sp>
        <p:nvSpPr>
          <p:cNvPr id="49" name="Rectangle 48">
            <a:hlinkClick r:id="rId2" action="ppaction://hlinksldjump"/>
          </p:cNvPr>
          <p:cNvSpPr/>
          <p:nvPr/>
        </p:nvSpPr>
        <p:spPr>
          <a:xfrm>
            <a:off x="251520"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BH Island</a:t>
            </a:r>
          </a:p>
        </p:txBody>
      </p:sp>
      <p:sp>
        <p:nvSpPr>
          <p:cNvPr id="62" name="Rectangle 61">
            <a:hlinkClick r:id="rId3" action="ppaction://hlinksldjump"/>
          </p:cNvPr>
          <p:cNvSpPr/>
          <p:nvPr/>
        </p:nvSpPr>
        <p:spPr>
          <a:xfrm>
            <a:off x="1352742"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Univ raft</a:t>
            </a:r>
          </a:p>
        </p:txBody>
      </p:sp>
      <p:sp>
        <p:nvSpPr>
          <p:cNvPr id="63" name="Rectangle 62">
            <a:hlinkClick r:id="rId4" action="ppaction://hlinksldjump"/>
          </p:cNvPr>
          <p:cNvSpPr/>
          <p:nvPr/>
        </p:nvSpPr>
        <p:spPr>
          <a:xfrm>
            <a:off x="2432742"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Longbridges</a:t>
            </a:r>
          </a:p>
        </p:txBody>
      </p:sp>
      <p:sp>
        <p:nvSpPr>
          <p:cNvPr id="64" name="Rectangle 63">
            <a:hlinkClick r:id="rId5" action="ppaction://hlinksldjump"/>
          </p:cNvPr>
          <p:cNvSpPr/>
          <p:nvPr/>
        </p:nvSpPr>
        <p:spPr>
          <a:xfrm>
            <a:off x="3831058"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BH Island</a:t>
            </a:r>
          </a:p>
        </p:txBody>
      </p:sp>
      <p:sp>
        <p:nvSpPr>
          <p:cNvPr id="65" name="Rectangle 64">
            <a:hlinkClick r:id="rId6" action="ppaction://hlinksldjump"/>
          </p:cNvPr>
          <p:cNvSpPr/>
          <p:nvPr/>
        </p:nvSpPr>
        <p:spPr>
          <a:xfrm>
            <a:off x="4932280"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Univ raft</a:t>
            </a:r>
          </a:p>
        </p:txBody>
      </p:sp>
      <p:sp>
        <p:nvSpPr>
          <p:cNvPr id="66" name="Rectangle 65">
            <a:hlinkClick r:id="rId7" action="ppaction://hlinksldjump"/>
          </p:cNvPr>
          <p:cNvSpPr/>
          <p:nvPr/>
        </p:nvSpPr>
        <p:spPr>
          <a:xfrm>
            <a:off x="6012280"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Longbridges</a:t>
            </a:r>
          </a:p>
        </p:txBody>
      </p:sp>
      <p:sp>
        <p:nvSpPr>
          <p:cNvPr id="67" name="Rectangle 66">
            <a:hlinkClick r:id="rId8" action="ppaction://hlinksldjump"/>
          </p:cNvPr>
          <p:cNvSpPr/>
          <p:nvPr/>
        </p:nvSpPr>
        <p:spPr>
          <a:xfrm>
            <a:off x="7336718" y="5335014"/>
            <a:ext cx="1667675" cy="39824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Skip &gt;</a:t>
            </a:r>
          </a:p>
        </p:txBody>
      </p:sp>
      <p:sp>
        <p:nvSpPr>
          <p:cNvPr id="9" name="TextBox 8"/>
          <p:cNvSpPr txBox="1"/>
          <p:nvPr/>
        </p:nvSpPr>
        <p:spPr>
          <a:xfrm>
            <a:off x="28624" y="3650540"/>
            <a:ext cx="641234" cy="276999"/>
          </a:xfrm>
          <a:prstGeom prst="rect">
            <a:avLst/>
          </a:prstGeom>
          <a:noFill/>
        </p:spPr>
        <p:txBody>
          <a:bodyPr wrap="square" rtlCol="0">
            <a:spAutoFit/>
          </a:bodyPr>
          <a:lstStyle/>
          <a:p>
            <a:r>
              <a:rPr lang="en-GB" sz="1200" dirty="0">
                <a:solidFill>
                  <a:schemeClr val="accent6"/>
                </a:solidFill>
              </a:rPr>
              <a:t>Head</a:t>
            </a:r>
          </a:p>
        </p:txBody>
      </p:sp>
      <p:sp>
        <p:nvSpPr>
          <p:cNvPr id="37" name="TextBox 36"/>
          <p:cNvSpPr txBox="1"/>
          <p:nvPr/>
        </p:nvSpPr>
        <p:spPr>
          <a:xfrm>
            <a:off x="595236" y="3667501"/>
            <a:ext cx="641234" cy="276999"/>
          </a:xfrm>
          <a:prstGeom prst="rect">
            <a:avLst/>
          </a:prstGeom>
          <a:noFill/>
        </p:spPr>
        <p:txBody>
          <a:bodyPr wrap="square" rtlCol="0">
            <a:spAutoFit/>
          </a:bodyPr>
          <a:lstStyle/>
          <a:p>
            <a:r>
              <a:rPr lang="en-GB" sz="1200" dirty="0">
                <a:solidFill>
                  <a:schemeClr val="accent6"/>
                </a:solidFill>
              </a:rPr>
              <a:t>Finish</a:t>
            </a:r>
          </a:p>
        </p:txBody>
      </p:sp>
      <p:sp>
        <p:nvSpPr>
          <p:cNvPr id="38" name="TextBox 37"/>
          <p:cNvSpPr txBox="1"/>
          <p:nvPr/>
        </p:nvSpPr>
        <p:spPr>
          <a:xfrm>
            <a:off x="988777" y="2875354"/>
            <a:ext cx="896704" cy="461665"/>
          </a:xfrm>
          <a:prstGeom prst="rect">
            <a:avLst/>
          </a:prstGeom>
          <a:noFill/>
        </p:spPr>
        <p:txBody>
          <a:bodyPr wrap="square" rtlCol="0">
            <a:spAutoFit/>
          </a:bodyPr>
          <a:lstStyle/>
          <a:p>
            <a:pPr algn="ctr"/>
            <a:r>
              <a:rPr lang="en-GB" sz="1200" dirty="0">
                <a:solidFill>
                  <a:schemeClr val="accent6"/>
                </a:solidFill>
              </a:rPr>
              <a:t>Boat-houses A</a:t>
            </a:r>
          </a:p>
        </p:txBody>
      </p:sp>
      <p:sp>
        <p:nvSpPr>
          <p:cNvPr id="39" name="TextBox 38"/>
          <p:cNvSpPr txBox="1"/>
          <p:nvPr/>
        </p:nvSpPr>
        <p:spPr>
          <a:xfrm>
            <a:off x="3512742" y="3544581"/>
            <a:ext cx="641234" cy="461665"/>
          </a:xfrm>
          <a:prstGeom prst="rect">
            <a:avLst/>
          </a:prstGeom>
          <a:noFill/>
        </p:spPr>
        <p:txBody>
          <a:bodyPr wrap="square" rtlCol="0">
            <a:spAutoFit/>
          </a:bodyPr>
          <a:lstStyle/>
          <a:p>
            <a:pPr algn="ctr"/>
            <a:r>
              <a:rPr lang="en-GB" sz="1200" dirty="0">
                <a:solidFill>
                  <a:schemeClr val="accent6"/>
                </a:solidFill>
              </a:rPr>
              <a:t>Long-bridges</a:t>
            </a:r>
          </a:p>
        </p:txBody>
      </p:sp>
      <p:sp>
        <p:nvSpPr>
          <p:cNvPr id="40" name="TextBox 39"/>
          <p:cNvSpPr txBox="1"/>
          <p:nvPr/>
        </p:nvSpPr>
        <p:spPr>
          <a:xfrm>
            <a:off x="2573289" y="3650540"/>
            <a:ext cx="1023194" cy="276999"/>
          </a:xfrm>
          <a:prstGeom prst="rect">
            <a:avLst/>
          </a:prstGeom>
          <a:noFill/>
        </p:spPr>
        <p:txBody>
          <a:bodyPr wrap="square" rtlCol="0">
            <a:spAutoFit/>
          </a:bodyPr>
          <a:lstStyle/>
          <a:p>
            <a:r>
              <a:rPr lang="en-GB" sz="1200" dirty="0">
                <a:solidFill>
                  <a:schemeClr val="accent6"/>
                </a:solidFill>
              </a:rPr>
              <a:t>Greenbanks</a:t>
            </a:r>
          </a:p>
        </p:txBody>
      </p:sp>
      <p:sp>
        <p:nvSpPr>
          <p:cNvPr id="41" name="TextBox 40"/>
          <p:cNvSpPr txBox="1"/>
          <p:nvPr/>
        </p:nvSpPr>
        <p:spPr>
          <a:xfrm>
            <a:off x="2112125" y="3636915"/>
            <a:ext cx="641234" cy="276999"/>
          </a:xfrm>
          <a:prstGeom prst="rect">
            <a:avLst/>
          </a:prstGeom>
          <a:noFill/>
        </p:spPr>
        <p:txBody>
          <a:bodyPr wrap="square" rtlCol="0">
            <a:spAutoFit/>
          </a:bodyPr>
          <a:lstStyle/>
          <a:p>
            <a:r>
              <a:rPr lang="en-GB" sz="1200" dirty="0">
                <a:solidFill>
                  <a:schemeClr val="accent6"/>
                </a:solidFill>
              </a:rPr>
              <a:t>Univ</a:t>
            </a:r>
          </a:p>
        </p:txBody>
      </p:sp>
      <p:sp>
        <p:nvSpPr>
          <p:cNvPr id="43" name="TextBox 42"/>
          <p:cNvSpPr txBox="1"/>
          <p:nvPr/>
        </p:nvSpPr>
        <p:spPr>
          <a:xfrm>
            <a:off x="7740352" y="2630634"/>
            <a:ext cx="1042542" cy="461665"/>
          </a:xfrm>
          <a:prstGeom prst="rect">
            <a:avLst/>
          </a:prstGeom>
          <a:noFill/>
        </p:spPr>
        <p:txBody>
          <a:bodyPr wrap="square" rtlCol="0">
            <a:spAutoFit/>
          </a:bodyPr>
          <a:lstStyle/>
          <a:p>
            <a:pPr algn="ctr"/>
            <a:r>
              <a:rPr lang="en-GB" sz="1200" dirty="0">
                <a:solidFill>
                  <a:schemeClr val="accent6"/>
                </a:solidFill>
              </a:rPr>
              <a:t>Bottom bunglines</a:t>
            </a:r>
          </a:p>
        </p:txBody>
      </p:sp>
      <p:sp>
        <p:nvSpPr>
          <p:cNvPr id="44" name="TextBox 43"/>
          <p:cNvSpPr txBox="1"/>
          <p:nvPr/>
        </p:nvSpPr>
        <p:spPr>
          <a:xfrm>
            <a:off x="6841826" y="2630634"/>
            <a:ext cx="1042542" cy="461665"/>
          </a:xfrm>
          <a:prstGeom prst="rect">
            <a:avLst/>
          </a:prstGeom>
          <a:noFill/>
        </p:spPr>
        <p:txBody>
          <a:bodyPr wrap="square" rtlCol="0">
            <a:spAutoFit/>
          </a:bodyPr>
          <a:lstStyle/>
          <a:p>
            <a:pPr algn="ctr"/>
            <a:r>
              <a:rPr lang="en-GB" sz="1200" dirty="0">
                <a:solidFill>
                  <a:schemeClr val="accent6"/>
                </a:solidFill>
              </a:rPr>
              <a:t>Top  bunglines</a:t>
            </a:r>
          </a:p>
        </p:txBody>
      </p:sp>
      <p:sp>
        <p:nvSpPr>
          <p:cNvPr id="45" name="TextBox 44"/>
          <p:cNvSpPr txBox="1"/>
          <p:nvPr/>
        </p:nvSpPr>
        <p:spPr>
          <a:xfrm>
            <a:off x="1682910" y="2875354"/>
            <a:ext cx="896704" cy="461665"/>
          </a:xfrm>
          <a:prstGeom prst="rect">
            <a:avLst/>
          </a:prstGeom>
          <a:noFill/>
        </p:spPr>
        <p:txBody>
          <a:bodyPr wrap="square" rtlCol="0">
            <a:spAutoFit/>
          </a:bodyPr>
          <a:lstStyle/>
          <a:p>
            <a:pPr algn="ctr"/>
            <a:r>
              <a:rPr lang="en-GB" sz="1200" dirty="0">
                <a:solidFill>
                  <a:schemeClr val="accent6"/>
                </a:solidFill>
              </a:rPr>
              <a:t>Boat-houses B</a:t>
            </a:r>
          </a:p>
        </p:txBody>
      </p:sp>
      <p:sp>
        <p:nvSpPr>
          <p:cNvPr id="46" name="TextBox 45"/>
          <p:cNvSpPr txBox="1"/>
          <p:nvPr/>
        </p:nvSpPr>
        <p:spPr>
          <a:xfrm>
            <a:off x="4483928" y="3975373"/>
            <a:ext cx="896704" cy="276999"/>
          </a:xfrm>
          <a:prstGeom prst="rect">
            <a:avLst/>
          </a:prstGeom>
          <a:noFill/>
        </p:spPr>
        <p:txBody>
          <a:bodyPr wrap="square" rtlCol="0">
            <a:spAutoFit/>
          </a:bodyPr>
          <a:lstStyle/>
          <a:p>
            <a:pPr algn="ctr"/>
            <a:r>
              <a:rPr lang="en-GB" sz="1200" dirty="0">
                <a:solidFill>
                  <a:schemeClr val="accent2"/>
                </a:solidFill>
              </a:rPr>
              <a:t>Top Gut</a:t>
            </a:r>
          </a:p>
        </p:txBody>
      </p:sp>
      <p:sp>
        <p:nvSpPr>
          <p:cNvPr id="47" name="TextBox 46"/>
          <p:cNvSpPr txBox="1"/>
          <p:nvPr/>
        </p:nvSpPr>
        <p:spPr>
          <a:xfrm>
            <a:off x="5013137" y="3650539"/>
            <a:ext cx="896704" cy="276999"/>
          </a:xfrm>
          <a:prstGeom prst="rect">
            <a:avLst/>
          </a:prstGeom>
          <a:noFill/>
        </p:spPr>
        <p:txBody>
          <a:bodyPr wrap="square" rtlCol="0">
            <a:spAutoFit/>
          </a:bodyPr>
          <a:lstStyle/>
          <a:p>
            <a:pPr algn="ctr"/>
            <a:r>
              <a:rPr lang="en-GB" sz="1200" dirty="0">
                <a:solidFill>
                  <a:schemeClr val="accent2"/>
                </a:solidFill>
              </a:rPr>
              <a:t>Middle Gut</a:t>
            </a:r>
          </a:p>
        </p:txBody>
      </p:sp>
      <p:sp>
        <p:nvSpPr>
          <p:cNvPr id="50" name="TextBox 49"/>
          <p:cNvSpPr txBox="1"/>
          <p:nvPr/>
        </p:nvSpPr>
        <p:spPr>
          <a:xfrm>
            <a:off x="4371058" y="2967686"/>
            <a:ext cx="988352" cy="276999"/>
          </a:xfrm>
          <a:prstGeom prst="rect">
            <a:avLst/>
          </a:prstGeom>
          <a:noFill/>
        </p:spPr>
        <p:txBody>
          <a:bodyPr wrap="square" rtlCol="0">
            <a:spAutoFit/>
          </a:bodyPr>
          <a:lstStyle/>
          <a:p>
            <a:pPr algn="ctr"/>
            <a:r>
              <a:rPr lang="en-GB" sz="1200" dirty="0">
                <a:solidFill>
                  <a:schemeClr val="accent6"/>
                </a:solidFill>
              </a:rPr>
              <a:t>Bottom Gut</a:t>
            </a:r>
          </a:p>
        </p:txBody>
      </p:sp>
      <p:sp>
        <p:nvSpPr>
          <p:cNvPr id="27" name="TextBox 26"/>
          <p:cNvSpPr txBox="1"/>
          <p:nvPr/>
        </p:nvSpPr>
        <p:spPr>
          <a:xfrm>
            <a:off x="5355852" y="2036675"/>
            <a:ext cx="988352" cy="461665"/>
          </a:xfrm>
          <a:prstGeom prst="rect">
            <a:avLst/>
          </a:prstGeom>
          <a:noFill/>
        </p:spPr>
        <p:txBody>
          <a:bodyPr wrap="square" rtlCol="0">
            <a:spAutoFit/>
          </a:bodyPr>
          <a:lstStyle/>
          <a:p>
            <a:pPr algn="ctr"/>
            <a:r>
              <a:rPr lang="en-GB" sz="1200" dirty="0" err="1">
                <a:solidFill>
                  <a:schemeClr val="accent6"/>
                </a:solidFill>
              </a:rPr>
              <a:t>Donnington</a:t>
            </a:r>
            <a:r>
              <a:rPr lang="en-GB" sz="1200" dirty="0">
                <a:solidFill>
                  <a:schemeClr val="accent6"/>
                </a:solidFill>
              </a:rPr>
              <a:t> Bridge</a:t>
            </a:r>
          </a:p>
        </p:txBody>
      </p:sp>
      <p:sp>
        <p:nvSpPr>
          <p:cNvPr id="29" name="5-Point Star 28"/>
          <p:cNvSpPr/>
          <p:nvPr/>
        </p:nvSpPr>
        <p:spPr>
          <a:xfrm>
            <a:off x="5724128" y="1772816"/>
            <a:ext cx="216024" cy="216024"/>
          </a:xfrm>
          <a:prstGeom prst="star5">
            <a:avLst/>
          </a:prstGeom>
          <a:solidFill>
            <a:srgbClr val="FFFF00"/>
          </a:solid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5652120" y="3114127"/>
            <a:ext cx="257721" cy="170857"/>
          </a:xfrm>
          <a:prstGeom prst="rect">
            <a:avLst/>
          </a:prstGeom>
          <a:solidFill>
            <a:srgbClr val="ECFA66"/>
          </a:solidFill>
          <a:ln>
            <a:solidFill>
              <a:srgbClr val="ECFA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11586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a:t>Marshalling and Umpiring Presentation</a:t>
            </a:r>
          </a:p>
        </p:txBody>
      </p:sp>
      <p:sp>
        <p:nvSpPr>
          <p:cNvPr id="5" name="Slide Number Placeholder 4"/>
          <p:cNvSpPr>
            <a:spLocks noGrp="1"/>
          </p:cNvSpPr>
          <p:nvPr>
            <p:ph type="sldNum" sz="quarter" idx="12"/>
          </p:nvPr>
        </p:nvSpPr>
        <p:spPr/>
        <p:txBody>
          <a:bodyPr/>
          <a:lstStyle/>
          <a:p>
            <a:fld id="{CB3B7137-4810-445D-B1A6-E11904098D50}" type="slidenum">
              <a:rPr lang="en-GB" smtClean="0"/>
              <a:t>10</a:t>
            </a:fld>
            <a:endParaRPr lang="en-GB"/>
          </a:p>
        </p:txBody>
      </p:sp>
      <p:sp>
        <p:nvSpPr>
          <p:cNvPr id="6" name="Title 7"/>
          <p:cNvSpPr>
            <a:spLocks noGrp="1"/>
          </p:cNvSpPr>
          <p:nvPr>
            <p:ph type="title"/>
          </p:nvPr>
        </p:nvSpPr>
        <p:spPr/>
        <p:txBody>
          <a:bodyPr/>
          <a:lstStyle/>
          <a:p>
            <a:r>
              <a:rPr lang="en-GB" dirty="0"/>
              <a:t>The circulation pattern on Race Day</a:t>
            </a:r>
            <a:br>
              <a:rPr lang="en-GB" dirty="0"/>
            </a:br>
            <a:r>
              <a:rPr lang="en-GB" b="0" i="1" dirty="0"/>
              <a:t>Live demonstration (click the green buttons!)</a:t>
            </a:r>
            <a:endParaRPr lang="en-GB" dirty="0"/>
          </a:p>
        </p:txBody>
      </p:sp>
      <p:cxnSp>
        <p:nvCxnSpPr>
          <p:cNvPr id="18" name="Straight Arrow Connector 17"/>
          <p:cNvCxnSpPr/>
          <p:nvPr/>
        </p:nvCxnSpPr>
        <p:spPr>
          <a:xfrm flipH="1">
            <a:off x="1205626" y="3789040"/>
            <a:ext cx="238274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740422" y="2924944"/>
            <a:ext cx="1431978"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Left Bracket 22"/>
          <p:cNvSpPr/>
          <p:nvPr/>
        </p:nvSpPr>
        <p:spPr>
          <a:xfrm>
            <a:off x="469348" y="2982572"/>
            <a:ext cx="502251" cy="806468"/>
          </a:xfrm>
          <a:prstGeom prst="leftBracket">
            <a:avLst>
              <a:gd name="adj" fmla="val 66096"/>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4" name="Straight Arrow Connector 23"/>
          <p:cNvCxnSpPr/>
          <p:nvPr/>
        </p:nvCxnSpPr>
        <p:spPr>
          <a:xfrm>
            <a:off x="1110582" y="2982572"/>
            <a:ext cx="162979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892780" y="2982571"/>
            <a:ext cx="1391188"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Left Bracket 29"/>
          <p:cNvSpPr/>
          <p:nvPr/>
        </p:nvSpPr>
        <p:spPr>
          <a:xfrm flipV="1">
            <a:off x="6300192" y="2199682"/>
            <a:ext cx="372793" cy="731961"/>
          </a:xfrm>
          <a:prstGeom prst="leftBracket">
            <a:avLst>
              <a:gd name="adj" fmla="val 96579"/>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Left Bracket 30"/>
          <p:cNvSpPr/>
          <p:nvPr/>
        </p:nvSpPr>
        <p:spPr>
          <a:xfrm rot="10800000" flipV="1">
            <a:off x="8309128" y="2199683"/>
            <a:ext cx="432048" cy="731961"/>
          </a:xfrm>
          <a:prstGeom prst="leftBracket">
            <a:avLst>
              <a:gd name="adj" fmla="val 83334"/>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5" name="Straight Arrow Connector 34"/>
          <p:cNvCxnSpPr/>
          <p:nvPr/>
        </p:nvCxnSpPr>
        <p:spPr>
          <a:xfrm flipV="1">
            <a:off x="4427984" y="2924944"/>
            <a:ext cx="1080120" cy="5763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Left Bracket 56"/>
          <p:cNvSpPr/>
          <p:nvPr/>
        </p:nvSpPr>
        <p:spPr>
          <a:xfrm rot="10800000">
            <a:off x="3780948" y="2982571"/>
            <a:ext cx="502251" cy="806468"/>
          </a:xfrm>
          <a:prstGeom prst="leftBracket">
            <a:avLst>
              <a:gd name="adj" fmla="val 66096"/>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58" name="Straight Arrow Connector 57"/>
          <p:cNvCxnSpPr/>
          <p:nvPr/>
        </p:nvCxnSpPr>
        <p:spPr>
          <a:xfrm flipH="1" flipV="1">
            <a:off x="6740422" y="2199682"/>
            <a:ext cx="1431980"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258222" y="4938970"/>
            <a:ext cx="3254519" cy="396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 boat on bunglines 1–7</a:t>
            </a:r>
          </a:p>
        </p:txBody>
      </p:sp>
      <p:sp>
        <p:nvSpPr>
          <p:cNvPr id="61" name="Rectangle 60"/>
          <p:cNvSpPr/>
          <p:nvPr/>
        </p:nvSpPr>
        <p:spPr>
          <a:xfrm>
            <a:off x="3831058" y="4938970"/>
            <a:ext cx="3260862" cy="396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 boat on </a:t>
            </a:r>
            <a:r>
              <a:rPr lang="en-GB" dirty="0" err="1"/>
              <a:t>bunglines</a:t>
            </a:r>
            <a:r>
              <a:rPr lang="en-GB" dirty="0"/>
              <a:t> 8–14</a:t>
            </a:r>
          </a:p>
        </p:txBody>
      </p:sp>
      <p:sp>
        <p:nvSpPr>
          <p:cNvPr id="49" name="Rectangle 48">
            <a:hlinkClick r:id="rId2" action="ppaction://hlinksldjump"/>
          </p:cNvPr>
          <p:cNvSpPr/>
          <p:nvPr/>
        </p:nvSpPr>
        <p:spPr>
          <a:xfrm>
            <a:off x="251520"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BH Island</a:t>
            </a:r>
          </a:p>
        </p:txBody>
      </p:sp>
      <p:sp>
        <p:nvSpPr>
          <p:cNvPr id="62" name="Rectangle 61">
            <a:hlinkClick r:id="rId3" action="ppaction://hlinksldjump"/>
          </p:cNvPr>
          <p:cNvSpPr/>
          <p:nvPr/>
        </p:nvSpPr>
        <p:spPr>
          <a:xfrm>
            <a:off x="1352742"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Univ raft</a:t>
            </a:r>
          </a:p>
        </p:txBody>
      </p:sp>
      <p:sp>
        <p:nvSpPr>
          <p:cNvPr id="63" name="Rectangle 62">
            <a:hlinkClick r:id="rId4" action="ppaction://hlinksldjump"/>
          </p:cNvPr>
          <p:cNvSpPr/>
          <p:nvPr/>
        </p:nvSpPr>
        <p:spPr>
          <a:xfrm>
            <a:off x="2432742"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Longbridges</a:t>
            </a:r>
          </a:p>
        </p:txBody>
      </p:sp>
      <p:sp>
        <p:nvSpPr>
          <p:cNvPr id="64" name="Rectangle 63">
            <a:hlinkClick r:id="rId5" action="ppaction://hlinksldjump"/>
          </p:cNvPr>
          <p:cNvSpPr/>
          <p:nvPr/>
        </p:nvSpPr>
        <p:spPr>
          <a:xfrm>
            <a:off x="3831058"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BH Island</a:t>
            </a:r>
          </a:p>
        </p:txBody>
      </p:sp>
      <p:sp>
        <p:nvSpPr>
          <p:cNvPr id="65" name="Rectangle 64">
            <a:hlinkClick r:id="rId6" action="ppaction://hlinksldjump"/>
          </p:cNvPr>
          <p:cNvSpPr/>
          <p:nvPr/>
        </p:nvSpPr>
        <p:spPr>
          <a:xfrm>
            <a:off x="4932280"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Univ raft</a:t>
            </a:r>
          </a:p>
        </p:txBody>
      </p:sp>
      <p:sp>
        <p:nvSpPr>
          <p:cNvPr id="66" name="Rectangle 65">
            <a:hlinkClick r:id="rId7" action="ppaction://hlinksldjump"/>
          </p:cNvPr>
          <p:cNvSpPr/>
          <p:nvPr/>
        </p:nvSpPr>
        <p:spPr>
          <a:xfrm>
            <a:off x="6012280"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Longbridges</a:t>
            </a:r>
          </a:p>
        </p:txBody>
      </p:sp>
      <p:sp>
        <p:nvSpPr>
          <p:cNvPr id="67" name="Rectangle 66">
            <a:hlinkClick r:id="rId8" action="ppaction://hlinksldjump"/>
          </p:cNvPr>
          <p:cNvSpPr/>
          <p:nvPr/>
        </p:nvSpPr>
        <p:spPr>
          <a:xfrm>
            <a:off x="7336718" y="5335014"/>
            <a:ext cx="1667675" cy="39824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Skip &gt;</a:t>
            </a:r>
          </a:p>
        </p:txBody>
      </p:sp>
      <p:sp>
        <p:nvSpPr>
          <p:cNvPr id="68" name="Oval 67"/>
          <p:cNvSpPr/>
          <p:nvPr/>
        </p:nvSpPr>
        <p:spPr>
          <a:xfrm>
            <a:off x="1578527" y="2883401"/>
            <a:ext cx="324000" cy="324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p:cNvSpPr txBox="1"/>
          <p:nvPr/>
        </p:nvSpPr>
        <p:spPr>
          <a:xfrm>
            <a:off x="7157145" y="44624"/>
            <a:ext cx="1591585" cy="338554"/>
          </a:xfrm>
          <a:prstGeom prst="rect">
            <a:avLst/>
          </a:prstGeom>
          <a:noFill/>
        </p:spPr>
        <p:txBody>
          <a:bodyPr wrap="square" rtlCol="0">
            <a:spAutoFit/>
          </a:bodyPr>
          <a:lstStyle/>
          <a:p>
            <a:r>
              <a:rPr lang="en-GB" sz="1600" b="1" dirty="0">
                <a:solidFill>
                  <a:schemeClr val="accent6"/>
                </a:solidFill>
              </a:rPr>
              <a:t>WARMING UP</a:t>
            </a:r>
          </a:p>
        </p:txBody>
      </p:sp>
      <p:sp>
        <p:nvSpPr>
          <p:cNvPr id="70" name="TextBox 69"/>
          <p:cNvSpPr txBox="1"/>
          <p:nvPr/>
        </p:nvSpPr>
        <p:spPr>
          <a:xfrm>
            <a:off x="7149591" y="340331"/>
            <a:ext cx="1670881" cy="338554"/>
          </a:xfrm>
          <a:prstGeom prst="rect">
            <a:avLst/>
          </a:prstGeom>
          <a:noFill/>
        </p:spPr>
        <p:txBody>
          <a:bodyPr wrap="square" rtlCol="0">
            <a:spAutoFit/>
          </a:bodyPr>
          <a:lstStyle/>
          <a:p>
            <a:r>
              <a:rPr lang="en-GB" sz="1600" b="1" dirty="0">
                <a:solidFill>
                  <a:schemeClr val="accent6"/>
                </a:solidFill>
              </a:rPr>
              <a:t>HEAD FOR START</a:t>
            </a:r>
          </a:p>
        </p:txBody>
      </p:sp>
      <p:sp>
        <p:nvSpPr>
          <p:cNvPr id="71" name="TextBox 70"/>
          <p:cNvSpPr txBox="1"/>
          <p:nvPr/>
        </p:nvSpPr>
        <p:spPr>
          <a:xfrm>
            <a:off x="7142037" y="636038"/>
            <a:ext cx="1670881" cy="338554"/>
          </a:xfrm>
          <a:prstGeom prst="rect">
            <a:avLst/>
          </a:prstGeom>
          <a:noFill/>
        </p:spPr>
        <p:txBody>
          <a:bodyPr wrap="square" rtlCol="0">
            <a:spAutoFit/>
          </a:bodyPr>
          <a:lstStyle/>
          <a:p>
            <a:r>
              <a:rPr lang="en-GB" sz="1600" b="1" dirty="0">
                <a:solidFill>
                  <a:schemeClr val="accent6"/>
                </a:solidFill>
              </a:rPr>
              <a:t>WAITING</a:t>
            </a:r>
          </a:p>
        </p:txBody>
      </p:sp>
      <p:sp>
        <p:nvSpPr>
          <p:cNvPr id="72" name="TextBox 71"/>
          <p:cNvSpPr txBox="1"/>
          <p:nvPr/>
        </p:nvSpPr>
        <p:spPr>
          <a:xfrm>
            <a:off x="7134483" y="931745"/>
            <a:ext cx="1670881" cy="338554"/>
          </a:xfrm>
          <a:prstGeom prst="rect">
            <a:avLst/>
          </a:prstGeom>
          <a:noFill/>
        </p:spPr>
        <p:txBody>
          <a:bodyPr wrap="square" rtlCol="0">
            <a:spAutoFit/>
          </a:bodyPr>
          <a:lstStyle/>
          <a:p>
            <a:r>
              <a:rPr lang="en-GB" sz="1600" b="1" dirty="0">
                <a:solidFill>
                  <a:schemeClr val="accent6"/>
                </a:solidFill>
              </a:rPr>
              <a:t>RACE STARTED</a:t>
            </a:r>
          </a:p>
        </p:txBody>
      </p:sp>
      <p:sp>
        <p:nvSpPr>
          <p:cNvPr id="73" name="TextBox 72"/>
          <p:cNvSpPr txBox="1"/>
          <p:nvPr/>
        </p:nvSpPr>
        <p:spPr>
          <a:xfrm>
            <a:off x="7134482" y="1201642"/>
            <a:ext cx="1670881" cy="338554"/>
          </a:xfrm>
          <a:prstGeom prst="rect">
            <a:avLst/>
          </a:prstGeom>
          <a:noFill/>
        </p:spPr>
        <p:txBody>
          <a:bodyPr wrap="square" rtlCol="0">
            <a:spAutoFit/>
          </a:bodyPr>
          <a:lstStyle/>
          <a:p>
            <a:r>
              <a:rPr lang="en-GB" sz="1600" b="1" dirty="0">
                <a:solidFill>
                  <a:schemeClr val="accent6"/>
                </a:solidFill>
              </a:rPr>
              <a:t>LANDING</a:t>
            </a:r>
          </a:p>
        </p:txBody>
      </p:sp>
      <p:sp>
        <p:nvSpPr>
          <p:cNvPr id="32" name="Rectangle 31">
            <a:hlinkClick r:id="rId9" action="ppaction://hlinksldjump"/>
          </p:cNvPr>
          <p:cNvSpPr/>
          <p:nvPr/>
        </p:nvSpPr>
        <p:spPr>
          <a:xfrm>
            <a:off x="7336717" y="4739849"/>
            <a:ext cx="1667675" cy="39824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&lt; Marshals</a:t>
            </a:r>
          </a:p>
        </p:txBody>
      </p:sp>
      <p:sp>
        <p:nvSpPr>
          <p:cNvPr id="36" name="5-Point Star 35"/>
          <p:cNvSpPr/>
          <p:nvPr/>
        </p:nvSpPr>
        <p:spPr>
          <a:xfrm>
            <a:off x="5724128" y="1772816"/>
            <a:ext cx="216024" cy="216024"/>
          </a:xfrm>
          <a:prstGeom prst="star5">
            <a:avLst/>
          </a:prstGeom>
          <a:solidFill>
            <a:srgbClr val="FFFF00"/>
          </a:solid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5652120" y="3114127"/>
            <a:ext cx="257721" cy="170857"/>
          </a:xfrm>
          <a:prstGeom prst="rect">
            <a:avLst/>
          </a:prstGeom>
          <a:solidFill>
            <a:srgbClr val="ECFA66"/>
          </a:solidFill>
          <a:ln>
            <a:solidFill>
              <a:srgbClr val="ECFA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53189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3" presetClass="emph" presetSubtype="2" fill="hold" grpId="0" nodeType="withEffect">
                                  <p:stCondLst>
                                    <p:cond delay="0"/>
                                  </p:stCondLst>
                                  <p:childTnLst>
                                    <p:animClr clrSpc="rgb" dir="cw">
                                      <p:cBhvr override="childStyle">
                                        <p:cTn id="9" dur="400" fill="hold"/>
                                        <p:tgtEl>
                                          <p:spTgt spid="69"/>
                                        </p:tgtEl>
                                        <p:attrNameLst>
                                          <p:attrName>style.color</p:attrName>
                                        </p:attrNameLst>
                                      </p:cBhvr>
                                      <p:to>
                                        <a:srgbClr val="E53B1F"/>
                                      </p:to>
                                    </p:animClr>
                                  </p:childTnLst>
                                </p:cTn>
                              </p:par>
                            </p:childTnLst>
                          </p:cTn>
                        </p:par>
                        <p:par>
                          <p:cTn id="10" fill="hold">
                            <p:stCondLst>
                              <p:cond delay="500"/>
                            </p:stCondLst>
                            <p:childTnLst>
                              <p:par>
                                <p:cTn id="11" presetID="63" presetClass="path" presetSubtype="0" accel="50000" fill="hold" grpId="0" nodeType="afterEffect">
                                  <p:stCondLst>
                                    <p:cond delay="0"/>
                                  </p:stCondLst>
                                  <p:childTnLst>
                                    <p:animMotion origin="layout" path="M 0 0 L 0.25 0 E" pathEditMode="fixed" ptsTypes="">
                                      <p:cBhvr>
                                        <p:cTn id="12" dur="2000" fill="hold"/>
                                        <p:tgtEl>
                                          <p:spTgt spid="68"/>
                                        </p:tgtEl>
                                        <p:attrNameLst>
                                          <p:attrName>ppt_x</p:attrName>
                                          <p:attrName>ppt_y</p:attrName>
                                        </p:attrNameLst>
                                      </p:cBhvr>
                                    </p:animMotion>
                                  </p:childTnLst>
                                </p:cTn>
                              </p:par>
                            </p:childTnLst>
                          </p:cTn>
                        </p:par>
                        <p:par>
                          <p:cTn id="13" fill="hold">
                            <p:stCondLst>
                              <p:cond delay="2500"/>
                            </p:stCondLst>
                            <p:childTnLst>
                              <p:par>
                                <p:cTn id="14" presetID="37" presetClass="path" presetSubtype="0" fill="hold" grpId="2" nodeType="afterEffect">
                                  <p:stCondLst>
                                    <p:cond delay="0"/>
                                  </p:stCondLst>
                                  <p:childTnLst>
                                    <p:animMotion origin="layout" path="M 0.25 -1.48148E-6 L 0.27448 0.02639 C 0.28003 0.03148 0.28298 0.03982 0.28281 0.04861 C 0.28281 0.05764 0.28003 0.06597 0.27448 0.0713 L 0.25 0.09792 " pathEditMode="fixed" rAng="5400000" ptsTypes="FffFF">
                                      <p:cBhvr>
                                        <p:cTn id="15" dur="2000" fill="hold"/>
                                        <p:tgtEl>
                                          <p:spTgt spid="68"/>
                                        </p:tgtEl>
                                        <p:attrNameLst>
                                          <p:attrName>ppt_x</p:attrName>
                                          <p:attrName>ppt_y</p:attrName>
                                        </p:attrNameLst>
                                      </p:cBhvr>
                                      <p:rCtr x="1649" y="4884"/>
                                    </p:animMotion>
                                  </p:childTnLst>
                                </p:cTn>
                              </p:par>
                            </p:childTnLst>
                          </p:cTn>
                        </p:par>
                        <p:par>
                          <p:cTn id="16" fill="hold">
                            <p:stCondLst>
                              <p:cond delay="4500"/>
                            </p:stCondLst>
                            <p:childTnLst>
                              <p:par>
                                <p:cTn id="17" presetID="42" presetClass="path" presetSubtype="0" fill="hold" grpId="3" nodeType="afterEffect">
                                  <p:stCondLst>
                                    <p:cond delay="0"/>
                                  </p:stCondLst>
                                  <p:childTnLst>
                                    <p:animMotion origin="layout" path="M 0.25 0.09769 L -0.10764 0.09792 " pathEditMode="fixed" rAng="0" ptsTypes="AA">
                                      <p:cBhvr>
                                        <p:cTn id="18" dur="2000" fill="hold"/>
                                        <p:tgtEl>
                                          <p:spTgt spid="68"/>
                                        </p:tgtEl>
                                        <p:attrNameLst>
                                          <p:attrName>ppt_x</p:attrName>
                                          <p:attrName>ppt_y</p:attrName>
                                        </p:attrNameLst>
                                      </p:cBhvr>
                                      <p:rCtr x="-17882" y="0"/>
                                    </p:animMotion>
                                  </p:childTnLst>
                                </p:cTn>
                              </p:par>
                            </p:childTnLst>
                          </p:cTn>
                        </p:par>
                        <p:par>
                          <p:cTn id="19" fill="hold">
                            <p:stCondLst>
                              <p:cond delay="6500"/>
                            </p:stCondLst>
                            <p:childTnLst>
                              <p:par>
                                <p:cTn id="20" presetID="37" presetClass="path" presetSubtype="0" fill="hold" grpId="4" nodeType="afterEffect">
                                  <p:stCondLst>
                                    <p:cond delay="0"/>
                                  </p:stCondLst>
                                  <p:childTnLst>
                                    <p:animMotion origin="layout" path="M -0.10763 0.09792 L -0.13072 0.07014 C -0.13593 0.06412 -0.13906 0.05556 -0.13906 0.04653 C -0.13906 0.03588 -0.13593 0.02755 -0.13072 0.02153 L -0.10763 -0.00694 " pathEditMode="fixed" rAng="16200000" ptsTypes="FffFF">
                                      <p:cBhvr>
                                        <p:cTn id="21" dur="2000" fill="hold"/>
                                        <p:tgtEl>
                                          <p:spTgt spid="68"/>
                                        </p:tgtEl>
                                        <p:attrNameLst>
                                          <p:attrName>ppt_x</p:attrName>
                                          <p:attrName>ppt_y</p:attrName>
                                        </p:attrNameLst>
                                      </p:cBhvr>
                                      <p:rCtr x="-1563" y="-5231"/>
                                    </p:animMotion>
                                  </p:childTnLst>
                                </p:cTn>
                              </p:par>
                            </p:childTnLst>
                          </p:cTn>
                        </p:par>
                        <p:par>
                          <p:cTn id="22" fill="hold">
                            <p:stCondLst>
                              <p:cond delay="8500"/>
                            </p:stCondLst>
                            <p:childTnLst>
                              <p:par>
                                <p:cTn id="23" presetID="3" presetClass="emph" presetSubtype="2" fill="hold" grpId="1" nodeType="afterEffect">
                                  <p:stCondLst>
                                    <p:cond delay="0"/>
                                  </p:stCondLst>
                                  <p:childTnLst>
                                    <p:animClr clrSpc="rgb" dir="cw">
                                      <p:cBhvr override="childStyle">
                                        <p:cTn id="24" dur="500" fill="hold"/>
                                        <p:tgtEl>
                                          <p:spTgt spid="69"/>
                                        </p:tgtEl>
                                        <p:attrNameLst>
                                          <p:attrName>style.color</p:attrName>
                                        </p:attrNameLst>
                                      </p:cBhvr>
                                      <p:to>
                                        <a:srgbClr val="EEEEEE"/>
                                      </p:to>
                                    </p:animClr>
                                  </p:childTnLst>
                                </p:cTn>
                              </p:par>
                              <p:par>
                                <p:cTn id="25" presetID="3" presetClass="emph" presetSubtype="2" fill="hold" grpId="0" nodeType="withEffect">
                                  <p:stCondLst>
                                    <p:cond delay="0"/>
                                  </p:stCondLst>
                                  <p:childTnLst>
                                    <p:animClr clrSpc="rgb" dir="cw">
                                      <p:cBhvr override="childStyle">
                                        <p:cTn id="26" dur="400" fill="hold"/>
                                        <p:tgtEl>
                                          <p:spTgt spid="70"/>
                                        </p:tgtEl>
                                        <p:attrNameLst>
                                          <p:attrName>style.color</p:attrName>
                                        </p:attrNameLst>
                                      </p:cBhvr>
                                      <p:to>
                                        <a:srgbClr val="E53B1F"/>
                                      </p:to>
                                    </p:animClr>
                                  </p:childTnLst>
                                </p:cTn>
                              </p:par>
                              <p:par>
                                <p:cTn id="27" presetID="42" presetClass="path" presetSubtype="0" accel="50000" decel="50000" fill="hold" grpId="5" nodeType="withEffect">
                                  <p:stCondLst>
                                    <p:cond delay="0"/>
                                  </p:stCondLst>
                                  <p:childTnLst>
                                    <p:animMotion origin="layout" path="M -0.10764 -0.00694 L 0.62465 -0.01757 " pathEditMode="fixed" rAng="0" ptsTypes="AA">
                                      <p:cBhvr>
                                        <p:cTn id="28" dur="3000" fill="hold"/>
                                        <p:tgtEl>
                                          <p:spTgt spid="68"/>
                                        </p:tgtEl>
                                        <p:attrNameLst>
                                          <p:attrName>ppt_x</p:attrName>
                                          <p:attrName>ppt_y</p:attrName>
                                        </p:attrNameLst>
                                      </p:cBhvr>
                                      <p:rCtr x="36615" y="-532"/>
                                    </p:animMotion>
                                  </p:childTnLst>
                                </p:cTn>
                              </p:par>
                            </p:childTnLst>
                          </p:cTn>
                        </p:par>
                        <p:par>
                          <p:cTn id="29" fill="hold">
                            <p:stCondLst>
                              <p:cond delay="11500"/>
                            </p:stCondLst>
                            <p:childTnLst>
                              <p:par>
                                <p:cTn id="30" presetID="3" presetClass="emph" presetSubtype="2" fill="hold" grpId="1" nodeType="afterEffect">
                                  <p:stCondLst>
                                    <p:cond delay="0"/>
                                  </p:stCondLst>
                                  <p:childTnLst>
                                    <p:animClr clrSpc="rgb" dir="cw">
                                      <p:cBhvr override="childStyle">
                                        <p:cTn id="31" dur="400" fill="hold"/>
                                        <p:tgtEl>
                                          <p:spTgt spid="70"/>
                                        </p:tgtEl>
                                        <p:attrNameLst>
                                          <p:attrName>style.color</p:attrName>
                                        </p:attrNameLst>
                                      </p:cBhvr>
                                      <p:to>
                                        <a:srgbClr val="EEEEEE"/>
                                      </p:to>
                                    </p:animClr>
                                  </p:childTnLst>
                                </p:cTn>
                              </p:par>
                              <p:par>
                                <p:cTn id="32" presetID="3" presetClass="emph" presetSubtype="2" fill="hold" grpId="0" nodeType="withEffect">
                                  <p:stCondLst>
                                    <p:cond delay="0"/>
                                  </p:stCondLst>
                                  <p:childTnLst>
                                    <p:animClr clrSpc="rgb" dir="cw">
                                      <p:cBhvr override="childStyle">
                                        <p:cTn id="33" dur="400" fill="hold"/>
                                        <p:tgtEl>
                                          <p:spTgt spid="71"/>
                                        </p:tgtEl>
                                        <p:attrNameLst>
                                          <p:attrName>style.color</p:attrName>
                                        </p:attrNameLst>
                                      </p:cBhvr>
                                      <p:to>
                                        <a:srgbClr val="E53B1F"/>
                                      </p:to>
                                    </p:animClr>
                                  </p:childTnLst>
                                </p:cTn>
                              </p:par>
                              <p:par>
                                <p:cTn id="34" presetID="10" presetClass="exit" presetSubtype="0" fill="hold" nodeType="withEffect">
                                  <p:stCondLst>
                                    <p:cond delay="0"/>
                                  </p:stCondLst>
                                  <p:childTnLst>
                                    <p:animEffect transition="out" filter="fade">
                                      <p:cBhvr>
                                        <p:cTn id="35" dur="500"/>
                                        <p:tgtEl>
                                          <p:spTgt spid="58"/>
                                        </p:tgtEl>
                                      </p:cBhvr>
                                    </p:animEffect>
                                    <p:set>
                                      <p:cBhvr>
                                        <p:cTn id="36" dur="1" fill="hold">
                                          <p:stCondLst>
                                            <p:cond delay="499"/>
                                          </p:stCondLst>
                                        </p:cTn>
                                        <p:tgtEl>
                                          <p:spTgt spid="58"/>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30"/>
                                        </p:tgtEl>
                                      </p:cBhvr>
                                    </p:animEffect>
                                    <p:set>
                                      <p:cBhvr>
                                        <p:cTn id="39" dur="1" fill="hold">
                                          <p:stCondLst>
                                            <p:cond delay="499"/>
                                          </p:stCondLst>
                                        </p:cTn>
                                        <p:tgtEl>
                                          <p:spTgt spid="30"/>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31"/>
                                        </p:tgtEl>
                                      </p:cBhvr>
                                    </p:animEffect>
                                    <p:set>
                                      <p:cBhvr>
                                        <p:cTn id="42" dur="1" fill="hold">
                                          <p:stCondLst>
                                            <p:cond delay="499"/>
                                          </p:stCondLst>
                                        </p:cTn>
                                        <p:tgtEl>
                                          <p:spTgt spid="31"/>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2"/>
                                        </p:tgtEl>
                                      </p:cBhvr>
                                    </p:animEffect>
                                    <p:set>
                                      <p:cBhvr>
                                        <p:cTn id="45" dur="1" fill="hold">
                                          <p:stCondLst>
                                            <p:cond delay="499"/>
                                          </p:stCondLst>
                                        </p:cTn>
                                        <p:tgtEl>
                                          <p:spTgt spid="22"/>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24"/>
                                        </p:tgtEl>
                                      </p:cBhvr>
                                    </p:animEffect>
                                    <p:set>
                                      <p:cBhvr>
                                        <p:cTn id="48" dur="1" fill="hold">
                                          <p:stCondLst>
                                            <p:cond delay="499"/>
                                          </p:stCondLst>
                                        </p:cTn>
                                        <p:tgtEl>
                                          <p:spTgt spid="24"/>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23"/>
                                        </p:tgtEl>
                                      </p:cBhvr>
                                    </p:animEffect>
                                    <p:set>
                                      <p:cBhvr>
                                        <p:cTn id="51" dur="1" fill="hold">
                                          <p:stCondLst>
                                            <p:cond delay="499"/>
                                          </p:stCondLst>
                                        </p:cTn>
                                        <p:tgtEl>
                                          <p:spTgt spid="23"/>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8"/>
                                        </p:tgtEl>
                                      </p:cBhvr>
                                    </p:animEffect>
                                    <p:set>
                                      <p:cBhvr>
                                        <p:cTn id="54" dur="1" fill="hold">
                                          <p:stCondLst>
                                            <p:cond delay="499"/>
                                          </p:stCondLst>
                                        </p:cTn>
                                        <p:tgtEl>
                                          <p:spTgt spid="18"/>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5"/>
                                        </p:tgtEl>
                                      </p:cBhvr>
                                    </p:animEffect>
                                    <p:set>
                                      <p:cBhvr>
                                        <p:cTn id="57" dur="1" fill="hold">
                                          <p:stCondLst>
                                            <p:cond delay="499"/>
                                          </p:stCondLst>
                                        </p:cTn>
                                        <p:tgtEl>
                                          <p:spTgt spid="25"/>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57"/>
                                        </p:tgtEl>
                                      </p:cBhvr>
                                    </p:animEffect>
                                    <p:set>
                                      <p:cBhvr>
                                        <p:cTn id="60" dur="1" fill="hold">
                                          <p:stCondLst>
                                            <p:cond delay="499"/>
                                          </p:stCondLst>
                                        </p:cTn>
                                        <p:tgtEl>
                                          <p:spTgt spid="57"/>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35"/>
                                        </p:tgtEl>
                                      </p:cBhvr>
                                    </p:animEffect>
                                    <p:set>
                                      <p:cBhvr>
                                        <p:cTn id="63" dur="1" fill="hold">
                                          <p:stCondLst>
                                            <p:cond delay="499"/>
                                          </p:stCondLst>
                                        </p:cTn>
                                        <p:tgtEl>
                                          <p:spTgt spid="35"/>
                                        </p:tgtEl>
                                        <p:attrNameLst>
                                          <p:attrName>style.visibility</p:attrName>
                                        </p:attrNameLst>
                                      </p:cBhvr>
                                      <p:to>
                                        <p:strVal val="hidden"/>
                                      </p:to>
                                    </p:set>
                                  </p:childTnLst>
                                </p:cTn>
                              </p:par>
                            </p:childTnLst>
                          </p:cTn>
                        </p:par>
                        <p:par>
                          <p:cTn id="64" fill="hold">
                            <p:stCondLst>
                              <p:cond delay="12000"/>
                            </p:stCondLst>
                            <p:childTnLst>
                              <p:par>
                                <p:cTn id="65" presetID="42" presetClass="path" presetSubtype="0" accel="9000" fill="hold" grpId="6" nodeType="afterEffect">
                                  <p:stCondLst>
                                    <p:cond delay="1750"/>
                                  </p:stCondLst>
                                  <p:childTnLst>
                                    <p:animMotion origin="layout" path="M 0.62465 -0.01757 L 0.19166 -0.01757 " pathEditMode="fixed" rAng="0" ptsTypes="AA">
                                      <p:cBhvr>
                                        <p:cTn id="66" dur="2000" fill="hold"/>
                                        <p:tgtEl>
                                          <p:spTgt spid="68"/>
                                        </p:tgtEl>
                                        <p:attrNameLst>
                                          <p:attrName>ppt_x</p:attrName>
                                          <p:attrName>ppt_y</p:attrName>
                                        </p:attrNameLst>
                                      </p:cBhvr>
                                      <p:rCtr x="-21649" y="0"/>
                                    </p:animMotion>
                                  </p:childTnLst>
                                </p:cTn>
                              </p:par>
                              <p:par>
                                <p:cTn id="67" presetID="3" presetClass="emph" presetSubtype="2" fill="hold" grpId="1" nodeType="withEffect">
                                  <p:stCondLst>
                                    <p:cond delay="1750"/>
                                  </p:stCondLst>
                                  <p:childTnLst>
                                    <p:animClr clrSpc="rgb" dir="cw">
                                      <p:cBhvr override="childStyle">
                                        <p:cTn id="68" dur="600" fill="hold"/>
                                        <p:tgtEl>
                                          <p:spTgt spid="71"/>
                                        </p:tgtEl>
                                        <p:attrNameLst>
                                          <p:attrName>style.color</p:attrName>
                                        </p:attrNameLst>
                                      </p:cBhvr>
                                      <p:to>
                                        <a:srgbClr val="EEEEEE"/>
                                      </p:to>
                                    </p:animClr>
                                  </p:childTnLst>
                                </p:cTn>
                              </p:par>
                              <p:par>
                                <p:cTn id="69" presetID="3" presetClass="emph" presetSubtype="2" fill="hold" grpId="0" nodeType="withEffect">
                                  <p:stCondLst>
                                    <p:cond delay="1750"/>
                                  </p:stCondLst>
                                  <p:childTnLst>
                                    <p:animClr clrSpc="rgb" dir="cw">
                                      <p:cBhvr override="childStyle">
                                        <p:cTn id="70" dur="600" fill="hold"/>
                                        <p:tgtEl>
                                          <p:spTgt spid="72"/>
                                        </p:tgtEl>
                                        <p:attrNameLst>
                                          <p:attrName>style.color</p:attrName>
                                        </p:attrNameLst>
                                      </p:cBhvr>
                                      <p:to>
                                        <a:srgbClr val="E53B1F"/>
                                      </p:to>
                                    </p:animClr>
                                  </p:childTnLst>
                                </p:cTn>
                              </p:par>
                            </p:childTnLst>
                          </p:cTn>
                        </p:par>
                        <p:par>
                          <p:cTn id="71" fill="hold">
                            <p:stCondLst>
                              <p:cond delay="15750"/>
                            </p:stCondLst>
                            <p:childTnLst>
                              <p:par>
                                <p:cTn id="72" presetID="42" presetClass="path" presetSubtype="0" decel="9000" fill="hold" grpId="7" nodeType="afterEffect">
                                  <p:stCondLst>
                                    <p:cond delay="0"/>
                                  </p:stCondLst>
                                  <p:childTnLst>
                                    <p:animMotion origin="layout" path="M 0.19166 -0.01759 L -0.10764 0.09792 " pathEditMode="fixed" rAng="0" ptsTypes="AA">
                                      <p:cBhvr>
                                        <p:cTn id="73" dur="2000" fill="hold"/>
                                        <p:tgtEl>
                                          <p:spTgt spid="68"/>
                                        </p:tgtEl>
                                        <p:attrNameLst>
                                          <p:attrName>ppt_x</p:attrName>
                                          <p:attrName>ppt_y</p:attrName>
                                        </p:attrNameLst>
                                      </p:cBhvr>
                                      <p:rCtr x="-14965" y="5764"/>
                                    </p:animMotion>
                                  </p:childTnLst>
                                </p:cTn>
                              </p:par>
                            </p:childTnLst>
                          </p:cTn>
                        </p:par>
                        <p:par>
                          <p:cTn id="74" fill="hold">
                            <p:stCondLst>
                              <p:cond delay="17750"/>
                            </p:stCondLst>
                            <p:childTnLst>
                              <p:par>
                                <p:cTn id="75" presetID="3" presetClass="emph" presetSubtype="2" fill="hold" grpId="1" nodeType="afterEffect">
                                  <p:stCondLst>
                                    <p:cond delay="0"/>
                                  </p:stCondLst>
                                  <p:childTnLst>
                                    <p:animClr clrSpc="rgb" dir="cw">
                                      <p:cBhvr override="childStyle">
                                        <p:cTn id="76" dur="600" fill="hold"/>
                                        <p:tgtEl>
                                          <p:spTgt spid="72"/>
                                        </p:tgtEl>
                                        <p:attrNameLst>
                                          <p:attrName>style.color</p:attrName>
                                        </p:attrNameLst>
                                      </p:cBhvr>
                                      <p:to>
                                        <a:srgbClr val="EEEEEE"/>
                                      </p:to>
                                    </p:animClr>
                                  </p:childTnLst>
                                </p:cTn>
                              </p:par>
                              <p:par>
                                <p:cTn id="77" presetID="3" presetClass="emph" presetSubtype="2" fill="hold" grpId="0" nodeType="withEffect">
                                  <p:stCondLst>
                                    <p:cond delay="0"/>
                                  </p:stCondLst>
                                  <p:childTnLst>
                                    <p:animClr clrSpc="rgb" dir="cw">
                                      <p:cBhvr override="childStyle">
                                        <p:cTn id="78" dur="600" fill="hold"/>
                                        <p:tgtEl>
                                          <p:spTgt spid="73"/>
                                        </p:tgtEl>
                                        <p:attrNameLst>
                                          <p:attrName>style.color</p:attrName>
                                        </p:attrNameLst>
                                      </p:cBhvr>
                                      <p:to>
                                        <a:srgbClr val="E53B1F"/>
                                      </p:to>
                                    </p:animClr>
                                  </p:childTnLst>
                                </p:cTn>
                              </p:par>
                            </p:childTnLst>
                          </p:cTn>
                        </p:par>
                        <p:par>
                          <p:cTn id="79" fill="hold">
                            <p:stCondLst>
                              <p:cond delay="18350"/>
                            </p:stCondLst>
                            <p:childTnLst>
                              <p:par>
                                <p:cTn id="80" presetID="10" presetClass="entr" presetSubtype="0" fill="hold" nodeType="afterEffect">
                                  <p:stCondLst>
                                    <p:cond delay="0"/>
                                  </p:stCondLst>
                                  <p:childTnLst>
                                    <p:set>
                                      <p:cBhvr>
                                        <p:cTn id="81" dur="1" fill="hold">
                                          <p:stCondLst>
                                            <p:cond delay="0"/>
                                          </p:stCondLst>
                                        </p:cTn>
                                        <p:tgtEl>
                                          <p:spTgt spid="58"/>
                                        </p:tgtEl>
                                        <p:attrNameLst>
                                          <p:attrName>style.visibility</p:attrName>
                                        </p:attrNameLst>
                                      </p:cBhvr>
                                      <p:to>
                                        <p:strVal val="visible"/>
                                      </p:to>
                                    </p:set>
                                    <p:animEffect transition="in" filter="fade">
                                      <p:cBhvr>
                                        <p:cTn id="82" dur="500"/>
                                        <p:tgtEl>
                                          <p:spTgt spid="58"/>
                                        </p:tgtEl>
                                      </p:cBhvr>
                                    </p:animEffect>
                                  </p:childTnLst>
                                </p:cTn>
                              </p:par>
                              <p:par>
                                <p:cTn id="83" presetID="10" presetClass="entr" presetSubtype="0" fill="hold" grpId="1" nodeType="with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500"/>
                                        <p:tgtEl>
                                          <p:spTgt spid="30"/>
                                        </p:tgtEl>
                                      </p:cBhvr>
                                    </p:animEffect>
                                  </p:childTnLst>
                                </p:cTn>
                              </p:par>
                              <p:par>
                                <p:cTn id="86" presetID="10" presetClass="entr" presetSubtype="0" fill="hold" grpId="1" nodeType="with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500"/>
                                        <p:tgtEl>
                                          <p:spTgt spid="31"/>
                                        </p:tgtEl>
                                      </p:cBhvr>
                                    </p:animEffect>
                                  </p:childTnLst>
                                </p:cTn>
                              </p:par>
                              <p:par>
                                <p:cTn id="89" presetID="10" presetClass="entr" presetSubtype="0" fill="hold" nodeType="with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fade">
                                      <p:cBhvr>
                                        <p:cTn id="91" dur="500"/>
                                        <p:tgtEl>
                                          <p:spTgt spid="22"/>
                                        </p:tgtEl>
                                      </p:cBhvr>
                                    </p:animEffect>
                                  </p:childTnLst>
                                </p:cTn>
                              </p:par>
                              <p:par>
                                <p:cTn id="92" presetID="10" presetClass="entr" presetSubtype="0" fill="hold" nodeType="with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fade">
                                      <p:cBhvr>
                                        <p:cTn id="94" dur="500"/>
                                        <p:tgtEl>
                                          <p:spTgt spid="24"/>
                                        </p:tgtEl>
                                      </p:cBhvr>
                                    </p:animEffect>
                                  </p:childTnLst>
                                </p:cTn>
                              </p:par>
                              <p:par>
                                <p:cTn id="95" presetID="10" presetClass="entr" presetSubtype="0" fill="hold" grpId="1" nodeType="with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500"/>
                                        <p:tgtEl>
                                          <p:spTgt spid="23"/>
                                        </p:tgtEl>
                                      </p:cBhvr>
                                    </p:animEffect>
                                  </p:childTnLst>
                                </p:cTn>
                              </p:par>
                              <p:par>
                                <p:cTn id="98" presetID="10" presetClass="entr" presetSubtype="0" fill="hold" nodeType="with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fade">
                                      <p:cBhvr>
                                        <p:cTn id="100" dur="500"/>
                                        <p:tgtEl>
                                          <p:spTgt spid="18"/>
                                        </p:tgtEl>
                                      </p:cBhvr>
                                    </p:animEffect>
                                  </p:childTnLst>
                                </p:cTn>
                              </p:par>
                              <p:par>
                                <p:cTn id="101" presetID="10" presetClass="entr" presetSubtype="0" fill="hold" nodeType="with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fade">
                                      <p:cBhvr>
                                        <p:cTn id="103" dur="500"/>
                                        <p:tgtEl>
                                          <p:spTgt spid="25"/>
                                        </p:tgtEl>
                                      </p:cBhvr>
                                    </p:animEffect>
                                  </p:childTnLst>
                                </p:cTn>
                              </p:par>
                              <p:par>
                                <p:cTn id="104" presetID="10" presetClass="entr" presetSubtype="0" fill="hold" grpId="1" nodeType="withEffect">
                                  <p:stCondLst>
                                    <p:cond delay="0"/>
                                  </p:stCondLst>
                                  <p:childTnLst>
                                    <p:set>
                                      <p:cBhvr>
                                        <p:cTn id="105" dur="1" fill="hold">
                                          <p:stCondLst>
                                            <p:cond delay="0"/>
                                          </p:stCondLst>
                                        </p:cTn>
                                        <p:tgtEl>
                                          <p:spTgt spid="57"/>
                                        </p:tgtEl>
                                        <p:attrNameLst>
                                          <p:attrName>style.visibility</p:attrName>
                                        </p:attrNameLst>
                                      </p:cBhvr>
                                      <p:to>
                                        <p:strVal val="visible"/>
                                      </p:to>
                                    </p:set>
                                    <p:animEffect transition="in" filter="fade">
                                      <p:cBhvr>
                                        <p:cTn id="106" dur="500"/>
                                        <p:tgtEl>
                                          <p:spTgt spid="57"/>
                                        </p:tgtEl>
                                      </p:cBhvr>
                                    </p:animEffect>
                                  </p:childTnLst>
                                </p:cTn>
                              </p:par>
                              <p:par>
                                <p:cTn id="107" presetID="10" presetClass="entr" presetSubtype="0" fill="hold" nodeType="withEffect">
                                  <p:stCondLst>
                                    <p:cond delay="0"/>
                                  </p:stCondLst>
                                  <p:childTnLst>
                                    <p:set>
                                      <p:cBhvr>
                                        <p:cTn id="108" dur="1" fill="hold">
                                          <p:stCondLst>
                                            <p:cond delay="0"/>
                                          </p:stCondLst>
                                        </p:cTn>
                                        <p:tgtEl>
                                          <p:spTgt spid="35"/>
                                        </p:tgtEl>
                                        <p:attrNameLst>
                                          <p:attrName>style.visibility</p:attrName>
                                        </p:attrNameLst>
                                      </p:cBhvr>
                                      <p:to>
                                        <p:strVal val="visible"/>
                                      </p:to>
                                    </p:set>
                                    <p:animEffect transition="in" filter="fade">
                                      <p:cBhvr>
                                        <p:cTn id="109" dur="500"/>
                                        <p:tgtEl>
                                          <p:spTgt spid="35"/>
                                        </p:tgtEl>
                                      </p:cBhvr>
                                    </p:animEffect>
                                  </p:childTnLst>
                                </p:cTn>
                              </p:par>
                            </p:childTnLst>
                          </p:cTn>
                        </p:par>
                        <p:par>
                          <p:cTn id="110" fill="hold">
                            <p:stCondLst>
                              <p:cond delay="18850"/>
                            </p:stCondLst>
                            <p:childTnLst>
                              <p:par>
                                <p:cTn id="111" presetID="37" presetClass="path" presetSubtype="0" accel="50000" decel="50000" fill="hold" grpId="8" nodeType="afterEffect">
                                  <p:stCondLst>
                                    <p:cond delay="0"/>
                                  </p:stCondLst>
                                  <p:childTnLst>
                                    <p:animMotion origin="layout" path="M -0.10764 0.09792 L -0.13108 0.0706 C -0.13611 0.06481 -0.13854 0.05694 -0.13889 0.04745 C -0.13924 0.03681 -0.1375 0.02847 -0.13281 0.02245 L -0.11146 -0.00625 " pathEditMode="fixed" rAng="5236634" ptsTypes="FffFF">
                                      <p:cBhvr>
                                        <p:cTn id="112" dur="1900" fill="hold"/>
                                        <p:tgtEl>
                                          <p:spTgt spid="68"/>
                                        </p:tgtEl>
                                        <p:attrNameLst>
                                          <p:attrName>ppt_x</p:attrName>
                                          <p:attrName>ppt_y</p:attrName>
                                        </p:attrNameLst>
                                      </p:cBhvr>
                                      <p:rCtr x="-1667" y="-5116"/>
                                    </p:animMotion>
                                  </p:childTnLst>
                                </p:cTn>
                              </p:par>
                            </p:childTnLst>
                          </p:cTn>
                        </p:par>
                        <p:par>
                          <p:cTn id="113" fill="hold">
                            <p:stCondLst>
                              <p:cond delay="20750"/>
                            </p:stCondLst>
                            <p:childTnLst>
                              <p:par>
                                <p:cTn id="114" presetID="42" presetClass="path" presetSubtype="0" accel="50000" decel="50000" fill="hold" grpId="9" nodeType="afterEffect">
                                  <p:stCondLst>
                                    <p:cond delay="0"/>
                                  </p:stCondLst>
                                  <p:childTnLst>
                                    <p:animMotion origin="layout" path="M -0.10764 -0.00694 L 0.01041 -0.00694 " pathEditMode="fixed" rAng="0" ptsTypes="AA">
                                      <p:cBhvr>
                                        <p:cTn id="115" dur="2000" fill="hold"/>
                                        <p:tgtEl>
                                          <p:spTgt spid="68"/>
                                        </p:tgtEl>
                                        <p:attrNameLst>
                                          <p:attrName>ppt_x</p:attrName>
                                          <p:attrName>ppt_y</p:attrName>
                                        </p:attrNameLst>
                                      </p:cBhvr>
                                      <p:rCtr x="5903" y="0"/>
                                    </p:animMotion>
                                  </p:childTnLst>
                                </p:cTn>
                              </p:par>
                            </p:childTnLst>
                          </p:cTn>
                        </p:par>
                        <p:par>
                          <p:cTn id="116" fill="hold">
                            <p:stCondLst>
                              <p:cond delay="22750"/>
                            </p:stCondLst>
                            <p:childTnLst>
                              <p:par>
                                <p:cTn id="117" presetID="10" presetClass="exit" presetSubtype="0" fill="hold" grpId="10" nodeType="afterEffect">
                                  <p:stCondLst>
                                    <p:cond delay="0"/>
                                  </p:stCondLst>
                                  <p:childTnLst>
                                    <p:animEffect transition="out" filter="fade">
                                      <p:cBhvr>
                                        <p:cTn id="118" dur="700"/>
                                        <p:tgtEl>
                                          <p:spTgt spid="68"/>
                                        </p:tgtEl>
                                      </p:cBhvr>
                                    </p:animEffect>
                                    <p:set>
                                      <p:cBhvr>
                                        <p:cTn id="119" dur="1" fill="hold">
                                          <p:stCondLst>
                                            <p:cond delay="699"/>
                                          </p:stCondLst>
                                        </p:cTn>
                                        <p:tgtEl>
                                          <p:spTgt spid="68"/>
                                        </p:tgtEl>
                                        <p:attrNameLst>
                                          <p:attrName>style.visibility</p:attrName>
                                        </p:attrNameLst>
                                      </p:cBhvr>
                                      <p:to>
                                        <p:strVal val="hidden"/>
                                      </p:to>
                                    </p:set>
                                  </p:childTnLst>
                                </p:cTn>
                              </p:par>
                              <p:par>
                                <p:cTn id="120" presetID="3" presetClass="emph" presetSubtype="2" fill="hold" grpId="1" nodeType="withEffect">
                                  <p:stCondLst>
                                    <p:cond delay="0"/>
                                  </p:stCondLst>
                                  <p:childTnLst>
                                    <p:animClr clrSpc="rgb" dir="cw">
                                      <p:cBhvr override="childStyle">
                                        <p:cTn id="121" dur="700" fill="hold"/>
                                        <p:tgtEl>
                                          <p:spTgt spid="73"/>
                                        </p:tgtEl>
                                        <p:attrNameLst>
                                          <p:attrName>style.color</p:attrName>
                                        </p:attrNameLst>
                                      </p:cBhvr>
                                      <p:to>
                                        <a:srgbClr val="EEEEEE"/>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30" grpId="0" animBg="1"/>
      <p:bldP spid="30" grpId="1" animBg="1"/>
      <p:bldP spid="31" grpId="0" animBg="1"/>
      <p:bldP spid="31" grpId="1" animBg="1"/>
      <p:bldP spid="57" grpId="0" animBg="1"/>
      <p:bldP spid="57" grpId="1" animBg="1"/>
      <p:bldP spid="68" grpId="0" animBg="1"/>
      <p:bldP spid="68" grpId="1" animBg="1"/>
      <p:bldP spid="68" grpId="2" animBg="1"/>
      <p:bldP spid="68" grpId="3" animBg="1"/>
      <p:bldP spid="68" grpId="4" animBg="1"/>
      <p:bldP spid="68" grpId="5" animBg="1"/>
      <p:bldP spid="68" grpId="6" animBg="1"/>
      <p:bldP spid="68" grpId="7" animBg="1"/>
      <p:bldP spid="68" grpId="8" animBg="1"/>
      <p:bldP spid="68" grpId="9" animBg="1"/>
      <p:bldP spid="68" grpId="10" animBg="1"/>
      <p:bldP spid="69" grpId="0"/>
      <p:bldP spid="69" grpId="1"/>
      <p:bldP spid="70" grpId="0"/>
      <p:bldP spid="70" grpId="1"/>
      <p:bldP spid="71" grpId="0"/>
      <p:bldP spid="71" grpId="1"/>
      <p:bldP spid="72" grpId="0"/>
      <p:bldP spid="72" grpId="1"/>
      <p:bldP spid="73" grpId="0"/>
      <p:bldP spid="7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a:t>Marshalling and Umpiring Presentation</a:t>
            </a:r>
          </a:p>
        </p:txBody>
      </p:sp>
      <p:sp>
        <p:nvSpPr>
          <p:cNvPr id="5" name="Slide Number Placeholder 4"/>
          <p:cNvSpPr>
            <a:spLocks noGrp="1"/>
          </p:cNvSpPr>
          <p:nvPr>
            <p:ph type="sldNum" sz="quarter" idx="12"/>
          </p:nvPr>
        </p:nvSpPr>
        <p:spPr/>
        <p:txBody>
          <a:bodyPr/>
          <a:lstStyle/>
          <a:p>
            <a:fld id="{CB3B7137-4810-445D-B1A6-E11904098D50}" type="slidenum">
              <a:rPr lang="en-GB" smtClean="0"/>
              <a:t>11</a:t>
            </a:fld>
            <a:endParaRPr lang="en-GB"/>
          </a:p>
        </p:txBody>
      </p:sp>
      <p:sp>
        <p:nvSpPr>
          <p:cNvPr id="6" name="Title 7"/>
          <p:cNvSpPr>
            <a:spLocks noGrp="1"/>
          </p:cNvSpPr>
          <p:nvPr>
            <p:ph type="title"/>
          </p:nvPr>
        </p:nvSpPr>
        <p:spPr/>
        <p:txBody>
          <a:bodyPr/>
          <a:lstStyle/>
          <a:p>
            <a:r>
              <a:rPr lang="en-GB" dirty="0"/>
              <a:t>The circulation pattern on Race Day</a:t>
            </a:r>
            <a:br>
              <a:rPr lang="en-GB" dirty="0"/>
            </a:br>
            <a:r>
              <a:rPr lang="en-GB" b="0" i="1" dirty="0"/>
              <a:t>Live demonstration (click the green buttons!)</a:t>
            </a:r>
            <a:endParaRPr lang="en-GB" dirty="0"/>
          </a:p>
        </p:txBody>
      </p:sp>
      <p:cxnSp>
        <p:nvCxnSpPr>
          <p:cNvPr id="18" name="Straight Arrow Connector 17"/>
          <p:cNvCxnSpPr/>
          <p:nvPr/>
        </p:nvCxnSpPr>
        <p:spPr>
          <a:xfrm flipH="1">
            <a:off x="1205626" y="3789040"/>
            <a:ext cx="238274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740422" y="2924944"/>
            <a:ext cx="1431978"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Left Bracket 22"/>
          <p:cNvSpPr/>
          <p:nvPr/>
        </p:nvSpPr>
        <p:spPr>
          <a:xfrm>
            <a:off x="469348" y="2982572"/>
            <a:ext cx="502251" cy="806468"/>
          </a:xfrm>
          <a:prstGeom prst="leftBracket">
            <a:avLst>
              <a:gd name="adj" fmla="val 66096"/>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4" name="Straight Arrow Connector 23"/>
          <p:cNvCxnSpPr/>
          <p:nvPr/>
        </p:nvCxnSpPr>
        <p:spPr>
          <a:xfrm>
            <a:off x="1110582" y="2982572"/>
            <a:ext cx="162979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892780" y="2982571"/>
            <a:ext cx="1391188"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Left Bracket 29"/>
          <p:cNvSpPr/>
          <p:nvPr/>
        </p:nvSpPr>
        <p:spPr>
          <a:xfrm flipV="1">
            <a:off x="6300192" y="2199682"/>
            <a:ext cx="372793" cy="731961"/>
          </a:xfrm>
          <a:prstGeom prst="leftBracket">
            <a:avLst>
              <a:gd name="adj" fmla="val 96579"/>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Left Bracket 30"/>
          <p:cNvSpPr/>
          <p:nvPr/>
        </p:nvSpPr>
        <p:spPr>
          <a:xfrm rot="10800000" flipV="1">
            <a:off x="8309128" y="2199683"/>
            <a:ext cx="432048" cy="731961"/>
          </a:xfrm>
          <a:prstGeom prst="leftBracket">
            <a:avLst>
              <a:gd name="adj" fmla="val 83334"/>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5" name="Straight Arrow Connector 34"/>
          <p:cNvCxnSpPr/>
          <p:nvPr/>
        </p:nvCxnSpPr>
        <p:spPr>
          <a:xfrm flipV="1">
            <a:off x="4427984" y="2924944"/>
            <a:ext cx="1080120" cy="5763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Left Bracket 56"/>
          <p:cNvSpPr/>
          <p:nvPr/>
        </p:nvSpPr>
        <p:spPr>
          <a:xfrm rot="10800000">
            <a:off x="3780948" y="2982571"/>
            <a:ext cx="502251" cy="806468"/>
          </a:xfrm>
          <a:prstGeom prst="leftBracket">
            <a:avLst>
              <a:gd name="adj" fmla="val 66096"/>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58" name="Straight Arrow Connector 57"/>
          <p:cNvCxnSpPr/>
          <p:nvPr/>
        </p:nvCxnSpPr>
        <p:spPr>
          <a:xfrm flipH="1" flipV="1">
            <a:off x="6740422" y="2199682"/>
            <a:ext cx="1431980"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258222" y="4938970"/>
            <a:ext cx="3254519" cy="396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 boat on bunglines 1–7</a:t>
            </a:r>
          </a:p>
        </p:txBody>
      </p:sp>
      <p:sp>
        <p:nvSpPr>
          <p:cNvPr id="61" name="Rectangle 60"/>
          <p:cNvSpPr/>
          <p:nvPr/>
        </p:nvSpPr>
        <p:spPr>
          <a:xfrm>
            <a:off x="3831058" y="4938970"/>
            <a:ext cx="3260862" cy="396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 boat on </a:t>
            </a:r>
            <a:r>
              <a:rPr lang="en-GB" dirty="0" err="1"/>
              <a:t>bunglines</a:t>
            </a:r>
            <a:r>
              <a:rPr lang="en-GB" dirty="0"/>
              <a:t> 8–14</a:t>
            </a:r>
          </a:p>
        </p:txBody>
      </p:sp>
      <p:sp>
        <p:nvSpPr>
          <p:cNvPr id="49" name="Rectangle 48">
            <a:hlinkClick r:id="rId2" action="ppaction://hlinksldjump"/>
          </p:cNvPr>
          <p:cNvSpPr/>
          <p:nvPr/>
        </p:nvSpPr>
        <p:spPr>
          <a:xfrm>
            <a:off x="251520"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BH Island</a:t>
            </a:r>
          </a:p>
        </p:txBody>
      </p:sp>
      <p:sp>
        <p:nvSpPr>
          <p:cNvPr id="62" name="Rectangle 61">
            <a:hlinkClick r:id="rId3" action="ppaction://hlinksldjump"/>
          </p:cNvPr>
          <p:cNvSpPr/>
          <p:nvPr/>
        </p:nvSpPr>
        <p:spPr>
          <a:xfrm>
            <a:off x="1352742"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Univ raft</a:t>
            </a:r>
          </a:p>
        </p:txBody>
      </p:sp>
      <p:sp>
        <p:nvSpPr>
          <p:cNvPr id="63" name="Rectangle 62">
            <a:hlinkClick r:id="rId4" action="ppaction://hlinksldjump"/>
          </p:cNvPr>
          <p:cNvSpPr/>
          <p:nvPr/>
        </p:nvSpPr>
        <p:spPr>
          <a:xfrm>
            <a:off x="2432742"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Longbridges</a:t>
            </a:r>
          </a:p>
        </p:txBody>
      </p:sp>
      <p:sp>
        <p:nvSpPr>
          <p:cNvPr id="64" name="Rectangle 63">
            <a:hlinkClick r:id="rId5" action="ppaction://hlinksldjump"/>
          </p:cNvPr>
          <p:cNvSpPr/>
          <p:nvPr/>
        </p:nvSpPr>
        <p:spPr>
          <a:xfrm>
            <a:off x="3831058"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BH Island</a:t>
            </a:r>
          </a:p>
        </p:txBody>
      </p:sp>
      <p:sp>
        <p:nvSpPr>
          <p:cNvPr id="65" name="Rectangle 64">
            <a:hlinkClick r:id="rId6" action="ppaction://hlinksldjump"/>
          </p:cNvPr>
          <p:cNvSpPr/>
          <p:nvPr/>
        </p:nvSpPr>
        <p:spPr>
          <a:xfrm>
            <a:off x="4932280"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Univ raft</a:t>
            </a:r>
          </a:p>
        </p:txBody>
      </p:sp>
      <p:sp>
        <p:nvSpPr>
          <p:cNvPr id="66" name="Rectangle 65">
            <a:hlinkClick r:id="rId7" action="ppaction://hlinksldjump"/>
          </p:cNvPr>
          <p:cNvSpPr/>
          <p:nvPr/>
        </p:nvSpPr>
        <p:spPr>
          <a:xfrm>
            <a:off x="6012280"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Longbridges</a:t>
            </a:r>
          </a:p>
        </p:txBody>
      </p:sp>
      <p:sp>
        <p:nvSpPr>
          <p:cNvPr id="67" name="Rectangle 66">
            <a:hlinkClick r:id="rId8" action="ppaction://hlinksldjump"/>
          </p:cNvPr>
          <p:cNvSpPr/>
          <p:nvPr/>
        </p:nvSpPr>
        <p:spPr>
          <a:xfrm>
            <a:off x="7336718" y="5335014"/>
            <a:ext cx="1667675" cy="39824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Skip &gt;</a:t>
            </a:r>
          </a:p>
        </p:txBody>
      </p:sp>
      <p:sp>
        <p:nvSpPr>
          <p:cNvPr id="68" name="Oval 67"/>
          <p:cNvSpPr/>
          <p:nvPr/>
        </p:nvSpPr>
        <p:spPr>
          <a:xfrm>
            <a:off x="2235000" y="3529191"/>
            <a:ext cx="324000" cy="324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p:cNvSpPr txBox="1"/>
          <p:nvPr/>
        </p:nvSpPr>
        <p:spPr>
          <a:xfrm>
            <a:off x="7157145" y="44624"/>
            <a:ext cx="1591585" cy="338554"/>
          </a:xfrm>
          <a:prstGeom prst="rect">
            <a:avLst/>
          </a:prstGeom>
          <a:noFill/>
        </p:spPr>
        <p:txBody>
          <a:bodyPr wrap="square" rtlCol="0">
            <a:spAutoFit/>
          </a:bodyPr>
          <a:lstStyle/>
          <a:p>
            <a:r>
              <a:rPr lang="en-GB" sz="1600" b="1" dirty="0">
                <a:solidFill>
                  <a:schemeClr val="accent6"/>
                </a:solidFill>
              </a:rPr>
              <a:t>WARMING UP</a:t>
            </a:r>
          </a:p>
        </p:txBody>
      </p:sp>
      <p:sp>
        <p:nvSpPr>
          <p:cNvPr id="70" name="TextBox 69"/>
          <p:cNvSpPr txBox="1"/>
          <p:nvPr/>
        </p:nvSpPr>
        <p:spPr>
          <a:xfrm>
            <a:off x="7149591" y="340331"/>
            <a:ext cx="1670881" cy="338554"/>
          </a:xfrm>
          <a:prstGeom prst="rect">
            <a:avLst/>
          </a:prstGeom>
          <a:noFill/>
        </p:spPr>
        <p:txBody>
          <a:bodyPr wrap="square" rtlCol="0">
            <a:spAutoFit/>
          </a:bodyPr>
          <a:lstStyle/>
          <a:p>
            <a:r>
              <a:rPr lang="en-GB" sz="1600" b="1" dirty="0">
                <a:solidFill>
                  <a:schemeClr val="accent6"/>
                </a:solidFill>
              </a:rPr>
              <a:t>HEAD FOR START</a:t>
            </a:r>
          </a:p>
        </p:txBody>
      </p:sp>
      <p:sp>
        <p:nvSpPr>
          <p:cNvPr id="71" name="TextBox 70"/>
          <p:cNvSpPr txBox="1"/>
          <p:nvPr/>
        </p:nvSpPr>
        <p:spPr>
          <a:xfrm>
            <a:off x="7142037" y="636038"/>
            <a:ext cx="1670881" cy="338554"/>
          </a:xfrm>
          <a:prstGeom prst="rect">
            <a:avLst/>
          </a:prstGeom>
          <a:noFill/>
        </p:spPr>
        <p:txBody>
          <a:bodyPr wrap="square" rtlCol="0">
            <a:spAutoFit/>
          </a:bodyPr>
          <a:lstStyle/>
          <a:p>
            <a:r>
              <a:rPr lang="en-GB" sz="1600" b="1" dirty="0">
                <a:solidFill>
                  <a:schemeClr val="accent6"/>
                </a:solidFill>
              </a:rPr>
              <a:t>WAITING</a:t>
            </a:r>
          </a:p>
        </p:txBody>
      </p:sp>
      <p:sp>
        <p:nvSpPr>
          <p:cNvPr id="72" name="TextBox 71"/>
          <p:cNvSpPr txBox="1"/>
          <p:nvPr/>
        </p:nvSpPr>
        <p:spPr>
          <a:xfrm>
            <a:off x="7134483" y="931745"/>
            <a:ext cx="1670881" cy="338554"/>
          </a:xfrm>
          <a:prstGeom prst="rect">
            <a:avLst/>
          </a:prstGeom>
          <a:noFill/>
        </p:spPr>
        <p:txBody>
          <a:bodyPr wrap="square" rtlCol="0">
            <a:spAutoFit/>
          </a:bodyPr>
          <a:lstStyle/>
          <a:p>
            <a:r>
              <a:rPr lang="en-GB" sz="1600" b="1" dirty="0">
                <a:solidFill>
                  <a:schemeClr val="accent6"/>
                </a:solidFill>
              </a:rPr>
              <a:t>RACE STARTED</a:t>
            </a:r>
          </a:p>
        </p:txBody>
      </p:sp>
      <p:sp>
        <p:nvSpPr>
          <p:cNvPr id="73" name="TextBox 72"/>
          <p:cNvSpPr txBox="1"/>
          <p:nvPr/>
        </p:nvSpPr>
        <p:spPr>
          <a:xfrm>
            <a:off x="7134482" y="1201642"/>
            <a:ext cx="1670881" cy="338554"/>
          </a:xfrm>
          <a:prstGeom prst="rect">
            <a:avLst/>
          </a:prstGeom>
          <a:noFill/>
        </p:spPr>
        <p:txBody>
          <a:bodyPr wrap="square" rtlCol="0">
            <a:spAutoFit/>
          </a:bodyPr>
          <a:lstStyle/>
          <a:p>
            <a:r>
              <a:rPr lang="en-GB" sz="1600" b="1" dirty="0">
                <a:solidFill>
                  <a:schemeClr val="accent6"/>
                </a:solidFill>
              </a:rPr>
              <a:t>LANDING</a:t>
            </a:r>
          </a:p>
        </p:txBody>
      </p:sp>
      <p:sp>
        <p:nvSpPr>
          <p:cNvPr id="32" name="Rectangle 31">
            <a:hlinkClick r:id="rId9" action="ppaction://hlinksldjump"/>
          </p:cNvPr>
          <p:cNvSpPr/>
          <p:nvPr/>
        </p:nvSpPr>
        <p:spPr>
          <a:xfrm>
            <a:off x="7336717" y="4739849"/>
            <a:ext cx="1667675" cy="39824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&lt; Marshals</a:t>
            </a:r>
          </a:p>
        </p:txBody>
      </p:sp>
      <p:sp>
        <p:nvSpPr>
          <p:cNvPr id="36" name="5-Point Star 35"/>
          <p:cNvSpPr/>
          <p:nvPr/>
        </p:nvSpPr>
        <p:spPr>
          <a:xfrm>
            <a:off x="5724128" y="1772816"/>
            <a:ext cx="216024" cy="216024"/>
          </a:xfrm>
          <a:prstGeom prst="star5">
            <a:avLst/>
          </a:prstGeom>
          <a:solidFill>
            <a:srgbClr val="FFFF00"/>
          </a:solid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5652120" y="3114127"/>
            <a:ext cx="257721" cy="170857"/>
          </a:xfrm>
          <a:prstGeom prst="rect">
            <a:avLst/>
          </a:prstGeom>
          <a:solidFill>
            <a:srgbClr val="ECFA66"/>
          </a:solidFill>
          <a:ln>
            <a:solidFill>
              <a:srgbClr val="ECFA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96844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3" presetClass="emph" presetSubtype="2" fill="hold" grpId="0" nodeType="withEffect">
                                  <p:stCondLst>
                                    <p:cond delay="0"/>
                                  </p:stCondLst>
                                  <p:childTnLst>
                                    <p:animClr clrSpc="rgb" dir="cw">
                                      <p:cBhvr override="childStyle">
                                        <p:cTn id="9" dur="400" fill="hold"/>
                                        <p:tgtEl>
                                          <p:spTgt spid="69"/>
                                        </p:tgtEl>
                                        <p:attrNameLst>
                                          <p:attrName>style.color</p:attrName>
                                        </p:attrNameLst>
                                      </p:cBhvr>
                                      <p:to>
                                        <a:srgbClr val="E53B1F"/>
                                      </p:to>
                                    </p:animClr>
                                  </p:childTnLst>
                                </p:cTn>
                              </p:par>
                            </p:childTnLst>
                          </p:cTn>
                        </p:par>
                        <p:par>
                          <p:cTn id="10" fill="hold">
                            <p:stCondLst>
                              <p:cond delay="500"/>
                            </p:stCondLst>
                            <p:childTnLst>
                              <p:par>
                                <p:cTn id="11" presetID="42" presetClass="path" presetSubtype="0" fill="hold" grpId="3" nodeType="afterEffect">
                                  <p:stCondLst>
                                    <p:cond delay="0"/>
                                  </p:stCondLst>
                                  <p:childTnLst>
                                    <p:animMotion origin="layout" path="M 0.00033 0.00162 L -0.1797 0.00371 " pathEditMode="fixed" rAng="0" ptsTypes="AA">
                                      <p:cBhvr>
                                        <p:cTn id="12" dur="2000" fill="hold"/>
                                        <p:tgtEl>
                                          <p:spTgt spid="68"/>
                                        </p:tgtEl>
                                        <p:attrNameLst>
                                          <p:attrName>ppt_x</p:attrName>
                                          <p:attrName>ppt_y</p:attrName>
                                        </p:attrNameLst>
                                      </p:cBhvr>
                                      <p:rCtr x="-9010" y="93"/>
                                    </p:animMotion>
                                  </p:childTnLst>
                                </p:cTn>
                              </p:par>
                            </p:childTnLst>
                          </p:cTn>
                        </p:par>
                        <p:par>
                          <p:cTn id="13" fill="hold">
                            <p:stCondLst>
                              <p:cond delay="2500"/>
                            </p:stCondLst>
                            <p:childTnLst>
                              <p:par>
                                <p:cTn id="14" presetID="37" presetClass="path" presetSubtype="0" fill="hold" grpId="4" nodeType="afterEffect">
                                  <p:stCondLst>
                                    <p:cond delay="0"/>
                                  </p:stCondLst>
                                  <p:childTnLst>
                                    <p:animMotion origin="layout" path="M -0.17969 0.00371 L -0.20261 -0.02384 C -0.20782 -0.02986 -0.21094 -0.03842 -0.21094 -0.04745 C -0.21094 -0.0581 -0.20782 -0.06643 -0.20261 -0.07245 L -0.17969 -0.10092 " pathEditMode="fixed" rAng="16200000" ptsTypes="FffFF">
                                      <p:cBhvr>
                                        <p:cTn id="15" dur="2000" fill="hold"/>
                                        <p:tgtEl>
                                          <p:spTgt spid="68"/>
                                        </p:tgtEl>
                                        <p:attrNameLst>
                                          <p:attrName>ppt_x</p:attrName>
                                          <p:attrName>ppt_y</p:attrName>
                                        </p:attrNameLst>
                                      </p:cBhvr>
                                      <p:rCtr x="-1563" y="-5231"/>
                                    </p:animMotion>
                                  </p:childTnLst>
                                </p:cTn>
                              </p:par>
                            </p:childTnLst>
                          </p:cTn>
                        </p:par>
                        <p:par>
                          <p:cTn id="16" fill="hold">
                            <p:stCondLst>
                              <p:cond delay="4500"/>
                            </p:stCondLst>
                            <p:childTnLst>
                              <p:par>
                                <p:cTn id="17" presetID="63" presetClass="path" presetSubtype="0" accel="50000" decel="26000" fill="hold" grpId="0" nodeType="afterEffect">
                                  <p:stCondLst>
                                    <p:cond delay="0"/>
                                  </p:stCondLst>
                                  <p:childTnLst>
                                    <p:animMotion origin="layout" path="M -0.17969 -0.10092 L 0.17727 -0.09513 " pathEditMode="fixed" rAng="0" ptsTypes="AA">
                                      <p:cBhvr>
                                        <p:cTn id="18" dur="2000" fill="hold"/>
                                        <p:tgtEl>
                                          <p:spTgt spid="68"/>
                                        </p:tgtEl>
                                        <p:attrNameLst>
                                          <p:attrName>ppt_x</p:attrName>
                                          <p:attrName>ppt_y</p:attrName>
                                        </p:attrNameLst>
                                      </p:cBhvr>
                                      <p:rCtr x="17847" y="278"/>
                                    </p:animMotion>
                                  </p:childTnLst>
                                </p:cTn>
                              </p:par>
                            </p:childTnLst>
                          </p:cTn>
                        </p:par>
                        <p:par>
                          <p:cTn id="19" fill="hold">
                            <p:stCondLst>
                              <p:cond delay="6500"/>
                            </p:stCondLst>
                            <p:childTnLst>
                              <p:par>
                                <p:cTn id="20" presetID="37" presetClass="path" presetSubtype="0" fill="hold" grpId="2" nodeType="afterEffect">
                                  <p:stCondLst>
                                    <p:cond delay="0"/>
                                  </p:stCondLst>
                                  <p:childTnLst>
                                    <p:animMotion origin="layout" path="M 0.17814 -0.09421 L 0.20262 -0.06782 C 0.20817 -0.06273 0.21112 -0.05439 0.21095 -0.0456 C 0.21095 -0.03657 0.20817 -0.02824 0.20262 -0.02291 L 0.17814 0.00371 " pathEditMode="fixed" rAng="5400000" ptsTypes="FffFF">
                                      <p:cBhvr>
                                        <p:cTn id="21" dur="2000" fill="hold"/>
                                        <p:tgtEl>
                                          <p:spTgt spid="68"/>
                                        </p:tgtEl>
                                        <p:attrNameLst>
                                          <p:attrName>ppt_x</p:attrName>
                                          <p:attrName>ppt_y</p:attrName>
                                        </p:attrNameLst>
                                      </p:cBhvr>
                                      <p:rCtr x="1649" y="4884"/>
                                    </p:animMotion>
                                  </p:childTnLst>
                                </p:cTn>
                              </p:par>
                            </p:childTnLst>
                          </p:cTn>
                        </p:par>
                        <p:par>
                          <p:cTn id="22" fill="hold">
                            <p:stCondLst>
                              <p:cond delay="8500"/>
                            </p:stCondLst>
                            <p:childTnLst>
                              <p:par>
                                <p:cTn id="23" presetID="42" presetClass="path" presetSubtype="0" accel="50000" decel="50000" fill="hold" grpId="11" nodeType="afterEffect">
                                  <p:stCondLst>
                                    <p:cond delay="0"/>
                                  </p:stCondLst>
                                  <p:childTnLst>
                                    <p:animMotion origin="layout" path="M 0.17813 0.00301 L -0.07343 0.00255 " pathEditMode="relative" rAng="0" ptsTypes="AA">
                                      <p:cBhvr>
                                        <p:cTn id="24" dur="2000" fill="hold"/>
                                        <p:tgtEl>
                                          <p:spTgt spid="68"/>
                                        </p:tgtEl>
                                        <p:attrNameLst>
                                          <p:attrName>ppt_x</p:attrName>
                                          <p:attrName>ppt_y</p:attrName>
                                        </p:attrNameLst>
                                      </p:cBhvr>
                                      <p:rCtr x="-12587" y="-23"/>
                                    </p:animMotion>
                                  </p:childTnLst>
                                </p:cTn>
                              </p:par>
                            </p:childTnLst>
                          </p:cTn>
                        </p:par>
                        <p:par>
                          <p:cTn id="25" fill="hold">
                            <p:stCondLst>
                              <p:cond delay="10500"/>
                            </p:stCondLst>
                            <p:childTnLst>
                              <p:par>
                                <p:cTn id="26" presetID="3" presetClass="emph" presetSubtype="2" fill="hold" grpId="1" nodeType="afterEffect">
                                  <p:stCondLst>
                                    <p:cond delay="0"/>
                                  </p:stCondLst>
                                  <p:childTnLst>
                                    <p:animClr clrSpc="rgb" dir="cw">
                                      <p:cBhvr override="childStyle">
                                        <p:cTn id="27" dur="500" fill="hold"/>
                                        <p:tgtEl>
                                          <p:spTgt spid="69"/>
                                        </p:tgtEl>
                                        <p:attrNameLst>
                                          <p:attrName>style.color</p:attrName>
                                        </p:attrNameLst>
                                      </p:cBhvr>
                                      <p:to>
                                        <a:srgbClr val="EEEEEE"/>
                                      </p:to>
                                    </p:animClr>
                                  </p:childTnLst>
                                </p:cTn>
                              </p:par>
                              <p:par>
                                <p:cTn id="28" presetID="3" presetClass="emph" presetSubtype="2" fill="hold" grpId="0" nodeType="withEffect">
                                  <p:stCondLst>
                                    <p:cond delay="0"/>
                                  </p:stCondLst>
                                  <p:childTnLst>
                                    <p:animClr clrSpc="rgb" dir="cw">
                                      <p:cBhvr override="childStyle">
                                        <p:cTn id="29" dur="400" fill="hold"/>
                                        <p:tgtEl>
                                          <p:spTgt spid="70"/>
                                        </p:tgtEl>
                                        <p:attrNameLst>
                                          <p:attrName>style.color</p:attrName>
                                        </p:attrNameLst>
                                      </p:cBhvr>
                                      <p:to>
                                        <a:srgbClr val="E53B1F"/>
                                      </p:to>
                                    </p:animClr>
                                  </p:childTnLst>
                                </p:cTn>
                              </p:par>
                            </p:childTnLst>
                          </p:cTn>
                        </p:par>
                        <p:par>
                          <p:cTn id="30" fill="hold">
                            <p:stCondLst>
                              <p:cond delay="11000"/>
                            </p:stCondLst>
                            <p:childTnLst>
                              <p:par>
                                <p:cTn id="31" presetID="37" presetClass="path" presetSubtype="0" accel="50000" decel="50000" fill="hold" grpId="12" nodeType="afterEffect">
                                  <p:stCondLst>
                                    <p:cond delay="0"/>
                                  </p:stCondLst>
                                  <p:childTnLst>
                                    <p:animMotion origin="layout" path="M -0.07258 -0.1 L -0.09671 -0.07291 C -0.10209 -0.06713 -0.10452 -0.05833 -0.10452 -0.04907 C -0.10452 -0.03912 -0.10209 -0.03055 -0.09671 -0.02476 L -0.07258 0.00325 " pathEditMode="fixed" rAng="5400000" ptsTypes="FffFF">
                                      <p:cBhvr>
                                        <p:cTn id="32" dur="2000" spd="-100000" fill="hold"/>
                                        <p:tgtEl>
                                          <p:spTgt spid="68"/>
                                        </p:tgtEl>
                                        <p:attrNameLst>
                                          <p:attrName>ppt_x</p:attrName>
                                          <p:attrName>ppt_y</p:attrName>
                                        </p:attrNameLst>
                                      </p:cBhvr>
                                      <p:rCtr x="-1597" y="5162"/>
                                    </p:animMotion>
                                  </p:childTnLst>
                                </p:cTn>
                              </p:par>
                            </p:childTnLst>
                          </p:cTn>
                        </p:par>
                        <p:par>
                          <p:cTn id="33" fill="hold">
                            <p:stCondLst>
                              <p:cond delay="13000"/>
                            </p:stCondLst>
                            <p:childTnLst>
                              <p:par>
                                <p:cTn id="34" presetID="42" presetClass="path" presetSubtype="0" accel="50000" decel="50000" fill="hold" grpId="5" nodeType="afterEffect">
                                  <p:stCondLst>
                                    <p:cond delay="0"/>
                                  </p:stCondLst>
                                  <p:childTnLst>
                                    <p:animMotion origin="layout" path="M -0.0731 -0.10023 L 0.55279 -0.1118 " pathEditMode="fixed" rAng="0" ptsTypes="AA">
                                      <p:cBhvr>
                                        <p:cTn id="35" dur="3000" fill="hold"/>
                                        <p:tgtEl>
                                          <p:spTgt spid="68"/>
                                        </p:tgtEl>
                                        <p:attrNameLst>
                                          <p:attrName>ppt_x</p:attrName>
                                          <p:attrName>ppt_y</p:attrName>
                                        </p:attrNameLst>
                                      </p:cBhvr>
                                      <p:rCtr x="31285" y="-579"/>
                                    </p:animMotion>
                                  </p:childTnLst>
                                </p:cTn>
                              </p:par>
                            </p:childTnLst>
                          </p:cTn>
                        </p:par>
                        <p:par>
                          <p:cTn id="36" fill="hold">
                            <p:stCondLst>
                              <p:cond delay="16000"/>
                            </p:stCondLst>
                            <p:childTnLst>
                              <p:par>
                                <p:cTn id="37" presetID="3" presetClass="emph" presetSubtype="2" fill="hold" grpId="1" nodeType="afterEffect">
                                  <p:stCondLst>
                                    <p:cond delay="0"/>
                                  </p:stCondLst>
                                  <p:childTnLst>
                                    <p:animClr clrSpc="rgb" dir="cw">
                                      <p:cBhvr override="childStyle">
                                        <p:cTn id="38" dur="400" fill="hold"/>
                                        <p:tgtEl>
                                          <p:spTgt spid="70"/>
                                        </p:tgtEl>
                                        <p:attrNameLst>
                                          <p:attrName>style.color</p:attrName>
                                        </p:attrNameLst>
                                      </p:cBhvr>
                                      <p:to>
                                        <a:srgbClr val="EEEEEE"/>
                                      </p:to>
                                    </p:animClr>
                                  </p:childTnLst>
                                </p:cTn>
                              </p:par>
                              <p:par>
                                <p:cTn id="39" presetID="3" presetClass="emph" presetSubtype="2" fill="hold" grpId="0" nodeType="withEffect">
                                  <p:stCondLst>
                                    <p:cond delay="0"/>
                                  </p:stCondLst>
                                  <p:childTnLst>
                                    <p:animClr clrSpc="rgb" dir="cw">
                                      <p:cBhvr override="childStyle">
                                        <p:cTn id="40" dur="400" fill="hold"/>
                                        <p:tgtEl>
                                          <p:spTgt spid="71"/>
                                        </p:tgtEl>
                                        <p:attrNameLst>
                                          <p:attrName>style.color</p:attrName>
                                        </p:attrNameLst>
                                      </p:cBhvr>
                                      <p:to>
                                        <a:srgbClr val="E53B1F"/>
                                      </p:to>
                                    </p:animClr>
                                  </p:childTnLst>
                                </p:cTn>
                              </p:par>
                              <p:par>
                                <p:cTn id="41" presetID="10" presetClass="exit" presetSubtype="0" fill="hold" nodeType="withEffect">
                                  <p:stCondLst>
                                    <p:cond delay="0"/>
                                  </p:stCondLst>
                                  <p:childTnLst>
                                    <p:animEffect transition="out" filter="fade">
                                      <p:cBhvr>
                                        <p:cTn id="42" dur="500"/>
                                        <p:tgtEl>
                                          <p:spTgt spid="58"/>
                                        </p:tgtEl>
                                      </p:cBhvr>
                                    </p:animEffect>
                                    <p:set>
                                      <p:cBhvr>
                                        <p:cTn id="43" dur="1" fill="hold">
                                          <p:stCondLst>
                                            <p:cond delay="499"/>
                                          </p:stCondLst>
                                        </p:cTn>
                                        <p:tgtEl>
                                          <p:spTgt spid="58"/>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30"/>
                                        </p:tgtEl>
                                      </p:cBhvr>
                                    </p:animEffect>
                                    <p:set>
                                      <p:cBhvr>
                                        <p:cTn id="46" dur="1" fill="hold">
                                          <p:stCondLst>
                                            <p:cond delay="499"/>
                                          </p:stCondLst>
                                        </p:cTn>
                                        <p:tgtEl>
                                          <p:spTgt spid="30"/>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31"/>
                                        </p:tgtEl>
                                      </p:cBhvr>
                                    </p:animEffect>
                                    <p:set>
                                      <p:cBhvr>
                                        <p:cTn id="49" dur="1" fill="hold">
                                          <p:stCondLst>
                                            <p:cond delay="499"/>
                                          </p:stCondLst>
                                        </p:cTn>
                                        <p:tgtEl>
                                          <p:spTgt spid="31"/>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2"/>
                                        </p:tgtEl>
                                      </p:cBhvr>
                                    </p:animEffect>
                                    <p:set>
                                      <p:cBhvr>
                                        <p:cTn id="52" dur="1" fill="hold">
                                          <p:stCondLst>
                                            <p:cond delay="499"/>
                                          </p:stCondLst>
                                        </p:cTn>
                                        <p:tgtEl>
                                          <p:spTgt spid="22"/>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4"/>
                                        </p:tgtEl>
                                      </p:cBhvr>
                                    </p:animEffect>
                                    <p:set>
                                      <p:cBhvr>
                                        <p:cTn id="55" dur="1" fill="hold">
                                          <p:stCondLst>
                                            <p:cond delay="499"/>
                                          </p:stCondLst>
                                        </p:cTn>
                                        <p:tgtEl>
                                          <p:spTgt spid="24"/>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23"/>
                                        </p:tgtEl>
                                      </p:cBhvr>
                                    </p:animEffect>
                                    <p:set>
                                      <p:cBhvr>
                                        <p:cTn id="58" dur="1" fill="hold">
                                          <p:stCondLst>
                                            <p:cond delay="499"/>
                                          </p:stCondLst>
                                        </p:cTn>
                                        <p:tgtEl>
                                          <p:spTgt spid="23"/>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5"/>
                                        </p:tgtEl>
                                      </p:cBhvr>
                                    </p:animEffect>
                                    <p:set>
                                      <p:cBhvr>
                                        <p:cTn id="64" dur="1" fill="hold">
                                          <p:stCondLst>
                                            <p:cond delay="499"/>
                                          </p:stCondLst>
                                        </p:cTn>
                                        <p:tgtEl>
                                          <p:spTgt spid="25"/>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57"/>
                                        </p:tgtEl>
                                      </p:cBhvr>
                                    </p:animEffect>
                                    <p:set>
                                      <p:cBhvr>
                                        <p:cTn id="67" dur="1" fill="hold">
                                          <p:stCondLst>
                                            <p:cond delay="499"/>
                                          </p:stCondLst>
                                        </p:cTn>
                                        <p:tgtEl>
                                          <p:spTgt spid="57"/>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5"/>
                                        </p:tgtEl>
                                      </p:cBhvr>
                                    </p:animEffect>
                                    <p:set>
                                      <p:cBhvr>
                                        <p:cTn id="70" dur="1" fill="hold">
                                          <p:stCondLst>
                                            <p:cond delay="499"/>
                                          </p:stCondLst>
                                        </p:cTn>
                                        <p:tgtEl>
                                          <p:spTgt spid="35"/>
                                        </p:tgtEl>
                                        <p:attrNameLst>
                                          <p:attrName>style.visibility</p:attrName>
                                        </p:attrNameLst>
                                      </p:cBhvr>
                                      <p:to>
                                        <p:strVal val="hidden"/>
                                      </p:to>
                                    </p:set>
                                  </p:childTnLst>
                                </p:cTn>
                              </p:par>
                            </p:childTnLst>
                          </p:cTn>
                        </p:par>
                        <p:par>
                          <p:cTn id="71" fill="hold">
                            <p:stCondLst>
                              <p:cond delay="16500"/>
                            </p:stCondLst>
                            <p:childTnLst>
                              <p:par>
                                <p:cTn id="72" presetID="42" presetClass="path" presetSubtype="0" accel="9000" fill="hold" grpId="6" nodeType="afterEffect">
                                  <p:stCondLst>
                                    <p:cond delay="1000"/>
                                  </p:stCondLst>
                                  <p:childTnLst>
                                    <p:animMotion origin="layout" path="M 0.55279 -0.11178 L 0.1198 -0.11178 " pathEditMode="fixed" rAng="0" ptsTypes="AA">
                                      <p:cBhvr>
                                        <p:cTn id="73" dur="2000" fill="hold"/>
                                        <p:tgtEl>
                                          <p:spTgt spid="68"/>
                                        </p:tgtEl>
                                        <p:attrNameLst>
                                          <p:attrName>ppt_x</p:attrName>
                                          <p:attrName>ppt_y</p:attrName>
                                        </p:attrNameLst>
                                      </p:cBhvr>
                                      <p:rCtr x="-21649" y="0"/>
                                    </p:animMotion>
                                  </p:childTnLst>
                                </p:cTn>
                              </p:par>
                              <p:par>
                                <p:cTn id="74" presetID="3" presetClass="emph" presetSubtype="2" fill="hold" grpId="1" nodeType="withEffect">
                                  <p:stCondLst>
                                    <p:cond delay="1000"/>
                                  </p:stCondLst>
                                  <p:childTnLst>
                                    <p:animClr clrSpc="rgb" dir="cw">
                                      <p:cBhvr override="childStyle">
                                        <p:cTn id="75" dur="600" fill="hold"/>
                                        <p:tgtEl>
                                          <p:spTgt spid="71"/>
                                        </p:tgtEl>
                                        <p:attrNameLst>
                                          <p:attrName>style.color</p:attrName>
                                        </p:attrNameLst>
                                      </p:cBhvr>
                                      <p:to>
                                        <a:srgbClr val="EEEEEE"/>
                                      </p:to>
                                    </p:animClr>
                                  </p:childTnLst>
                                </p:cTn>
                              </p:par>
                              <p:par>
                                <p:cTn id="76" presetID="3" presetClass="emph" presetSubtype="2" fill="hold" grpId="0" nodeType="withEffect">
                                  <p:stCondLst>
                                    <p:cond delay="1000"/>
                                  </p:stCondLst>
                                  <p:childTnLst>
                                    <p:animClr clrSpc="rgb" dir="cw">
                                      <p:cBhvr override="childStyle">
                                        <p:cTn id="77" dur="600" fill="hold"/>
                                        <p:tgtEl>
                                          <p:spTgt spid="72"/>
                                        </p:tgtEl>
                                        <p:attrNameLst>
                                          <p:attrName>style.color</p:attrName>
                                        </p:attrNameLst>
                                      </p:cBhvr>
                                      <p:to>
                                        <a:srgbClr val="E53B1F"/>
                                      </p:to>
                                    </p:animClr>
                                  </p:childTnLst>
                                </p:cTn>
                              </p:par>
                            </p:childTnLst>
                          </p:cTn>
                        </p:par>
                        <p:par>
                          <p:cTn id="78" fill="hold">
                            <p:stCondLst>
                              <p:cond delay="19500"/>
                            </p:stCondLst>
                            <p:childTnLst>
                              <p:par>
                                <p:cTn id="79" presetID="42" presetClass="path" presetSubtype="0" decel="9000" fill="hold" grpId="7" nodeType="afterEffect">
                                  <p:stCondLst>
                                    <p:cond delay="0"/>
                                  </p:stCondLst>
                                  <p:childTnLst>
                                    <p:animMotion origin="layout" path="M 0.11979 -0.1118 L -0.17587 0.00394 " pathEditMode="fixed" rAng="0" ptsTypes="AA">
                                      <p:cBhvr>
                                        <p:cTn id="80" dur="2000" fill="hold"/>
                                        <p:tgtEl>
                                          <p:spTgt spid="68"/>
                                        </p:tgtEl>
                                        <p:attrNameLst>
                                          <p:attrName>ppt_x</p:attrName>
                                          <p:attrName>ppt_y</p:attrName>
                                        </p:attrNameLst>
                                      </p:cBhvr>
                                      <p:rCtr x="-14792" y="5787"/>
                                    </p:animMotion>
                                  </p:childTnLst>
                                </p:cTn>
                              </p:par>
                            </p:childTnLst>
                          </p:cTn>
                        </p:par>
                        <p:par>
                          <p:cTn id="81" fill="hold">
                            <p:stCondLst>
                              <p:cond delay="21500"/>
                            </p:stCondLst>
                            <p:childTnLst>
                              <p:par>
                                <p:cTn id="82" presetID="3" presetClass="emph" presetSubtype="2" fill="hold" grpId="1" nodeType="afterEffect">
                                  <p:stCondLst>
                                    <p:cond delay="0"/>
                                  </p:stCondLst>
                                  <p:childTnLst>
                                    <p:animClr clrSpc="rgb" dir="cw">
                                      <p:cBhvr override="childStyle">
                                        <p:cTn id="83" dur="600" fill="hold"/>
                                        <p:tgtEl>
                                          <p:spTgt spid="72"/>
                                        </p:tgtEl>
                                        <p:attrNameLst>
                                          <p:attrName>style.color</p:attrName>
                                        </p:attrNameLst>
                                      </p:cBhvr>
                                      <p:to>
                                        <a:srgbClr val="EEEEEE"/>
                                      </p:to>
                                    </p:animClr>
                                  </p:childTnLst>
                                </p:cTn>
                              </p:par>
                              <p:par>
                                <p:cTn id="84" presetID="3" presetClass="emph" presetSubtype="2" fill="hold" grpId="0" nodeType="withEffect">
                                  <p:stCondLst>
                                    <p:cond delay="0"/>
                                  </p:stCondLst>
                                  <p:childTnLst>
                                    <p:animClr clrSpc="rgb" dir="cw">
                                      <p:cBhvr override="childStyle">
                                        <p:cTn id="85" dur="600" fill="hold"/>
                                        <p:tgtEl>
                                          <p:spTgt spid="73"/>
                                        </p:tgtEl>
                                        <p:attrNameLst>
                                          <p:attrName>style.color</p:attrName>
                                        </p:attrNameLst>
                                      </p:cBhvr>
                                      <p:to>
                                        <a:srgbClr val="E53B1F"/>
                                      </p:to>
                                    </p:animClr>
                                  </p:childTnLst>
                                </p:cTn>
                              </p:par>
                              <p:par>
                                <p:cTn id="86" presetID="10" presetClass="entr" presetSubtype="0" fill="hold" nodeType="withEffect">
                                  <p:stCondLst>
                                    <p:cond delay="0"/>
                                  </p:stCondLst>
                                  <p:childTnLst>
                                    <p:set>
                                      <p:cBhvr>
                                        <p:cTn id="87" dur="1" fill="hold">
                                          <p:stCondLst>
                                            <p:cond delay="0"/>
                                          </p:stCondLst>
                                        </p:cTn>
                                        <p:tgtEl>
                                          <p:spTgt spid="58"/>
                                        </p:tgtEl>
                                        <p:attrNameLst>
                                          <p:attrName>style.visibility</p:attrName>
                                        </p:attrNameLst>
                                      </p:cBhvr>
                                      <p:to>
                                        <p:strVal val="visible"/>
                                      </p:to>
                                    </p:set>
                                    <p:animEffect transition="in" filter="fade">
                                      <p:cBhvr>
                                        <p:cTn id="88" dur="500"/>
                                        <p:tgtEl>
                                          <p:spTgt spid="58"/>
                                        </p:tgtEl>
                                      </p:cBhvr>
                                    </p:animEffect>
                                  </p:childTnLst>
                                </p:cTn>
                              </p:par>
                              <p:par>
                                <p:cTn id="89" presetID="10" presetClass="entr" presetSubtype="0" fill="hold" grpId="1" nodeType="with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500"/>
                                        <p:tgtEl>
                                          <p:spTgt spid="30"/>
                                        </p:tgtEl>
                                      </p:cBhvr>
                                    </p:animEffect>
                                  </p:childTnLst>
                                </p:cTn>
                              </p:par>
                              <p:par>
                                <p:cTn id="92" presetID="10" presetClass="entr" presetSubtype="0" fill="hold" grpId="1" nodeType="withEffect">
                                  <p:stCondLst>
                                    <p:cond delay="0"/>
                                  </p:stCondLst>
                                  <p:childTnLst>
                                    <p:set>
                                      <p:cBhvr>
                                        <p:cTn id="93" dur="1" fill="hold">
                                          <p:stCondLst>
                                            <p:cond delay="0"/>
                                          </p:stCondLst>
                                        </p:cTn>
                                        <p:tgtEl>
                                          <p:spTgt spid="31"/>
                                        </p:tgtEl>
                                        <p:attrNameLst>
                                          <p:attrName>style.visibility</p:attrName>
                                        </p:attrNameLst>
                                      </p:cBhvr>
                                      <p:to>
                                        <p:strVal val="visible"/>
                                      </p:to>
                                    </p:set>
                                    <p:animEffect transition="in" filter="fade">
                                      <p:cBhvr>
                                        <p:cTn id="94" dur="500"/>
                                        <p:tgtEl>
                                          <p:spTgt spid="31"/>
                                        </p:tgtEl>
                                      </p:cBhvr>
                                    </p:animEffect>
                                  </p:childTnLst>
                                </p:cTn>
                              </p:par>
                              <p:par>
                                <p:cTn id="95" presetID="10" presetClass="entr" presetSubtype="0" fill="hold" nodeType="with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fade">
                                      <p:cBhvr>
                                        <p:cTn id="97" dur="500"/>
                                        <p:tgtEl>
                                          <p:spTgt spid="22"/>
                                        </p:tgtEl>
                                      </p:cBhvr>
                                    </p:animEffect>
                                  </p:childTnLst>
                                </p:cTn>
                              </p:par>
                              <p:par>
                                <p:cTn id="98" presetID="10" presetClass="entr" presetSubtype="0" fill="hold" nodeType="with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fade">
                                      <p:cBhvr>
                                        <p:cTn id="100" dur="500"/>
                                        <p:tgtEl>
                                          <p:spTgt spid="24"/>
                                        </p:tgtEl>
                                      </p:cBhvr>
                                    </p:animEffect>
                                  </p:childTnLst>
                                </p:cTn>
                              </p:par>
                              <p:par>
                                <p:cTn id="101" presetID="10" presetClass="entr" presetSubtype="0" fill="hold" grpId="1" nodeType="with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500"/>
                                        <p:tgtEl>
                                          <p:spTgt spid="23"/>
                                        </p:tgtEl>
                                      </p:cBhvr>
                                    </p:animEffect>
                                  </p:childTnLst>
                                </p:cTn>
                              </p:par>
                              <p:par>
                                <p:cTn id="104" presetID="10" presetClass="entr" presetSubtype="0" fill="hold" nodeType="with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fade">
                                      <p:cBhvr>
                                        <p:cTn id="106" dur="500"/>
                                        <p:tgtEl>
                                          <p:spTgt spid="18"/>
                                        </p:tgtEl>
                                      </p:cBhvr>
                                    </p:animEffect>
                                  </p:childTnLst>
                                </p:cTn>
                              </p:par>
                              <p:par>
                                <p:cTn id="107" presetID="10" presetClass="entr" presetSubtype="0" fill="hold" nodeType="withEffect">
                                  <p:stCondLst>
                                    <p:cond delay="0"/>
                                  </p:stCondLst>
                                  <p:childTnLst>
                                    <p:set>
                                      <p:cBhvr>
                                        <p:cTn id="108" dur="1" fill="hold">
                                          <p:stCondLst>
                                            <p:cond delay="0"/>
                                          </p:stCondLst>
                                        </p:cTn>
                                        <p:tgtEl>
                                          <p:spTgt spid="25"/>
                                        </p:tgtEl>
                                        <p:attrNameLst>
                                          <p:attrName>style.visibility</p:attrName>
                                        </p:attrNameLst>
                                      </p:cBhvr>
                                      <p:to>
                                        <p:strVal val="visible"/>
                                      </p:to>
                                    </p:set>
                                    <p:animEffect transition="in" filter="fade">
                                      <p:cBhvr>
                                        <p:cTn id="109" dur="500"/>
                                        <p:tgtEl>
                                          <p:spTgt spid="25"/>
                                        </p:tgtEl>
                                      </p:cBhvr>
                                    </p:animEffect>
                                  </p:childTnLst>
                                </p:cTn>
                              </p:par>
                              <p:par>
                                <p:cTn id="110" presetID="10" presetClass="entr" presetSubtype="0" fill="hold" grpId="1" nodeType="withEffect">
                                  <p:stCondLst>
                                    <p:cond delay="0"/>
                                  </p:stCondLst>
                                  <p:childTnLst>
                                    <p:set>
                                      <p:cBhvr>
                                        <p:cTn id="111" dur="1" fill="hold">
                                          <p:stCondLst>
                                            <p:cond delay="0"/>
                                          </p:stCondLst>
                                        </p:cTn>
                                        <p:tgtEl>
                                          <p:spTgt spid="57"/>
                                        </p:tgtEl>
                                        <p:attrNameLst>
                                          <p:attrName>style.visibility</p:attrName>
                                        </p:attrNameLst>
                                      </p:cBhvr>
                                      <p:to>
                                        <p:strVal val="visible"/>
                                      </p:to>
                                    </p:set>
                                    <p:animEffect transition="in" filter="fade">
                                      <p:cBhvr>
                                        <p:cTn id="112" dur="500"/>
                                        <p:tgtEl>
                                          <p:spTgt spid="57"/>
                                        </p:tgtEl>
                                      </p:cBhvr>
                                    </p:animEffect>
                                  </p:childTnLst>
                                </p:cTn>
                              </p:par>
                              <p:par>
                                <p:cTn id="113" presetID="10" presetClass="entr" presetSubtype="0" fill="hold" nodeType="withEffect">
                                  <p:stCondLst>
                                    <p:cond delay="0"/>
                                  </p:stCondLst>
                                  <p:childTnLst>
                                    <p:set>
                                      <p:cBhvr>
                                        <p:cTn id="114" dur="1" fill="hold">
                                          <p:stCondLst>
                                            <p:cond delay="0"/>
                                          </p:stCondLst>
                                        </p:cTn>
                                        <p:tgtEl>
                                          <p:spTgt spid="35"/>
                                        </p:tgtEl>
                                        <p:attrNameLst>
                                          <p:attrName>style.visibility</p:attrName>
                                        </p:attrNameLst>
                                      </p:cBhvr>
                                      <p:to>
                                        <p:strVal val="visible"/>
                                      </p:to>
                                    </p:set>
                                    <p:animEffect transition="in" filter="fade">
                                      <p:cBhvr>
                                        <p:cTn id="115" dur="500"/>
                                        <p:tgtEl>
                                          <p:spTgt spid="35"/>
                                        </p:tgtEl>
                                      </p:cBhvr>
                                    </p:animEffect>
                                  </p:childTnLst>
                                </p:cTn>
                              </p:par>
                              <p:par>
                                <p:cTn id="116" presetID="37" presetClass="path" presetSubtype="0" accel="50000" decel="50000" fill="hold" grpId="8" nodeType="withEffect">
                                  <p:stCondLst>
                                    <p:cond delay="0"/>
                                  </p:stCondLst>
                                  <p:childTnLst>
                                    <p:animMotion origin="layout" path="M -0.175 0.00486 L -0.20434 -0.02291 C -0.21094 -0.0287 -0.21216 -0.0368 -0.2125 -0.04676 C -0.21285 -0.05787 -0.21233 -0.0662 -0.20608 -0.07222 L -0.17969 -0.10092 " pathEditMode="fixed" rAng="5236634" ptsTypes="FffFF">
                                      <p:cBhvr>
                                        <p:cTn id="117" dur="1900" fill="hold"/>
                                        <p:tgtEl>
                                          <p:spTgt spid="68"/>
                                        </p:tgtEl>
                                        <p:attrNameLst>
                                          <p:attrName>ppt_x</p:attrName>
                                          <p:attrName>ppt_y</p:attrName>
                                        </p:attrNameLst>
                                      </p:cBhvr>
                                      <p:rCtr x="-1979" y="-5185"/>
                                    </p:animMotion>
                                  </p:childTnLst>
                                </p:cTn>
                              </p:par>
                            </p:childTnLst>
                          </p:cTn>
                        </p:par>
                        <p:par>
                          <p:cTn id="118" fill="hold">
                            <p:stCondLst>
                              <p:cond delay="23400"/>
                            </p:stCondLst>
                            <p:childTnLst>
                              <p:par>
                                <p:cTn id="119" presetID="42" presetClass="path" presetSubtype="0" accel="50000" decel="50000" fill="hold" grpId="9" nodeType="afterEffect">
                                  <p:stCondLst>
                                    <p:cond delay="0"/>
                                  </p:stCondLst>
                                  <p:childTnLst>
                                    <p:animMotion origin="layout" path="M -0.17968 -0.10092 L 0.00955 -0.10115 " pathEditMode="fixed" rAng="0" ptsTypes="AA">
                                      <p:cBhvr>
                                        <p:cTn id="120" dur="2000" fill="hold"/>
                                        <p:tgtEl>
                                          <p:spTgt spid="68"/>
                                        </p:tgtEl>
                                        <p:attrNameLst>
                                          <p:attrName>ppt_x</p:attrName>
                                          <p:attrName>ppt_y</p:attrName>
                                        </p:attrNameLst>
                                      </p:cBhvr>
                                      <p:rCtr x="9462" y="-23"/>
                                    </p:animMotion>
                                  </p:childTnLst>
                                </p:cTn>
                              </p:par>
                            </p:childTnLst>
                          </p:cTn>
                        </p:par>
                        <p:par>
                          <p:cTn id="121" fill="hold">
                            <p:stCondLst>
                              <p:cond delay="25400"/>
                            </p:stCondLst>
                            <p:childTnLst>
                              <p:par>
                                <p:cTn id="122" presetID="37" presetClass="path" presetSubtype="0" accel="50000" decel="50000" fill="hold" grpId="13" nodeType="afterEffect">
                                  <p:stCondLst>
                                    <p:cond delay="0"/>
                                  </p:stCondLst>
                                  <p:childTnLst>
                                    <p:animMotion origin="layout" path="M 0.00955 0.00325 L 0.02709 -0.02384 C 0.03125 -0.02986 0.03316 -0.03865 0.03316 -0.04768 C 0.03316 -0.05856 0.03125 -0.06689 0.02709 -0.07268 L 0.00955 -0.10138 " pathEditMode="fixed" rAng="16200000" ptsTypes="FffFF">
                                      <p:cBhvr>
                                        <p:cTn id="123" dur="2000" spd="-100000" fill="hold"/>
                                        <p:tgtEl>
                                          <p:spTgt spid="68"/>
                                        </p:tgtEl>
                                        <p:attrNameLst>
                                          <p:attrName>ppt_x</p:attrName>
                                          <p:attrName>ppt_y</p:attrName>
                                        </p:attrNameLst>
                                      </p:cBhvr>
                                      <p:rCtr x="1181" y="-5231"/>
                                    </p:animMotion>
                                  </p:childTnLst>
                                </p:cTn>
                              </p:par>
                            </p:childTnLst>
                          </p:cTn>
                        </p:par>
                        <p:par>
                          <p:cTn id="124" fill="hold">
                            <p:stCondLst>
                              <p:cond delay="27400"/>
                            </p:stCondLst>
                            <p:childTnLst>
                              <p:par>
                                <p:cTn id="125" presetID="10" presetClass="exit" presetSubtype="0" fill="hold" grpId="10" nodeType="afterEffect">
                                  <p:stCondLst>
                                    <p:cond delay="0"/>
                                  </p:stCondLst>
                                  <p:childTnLst>
                                    <p:animEffect transition="out" filter="fade">
                                      <p:cBhvr>
                                        <p:cTn id="126" dur="700"/>
                                        <p:tgtEl>
                                          <p:spTgt spid="68"/>
                                        </p:tgtEl>
                                      </p:cBhvr>
                                    </p:animEffect>
                                    <p:set>
                                      <p:cBhvr>
                                        <p:cTn id="127" dur="1" fill="hold">
                                          <p:stCondLst>
                                            <p:cond delay="699"/>
                                          </p:stCondLst>
                                        </p:cTn>
                                        <p:tgtEl>
                                          <p:spTgt spid="68"/>
                                        </p:tgtEl>
                                        <p:attrNameLst>
                                          <p:attrName>style.visibility</p:attrName>
                                        </p:attrNameLst>
                                      </p:cBhvr>
                                      <p:to>
                                        <p:strVal val="hidden"/>
                                      </p:to>
                                    </p:set>
                                  </p:childTnLst>
                                </p:cTn>
                              </p:par>
                              <p:par>
                                <p:cTn id="128" presetID="3" presetClass="emph" presetSubtype="2" fill="hold" grpId="1" nodeType="withEffect">
                                  <p:stCondLst>
                                    <p:cond delay="0"/>
                                  </p:stCondLst>
                                  <p:childTnLst>
                                    <p:animClr clrSpc="rgb" dir="cw">
                                      <p:cBhvr override="childStyle">
                                        <p:cTn id="129" dur="700" fill="hold"/>
                                        <p:tgtEl>
                                          <p:spTgt spid="73"/>
                                        </p:tgtEl>
                                        <p:attrNameLst>
                                          <p:attrName>style.color</p:attrName>
                                        </p:attrNameLst>
                                      </p:cBhvr>
                                      <p:to>
                                        <a:srgbClr val="EEEEEE"/>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30" grpId="0" animBg="1"/>
      <p:bldP spid="30" grpId="1" animBg="1"/>
      <p:bldP spid="31" grpId="0" animBg="1"/>
      <p:bldP spid="31" grpId="1" animBg="1"/>
      <p:bldP spid="57" grpId="0" animBg="1"/>
      <p:bldP spid="57" grpId="1" animBg="1"/>
      <p:bldP spid="68" grpId="0" animBg="1"/>
      <p:bldP spid="68" grpId="1" animBg="1"/>
      <p:bldP spid="68" grpId="2" animBg="1"/>
      <p:bldP spid="68" grpId="3" animBg="1"/>
      <p:bldP spid="68" grpId="4" animBg="1"/>
      <p:bldP spid="68" grpId="5" animBg="1"/>
      <p:bldP spid="68" grpId="6" animBg="1"/>
      <p:bldP spid="68" grpId="7" animBg="1"/>
      <p:bldP spid="68" grpId="8" animBg="1"/>
      <p:bldP spid="68" grpId="9" animBg="1"/>
      <p:bldP spid="68" grpId="10" animBg="1"/>
      <p:bldP spid="68" grpId="11" animBg="1"/>
      <p:bldP spid="68" grpId="12" animBg="1"/>
      <p:bldP spid="68" grpId="13" animBg="1"/>
      <p:bldP spid="69" grpId="0"/>
      <p:bldP spid="69" grpId="1"/>
      <p:bldP spid="70" grpId="0"/>
      <p:bldP spid="70" grpId="1"/>
      <p:bldP spid="71" grpId="0"/>
      <p:bldP spid="71" grpId="1"/>
      <p:bldP spid="72" grpId="0"/>
      <p:bldP spid="72" grpId="1"/>
      <p:bldP spid="73" grpId="0"/>
      <p:bldP spid="7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a:t>Marshalling and Umpiring Presentation</a:t>
            </a:r>
          </a:p>
        </p:txBody>
      </p:sp>
      <p:sp>
        <p:nvSpPr>
          <p:cNvPr id="5" name="Slide Number Placeholder 4"/>
          <p:cNvSpPr>
            <a:spLocks noGrp="1"/>
          </p:cNvSpPr>
          <p:nvPr>
            <p:ph type="sldNum" sz="quarter" idx="12"/>
          </p:nvPr>
        </p:nvSpPr>
        <p:spPr/>
        <p:txBody>
          <a:bodyPr/>
          <a:lstStyle/>
          <a:p>
            <a:fld id="{CB3B7137-4810-445D-B1A6-E11904098D50}" type="slidenum">
              <a:rPr lang="en-GB" smtClean="0"/>
              <a:t>12</a:t>
            </a:fld>
            <a:endParaRPr lang="en-GB"/>
          </a:p>
        </p:txBody>
      </p:sp>
      <p:sp>
        <p:nvSpPr>
          <p:cNvPr id="6" name="Title 7"/>
          <p:cNvSpPr>
            <a:spLocks noGrp="1"/>
          </p:cNvSpPr>
          <p:nvPr>
            <p:ph type="title"/>
          </p:nvPr>
        </p:nvSpPr>
        <p:spPr/>
        <p:txBody>
          <a:bodyPr/>
          <a:lstStyle/>
          <a:p>
            <a:r>
              <a:rPr lang="en-GB" dirty="0"/>
              <a:t>The circulation pattern on Race Day</a:t>
            </a:r>
            <a:br>
              <a:rPr lang="en-GB" dirty="0"/>
            </a:br>
            <a:r>
              <a:rPr lang="en-GB" b="0" i="1" dirty="0"/>
              <a:t>Live demonstration (click the green buttons!)</a:t>
            </a:r>
            <a:endParaRPr lang="en-GB" dirty="0"/>
          </a:p>
        </p:txBody>
      </p:sp>
      <p:cxnSp>
        <p:nvCxnSpPr>
          <p:cNvPr id="18" name="Straight Arrow Connector 17"/>
          <p:cNvCxnSpPr/>
          <p:nvPr/>
        </p:nvCxnSpPr>
        <p:spPr>
          <a:xfrm flipH="1">
            <a:off x="1205626" y="3789040"/>
            <a:ext cx="238274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740422" y="2924944"/>
            <a:ext cx="1431978"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Left Bracket 22"/>
          <p:cNvSpPr/>
          <p:nvPr/>
        </p:nvSpPr>
        <p:spPr>
          <a:xfrm>
            <a:off x="469348" y="2982572"/>
            <a:ext cx="502251" cy="806468"/>
          </a:xfrm>
          <a:prstGeom prst="leftBracket">
            <a:avLst>
              <a:gd name="adj" fmla="val 66096"/>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4" name="Straight Arrow Connector 23"/>
          <p:cNvCxnSpPr/>
          <p:nvPr/>
        </p:nvCxnSpPr>
        <p:spPr>
          <a:xfrm>
            <a:off x="1110582" y="2982572"/>
            <a:ext cx="162979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892780" y="2982571"/>
            <a:ext cx="1391188"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Left Bracket 29"/>
          <p:cNvSpPr/>
          <p:nvPr/>
        </p:nvSpPr>
        <p:spPr>
          <a:xfrm flipV="1">
            <a:off x="6300192" y="2199682"/>
            <a:ext cx="372793" cy="731961"/>
          </a:xfrm>
          <a:prstGeom prst="leftBracket">
            <a:avLst>
              <a:gd name="adj" fmla="val 96579"/>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Left Bracket 30"/>
          <p:cNvSpPr/>
          <p:nvPr/>
        </p:nvSpPr>
        <p:spPr>
          <a:xfrm rot="10800000" flipV="1">
            <a:off x="8309128" y="2199683"/>
            <a:ext cx="432048" cy="731961"/>
          </a:xfrm>
          <a:prstGeom prst="leftBracket">
            <a:avLst>
              <a:gd name="adj" fmla="val 83334"/>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5" name="Straight Arrow Connector 34"/>
          <p:cNvCxnSpPr/>
          <p:nvPr/>
        </p:nvCxnSpPr>
        <p:spPr>
          <a:xfrm flipV="1">
            <a:off x="4427984" y="2924944"/>
            <a:ext cx="1080120" cy="5763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Left Bracket 56"/>
          <p:cNvSpPr/>
          <p:nvPr/>
        </p:nvSpPr>
        <p:spPr>
          <a:xfrm rot="10800000">
            <a:off x="3780948" y="2982571"/>
            <a:ext cx="502251" cy="806468"/>
          </a:xfrm>
          <a:prstGeom prst="leftBracket">
            <a:avLst>
              <a:gd name="adj" fmla="val 66096"/>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58" name="Straight Arrow Connector 57"/>
          <p:cNvCxnSpPr/>
          <p:nvPr/>
        </p:nvCxnSpPr>
        <p:spPr>
          <a:xfrm flipH="1" flipV="1">
            <a:off x="6740422" y="2199682"/>
            <a:ext cx="1431980"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258222" y="4938970"/>
            <a:ext cx="3254519" cy="396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 boat on bunglines 1–7</a:t>
            </a:r>
          </a:p>
        </p:txBody>
      </p:sp>
      <p:sp>
        <p:nvSpPr>
          <p:cNvPr id="61" name="Rectangle 60"/>
          <p:cNvSpPr/>
          <p:nvPr/>
        </p:nvSpPr>
        <p:spPr>
          <a:xfrm>
            <a:off x="3831058" y="4938970"/>
            <a:ext cx="3260862" cy="396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 boat on </a:t>
            </a:r>
            <a:r>
              <a:rPr lang="en-GB" dirty="0" err="1"/>
              <a:t>bunglines</a:t>
            </a:r>
            <a:r>
              <a:rPr lang="en-GB" dirty="0"/>
              <a:t> 8–14</a:t>
            </a:r>
          </a:p>
        </p:txBody>
      </p:sp>
      <p:sp>
        <p:nvSpPr>
          <p:cNvPr id="49" name="Rectangle 48">
            <a:hlinkClick r:id="rId2" action="ppaction://hlinksldjump"/>
          </p:cNvPr>
          <p:cNvSpPr/>
          <p:nvPr/>
        </p:nvSpPr>
        <p:spPr>
          <a:xfrm>
            <a:off x="251520"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BH Island</a:t>
            </a:r>
          </a:p>
        </p:txBody>
      </p:sp>
      <p:sp>
        <p:nvSpPr>
          <p:cNvPr id="62" name="Rectangle 61">
            <a:hlinkClick r:id="rId3" action="ppaction://hlinksldjump"/>
          </p:cNvPr>
          <p:cNvSpPr/>
          <p:nvPr/>
        </p:nvSpPr>
        <p:spPr>
          <a:xfrm>
            <a:off x="1352742"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Univ raft</a:t>
            </a:r>
          </a:p>
        </p:txBody>
      </p:sp>
      <p:sp>
        <p:nvSpPr>
          <p:cNvPr id="63" name="Rectangle 62">
            <a:hlinkClick r:id="rId4" action="ppaction://hlinksldjump"/>
          </p:cNvPr>
          <p:cNvSpPr/>
          <p:nvPr/>
        </p:nvSpPr>
        <p:spPr>
          <a:xfrm>
            <a:off x="2432742"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Longbridges</a:t>
            </a:r>
          </a:p>
        </p:txBody>
      </p:sp>
      <p:sp>
        <p:nvSpPr>
          <p:cNvPr id="64" name="Rectangle 63">
            <a:hlinkClick r:id="rId5" action="ppaction://hlinksldjump"/>
          </p:cNvPr>
          <p:cNvSpPr/>
          <p:nvPr/>
        </p:nvSpPr>
        <p:spPr>
          <a:xfrm>
            <a:off x="3831058"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BH Island</a:t>
            </a:r>
          </a:p>
        </p:txBody>
      </p:sp>
      <p:sp>
        <p:nvSpPr>
          <p:cNvPr id="65" name="Rectangle 64">
            <a:hlinkClick r:id="rId6" action="ppaction://hlinksldjump"/>
          </p:cNvPr>
          <p:cNvSpPr/>
          <p:nvPr/>
        </p:nvSpPr>
        <p:spPr>
          <a:xfrm>
            <a:off x="4932280"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Univ raft</a:t>
            </a:r>
          </a:p>
        </p:txBody>
      </p:sp>
      <p:sp>
        <p:nvSpPr>
          <p:cNvPr id="66" name="Rectangle 65">
            <a:hlinkClick r:id="rId7" action="ppaction://hlinksldjump"/>
          </p:cNvPr>
          <p:cNvSpPr/>
          <p:nvPr/>
        </p:nvSpPr>
        <p:spPr>
          <a:xfrm>
            <a:off x="6012280"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Longbridges</a:t>
            </a:r>
          </a:p>
        </p:txBody>
      </p:sp>
      <p:sp>
        <p:nvSpPr>
          <p:cNvPr id="67" name="Rectangle 66">
            <a:hlinkClick r:id="rId8" action="ppaction://hlinksldjump"/>
          </p:cNvPr>
          <p:cNvSpPr/>
          <p:nvPr/>
        </p:nvSpPr>
        <p:spPr>
          <a:xfrm>
            <a:off x="7336718" y="5335014"/>
            <a:ext cx="1667675" cy="39824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Skip &gt;</a:t>
            </a:r>
          </a:p>
        </p:txBody>
      </p:sp>
      <p:sp>
        <p:nvSpPr>
          <p:cNvPr id="68" name="Oval 67"/>
          <p:cNvSpPr/>
          <p:nvPr/>
        </p:nvSpPr>
        <p:spPr>
          <a:xfrm>
            <a:off x="3780948" y="3529191"/>
            <a:ext cx="324000" cy="324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p:cNvSpPr txBox="1"/>
          <p:nvPr/>
        </p:nvSpPr>
        <p:spPr>
          <a:xfrm>
            <a:off x="7157145" y="44624"/>
            <a:ext cx="1591585" cy="338554"/>
          </a:xfrm>
          <a:prstGeom prst="rect">
            <a:avLst/>
          </a:prstGeom>
          <a:noFill/>
        </p:spPr>
        <p:txBody>
          <a:bodyPr wrap="square" rtlCol="0">
            <a:spAutoFit/>
          </a:bodyPr>
          <a:lstStyle/>
          <a:p>
            <a:r>
              <a:rPr lang="en-GB" sz="1600" b="1" dirty="0">
                <a:solidFill>
                  <a:schemeClr val="accent6"/>
                </a:solidFill>
              </a:rPr>
              <a:t>WARMING UP</a:t>
            </a:r>
          </a:p>
        </p:txBody>
      </p:sp>
      <p:sp>
        <p:nvSpPr>
          <p:cNvPr id="70" name="TextBox 69"/>
          <p:cNvSpPr txBox="1"/>
          <p:nvPr/>
        </p:nvSpPr>
        <p:spPr>
          <a:xfrm>
            <a:off x="7149591" y="340331"/>
            <a:ext cx="1670881" cy="338554"/>
          </a:xfrm>
          <a:prstGeom prst="rect">
            <a:avLst/>
          </a:prstGeom>
          <a:noFill/>
        </p:spPr>
        <p:txBody>
          <a:bodyPr wrap="square" rtlCol="0">
            <a:spAutoFit/>
          </a:bodyPr>
          <a:lstStyle/>
          <a:p>
            <a:r>
              <a:rPr lang="en-GB" sz="1600" b="1" dirty="0">
                <a:solidFill>
                  <a:schemeClr val="accent6"/>
                </a:solidFill>
              </a:rPr>
              <a:t>HEAD FOR START</a:t>
            </a:r>
          </a:p>
        </p:txBody>
      </p:sp>
      <p:sp>
        <p:nvSpPr>
          <p:cNvPr id="71" name="TextBox 70"/>
          <p:cNvSpPr txBox="1"/>
          <p:nvPr/>
        </p:nvSpPr>
        <p:spPr>
          <a:xfrm>
            <a:off x="7142037" y="636038"/>
            <a:ext cx="1670881" cy="338554"/>
          </a:xfrm>
          <a:prstGeom prst="rect">
            <a:avLst/>
          </a:prstGeom>
          <a:noFill/>
        </p:spPr>
        <p:txBody>
          <a:bodyPr wrap="square" rtlCol="0">
            <a:spAutoFit/>
          </a:bodyPr>
          <a:lstStyle/>
          <a:p>
            <a:r>
              <a:rPr lang="en-GB" sz="1600" b="1" dirty="0">
                <a:solidFill>
                  <a:schemeClr val="accent6"/>
                </a:solidFill>
              </a:rPr>
              <a:t>WAITING</a:t>
            </a:r>
          </a:p>
        </p:txBody>
      </p:sp>
      <p:sp>
        <p:nvSpPr>
          <p:cNvPr id="72" name="TextBox 71"/>
          <p:cNvSpPr txBox="1"/>
          <p:nvPr/>
        </p:nvSpPr>
        <p:spPr>
          <a:xfrm>
            <a:off x="7134483" y="931745"/>
            <a:ext cx="1670881" cy="338554"/>
          </a:xfrm>
          <a:prstGeom prst="rect">
            <a:avLst/>
          </a:prstGeom>
          <a:noFill/>
        </p:spPr>
        <p:txBody>
          <a:bodyPr wrap="square" rtlCol="0">
            <a:spAutoFit/>
          </a:bodyPr>
          <a:lstStyle/>
          <a:p>
            <a:r>
              <a:rPr lang="en-GB" sz="1600" b="1" dirty="0">
                <a:solidFill>
                  <a:schemeClr val="accent6"/>
                </a:solidFill>
              </a:rPr>
              <a:t>RACE STARTED</a:t>
            </a:r>
          </a:p>
        </p:txBody>
      </p:sp>
      <p:sp>
        <p:nvSpPr>
          <p:cNvPr id="73" name="TextBox 72"/>
          <p:cNvSpPr txBox="1"/>
          <p:nvPr/>
        </p:nvSpPr>
        <p:spPr>
          <a:xfrm>
            <a:off x="7134482" y="1201642"/>
            <a:ext cx="1670881" cy="338554"/>
          </a:xfrm>
          <a:prstGeom prst="rect">
            <a:avLst/>
          </a:prstGeom>
          <a:noFill/>
        </p:spPr>
        <p:txBody>
          <a:bodyPr wrap="square" rtlCol="0">
            <a:spAutoFit/>
          </a:bodyPr>
          <a:lstStyle/>
          <a:p>
            <a:r>
              <a:rPr lang="en-GB" sz="1600" b="1" dirty="0">
                <a:solidFill>
                  <a:schemeClr val="accent6"/>
                </a:solidFill>
              </a:rPr>
              <a:t>LANDING</a:t>
            </a:r>
          </a:p>
        </p:txBody>
      </p:sp>
      <p:sp>
        <p:nvSpPr>
          <p:cNvPr id="32" name="Rectangle 31">
            <a:hlinkClick r:id="rId9" action="ppaction://hlinksldjump"/>
          </p:cNvPr>
          <p:cNvSpPr/>
          <p:nvPr/>
        </p:nvSpPr>
        <p:spPr>
          <a:xfrm>
            <a:off x="7336717" y="4739849"/>
            <a:ext cx="1667675" cy="39824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&lt; Marshals</a:t>
            </a:r>
          </a:p>
        </p:txBody>
      </p:sp>
      <p:sp>
        <p:nvSpPr>
          <p:cNvPr id="36" name="5-Point Star 35"/>
          <p:cNvSpPr/>
          <p:nvPr/>
        </p:nvSpPr>
        <p:spPr>
          <a:xfrm>
            <a:off x="5724128" y="1772816"/>
            <a:ext cx="216024" cy="216024"/>
          </a:xfrm>
          <a:prstGeom prst="star5">
            <a:avLst/>
          </a:prstGeom>
          <a:solidFill>
            <a:srgbClr val="FFFF00"/>
          </a:solid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5652120" y="3114127"/>
            <a:ext cx="257721" cy="170857"/>
          </a:xfrm>
          <a:prstGeom prst="rect">
            <a:avLst/>
          </a:prstGeom>
          <a:solidFill>
            <a:srgbClr val="ECFA66"/>
          </a:solidFill>
          <a:ln>
            <a:solidFill>
              <a:srgbClr val="ECFA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35745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3" presetClass="emph" presetSubtype="2" fill="hold" grpId="0" nodeType="withEffect">
                                  <p:stCondLst>
                                    <p:cond delay="0"/>
                                  </p:stCondLst>
                                  <p:childTnLst>
                                    <p:animClr clrSpc="rgb" dir="cw">
                                      <p:cBhvr override="childStyle">
                                        <p:cTn id="9" dur="400" fill="hold"/>
                                        <p:tgtEl>
                                          <p:spTgt spid="69"/>
                                        </p:tgtEl>
                                        <p:attrNameLst>
                                          <p:attrName>style.color</p:attrName>
                                        </p:attrNameLst>
                                      </p:cBhvr>
                                      <p:to>
                                        <a:srgbClr val="E53B1F"/>
                                      </p:to>
                                    </p:animClr>
                                  </p:childTnLst>
                                </p:cTn>
                              </p:par>
                            </p:childTnLst>
                          </p:cTn>
                        </p:par>
                        <p:par>
                          <p:cTn id="10" fill="hold">
                            <p:stCondLst>
                              <p:cond delay="500"/>
                            </p:stCondLst>
                            <p:childTnLst>
                              <p:par>
                                <p:cTn id="11" presetID="42" presetClass="path" presetSubtype="0" fill="hold" grpId="3" nodeType="afterEffect">
                                  <p:stCondLst>
                                    <p:cond delay="0"/>
                                  </p:stCondLst>
                                  <p:childTnLst>
                                    <p:animMotion origin="layout" path="M 0.00903 0.00301 L -0.35121 -0.0007 " pathEditMode="fixed" rAng="0" ptsTypes="AA">
                                      <p:cBhvr>
                                        <p:cTn id="12" dur="2000" fill="hold"/>
                                        <p:tgtEl>
                                          <p:spTgt spid="68"/>
                                        </p:tgtEl>
                                        <p:attrNameLst>
                                          <p:attrName>ppt_x</p:attrName>
                                          <p:attrName>ppt_y</p:attrName>
                                        </p:attrNameLst>
                                      </p:cBhvr>
                                      <p:rCtr x="-18021" y="-185"/>
                                    </p:animMotion>
                                  </p:childTnLst>
                                </p:cTn>
                              </p:par>
                            </p:childTnLst>
                          </p:cTn>
                        </p:par>
                        <p:par>
                          <p:cTn id="13" fill="hold">
                            <p:stCondLst>
                              <p:cond delay="2500"/>
                            </p:stCondLst>
                            <p:childTnLst>
                              <p:par>
                                <p:cTn id="14" presetID="37" presetClass="path" presetSubtype="0" fill="hold" grpId="4" nodeType="afterEffect">
                                  <p:stCondLst>
                                    <p:cond delay="0"/>
                                  </p:stCondLst>
                                  <p:childTnLst>
                                    <p:animMotion origin="layout" path="M -0.34879 0.00371 L -0.37171 -0.02384 C -0.37692 -0.02986 -0.38004 -0.03842 -0.38004 -0.04745 C -0.38004 -0.0581 -0.37692 -0.06643 -0.37171 -0.07245 L -0.34879 -0.10092 " pathEditMode="fixed" rAng="16200000" ptsTypes="FffFF">
                                      <p:cBhvr>
                                        <p:cTn id="15" dur="2000" fill="hold"/>
                                        <p:tgtEl>
                                          <p:spTgt spid="68"/>
                                        </p:tgtEl>
                                        <p:attrNameLst>
                                          <p:attrName>ppt_x</p:attrName>
                                          <p:attrName>ppt_y</p:attrName>
                                        </p:attrNameLst>
                                      </p:cBhvr>
                                      <p:rCtr x="-1563" y="-5231"/>
                                    </p:animMotion>
                                  </p:childTnLst>
                                </p:cTn>
                              </p:par>
                            </p:childTnLst>
                          </p:cTn>
                        </p:par>
                        <p:par>
                          <p:cTn id="16" fill="hold">
                            <p:stCondLst>
                              <p:cond delay="4500"/>
                            </p:stCondLst>
                            <p:childTnLst>
                              <p:par>
                                <p:cTn id="17" presetID="63" presetClass="path" presetSubtype="0" accel="50000" decel="26000" fill="hold" grpId="0" nodeType="afterEffect">
                                  <p:stCondLst>
                                    <p:cond delay="0"/>
                                  </p:stCondLst>
                                  <p:childTnLst>
                                    <p:animMotion origin="layout" path="M -0.34879 -0.10092 L 0.00817 -0.09513 " pathEditMode="fixed" rAng="0" ptsTypes="AA">
                                      <p:cBhvr>
                                        <p:cTn id="18" dur="2000" fill="hold"/>
                                        <p:tgtEl>
                                          <p:spTgt spid="68"/>
                                        </p:tgtEl>
                                        <p:attrNameLst>
                                          <p:attrName>ppt_x</p:attrName>
                                          <p:attrName>ppt_y</p:attrName>
                                        </p:attrNameLst>
                                      </p:cBhvr>
                                      <p:rCtr x="17847" y="278"/>
                                    </p:animMotion>
                                  </p:childTnLst>
                                </p:cTn>
                              </p:par>
                            </p:childTnLst>
                          </p:cTn>
                        </p:par>
                        <p:par>
                          <p:cTn id="19" fill="hold">
                            <p:stCondLst>
                              <p:cond delay="6500"/>
                            </p:stCondLst>
                            <p:childTnLst>
                              <p:par>
                                <p:cTn id="20" presetID="37" presetClass="path" presetSubtype="0" fill="hold" grpId="2" nodeType="afterEffect">
                                  <p:stCondLst>
                                    <p:cond delay="0"/>
                                  </p:stCondLst>
                                  <p:childTnLst>
                                    <p:animMotion origin="layout" path="M 0.00904 -0.09421 L 0.03352 -0.06782 C 0.03907 -0.06273 0.04202 -0.05439 0.04185 -0.0456 C 0.04185 -0.03657 0.03907 -0.02824 0.03352 -0.02291 L 0.00904 0.00371 " pathEditMode="fixed" rAng="5400000" ptsTypes="FffFF">
                                      <p:cBhvr>
                                        <p:cTn id="21" dur="2000" fill="hold"/>
                                        <p:tgtEl>
                                          <p:spTgt spid="68"/>
                                        </p:tgtEl>
                                        <p:attrNameLst>
                                          <p:attrName>ppt_x</p:attrName>
                                          <p:attrName>ppt_y</p:attrName>
                                        </p:attrNameLst>
                                      </p:cBhvr>
                                      <p:rCtr x="1649" y="4884"/>
                                    </p:animMotion>
                                  </p:childTnLst>
                                </p:cTn>
                              </p:par>
                            </p:childTnLst>
                          </p:cTn>
                        </p:par>
                        <p:par>
                          <p:cTn id="22" fill="hold">
                            <p:stCondLst>
                              <p:cond delay="8500"/>
                            </p:stCondLst>
                            <p:childTnLst>
                              <p:par>
                                <p:cTn id="23" presetID="42" presetClass="path" presetSubtype="0" accel="50000" decel="50000" fill="hold" grpId="11" nodeType="afterEffect">
                                  <p:stCondLst>
                                    <p:cond delay="0"/>
                                  </p:stCondLst>
                                  <p:childTnLst>
                                    <p:animMotion origin="layout" path="M 0.00903 0.00301 L -0.24253 0.00255 " pathEditMode="fixed" rAng="0" ptsTypes="AA">
                                      <p:cBhvr>
                                        <p:cTn id="24" dur="2000" fill="hold"/>
                                        <p:tgtEl>
                                          <p:spTgt spid="68"/>
                                        </p:tgtEl>
                                        <p:attrNameLst>
                                          <p:attrName>ppt_x</p:attrName>
                                          <p:attrName>ppt_y</p:attrName>
                                        </p:attrNameLst>
                                      </p:cBhvr>
                                      <p:rCtr x="-12587" y="-23"/>
                                    </p:animMotion>
                                  </p:childTnLst>
                                </p:cTn>
                              </p:par>
                            </p:childTnLst>
                          </p:cTn>
                        </p:par>
                        <p:par>
                          <p:cTn id="25" fill="hold">
                            <p:stCondLst>
                              <p:cond delay="10500"/>
                            </p:stCondLst>
                            <p:childTnLst>
                              <p:par>
                                <p:cTn id="26" presetID="3" presetClass="emph" presetSubtype="2" fill="hold" grpId="1" nodeType="afterEffect">
                                  <p:stCondLst>
                                    <p:cond delay="0"/>
                                  </p:stCondLst>
                                  <p:childTnLst>
                                    <p:animClr clrSpc="rgb" dir="cw">
                                      <p:cBhvr override="childStyle">
                                        <p:cTn id="27" dur="500" fill="hold"/>
                                        <p:tgtEl>
                                          <p:spTgt spid="69"/>
                                        </p:tgtEl>
                                        <p:attrNameLst>
                                          <p:attrName>style.color</p:attrName>
                                        </p:attrNameLst>
                                      </p:cBhvr>
                                      <p:to>
                                        <a:srgbClr val="EEEEEE"/>
                                      </p:to>
                                    </p:animClr>
                                  </p:childTnLst>
                                </p:cTn>
                              </p:par>
                              <p:par>
                                <p:cTn id="28" presetID="3" presetClass="emph" presetSubtype="2" fill="hold" grpId="0" nodeType="withEffect">
                                  <p:stCondLst>
                                    <p:cond delay="0"/>
                                  </p:stCondLst>
                                  <p:childTnLst>
                                    <p:animClr clrSpc="rgb" dir="cw">
                                      <p:cBhvr override="childStyle">
                                        <p:cTn id="29" dur="400" fill="hold"/>
                                        <p:tgtEl>
                                          <p:spTgt spid="70"/>
                                        </p:tgtEl>
                                        <p:attrNameLst>
                                          <p:attrName>style.color</p:attrName>
                                        </p:attrNameLst>
                                      </p:cBhvr>
                                      <p:to>
                                        <a:srgbClr val="E53B1F"/>
                                      </p:to>
                                    </p:animClr>
                                  </p:childTnLst>
                                </p:cTn>
                              </p:par>
                            </p:childTnLst>
                          </p:cTn>
                        </p:par>
                        <p:par>
                          <p:cTn id="30" fill="hold">
                            <p:stCondLst>
                              <p:cond delay="11000"/>
                            </p:stCondLst>
                            <p:childTnLst>
                              <p:par>
                                <p:cTn id="31" presetID="37" presetClass="path" presetSubtype="0" accel="50000" decel="50000" fill="hold" grpId="12" nodeType="afterEffect">
                                  <p:stCondLst>
                                    <p:cond delay="0"/>
                                  </p:stCondLst>
                                  <p:childTnLst>
                                    <p:animMotion origin="layout" path="M -0.24168 -0.1 L -0.26581 -0.07291 C -0.27119 -0.06713 -0.27362 -0.05833 -0.27362 -0.04907 C -0.27362 -0.03912 -0.27119 -0.03055 -0.26581 -0.02476 L -0.24168 0.00325 " pathEditMode="fixed" rAng="5400000" ptsTypes="FffFF">
                                      <p:cBhvr>
                                        <p:cTn id="32" dur="2000" spd="-100000" fill="hold"/>
                                        <p:tgtEl>
                                          <p:spTgt spid="68"/>
                                        </p:tgtEl>
                                        <p:attrNameLst>
                                          <p:attrName>ppt_x</p:attrName>
                                          <p:attrName>ppt_y</p:attrName>
                                        </p:attrNameLst>
                                      </p:cBhvr>
                                      <p:rCtr x="-1597" y="5162"/>
                                    </p:animMotion>
                                  </p:childTnLst>
                                </p:cTn>
                              </p:par>
                            </p:childTnLst>
                          </p:cTn>
                        </p:par>
                        <p:par>
                          <p:cTn id="33" fill="hold">
                            <p:stCondLst>
                              <p:cond delay="13000"/>
                            </p:stCondLst>
                            <p:childTnLst>
                              <p:par>
                                <p:cTn id="34" presetID="42" presetClass="path" presetSubtype="0" accel="50000" decel="50000" fill="hold" grpId="5" nodeType="afterEffect">
                                  <p:stCondLst>
                                    <p:cond delay="0"/>
                                  </p:stCondLst>
                                  <p:childTnLst>
                                    <p:animMotion origin="layout" path="M -0.2422 -0.10023 L 0.38369 -0.1118 " pathEditMode="fixed" rAng="0" ptsTypes="AA">
                                      <p:cBhvr>
                                        <p:cTn id="35" dur="3000" fill="hold"/>
                                        <p:tgtEl>
                                          <p:spTgt spid="68"/>
                                        </p:tgtEl>
                                        <p:attrNameLst>
                                          <p:attrName>ppt_x</p:attrName>
                                          <p:attrName>ppt_y</p:attrName>
                                        </p:attrNameLst>
                                      </p:cBhvr>
                                      <p:rCtr x="31285" y="-579"/>
                                    </p:animMotion>
                                  </p:childTnLst>
                                </p:cTn>
                              </p:par>
                            </p:childTnLst>
                          </p:cTn>
                        </p:par>
                        <p:par>
                          <p:cTn id="36" fill="hold">
                            <p:stCondLst>
                              <p:cond delay="16000"/>
                            </p:stCondLst>
                            <p:childTnLst>
                              <p:par>
                                <p:cTn id="37" presetID="3" presetClass="emph" presetSubtype="2" fill="hold" grpId="1" nodeType="afterEffect">
                                  <p:stCondLst>
                                    <p:cond delay="0"/>
                                  </p:stCondLst>
                                  <p:childTnLst>
                                    <p:animClr clrSpc="rgb" dir="cw">
                                      <p:cBhvr override="childStyle">
                                        <p:cTn id="38" dur="400" fill="hold"/>
                                        <p:tgtEl>
                                          <p:spTgt spid="70"/>
                                        </p:tgtEl>
                                        <p:attrNameLst>
                                          <p:attrName>style.color</p:attrName>
                                        </p:attrNameLst>
                                      </p:cBhvr>
                                      <p:to>
                                        <a:srgbClr val="EEEEEE"/>
                                      </p:to>
                                    </p:animClr>
                                  </p:childTnLst>
                                </p:cTn>
                              </p:par>
                              <p:par>
                                <p:cTn id="39" presetID="3" presetClass="emph" presetSubtype="2" fill="hold" grpId="0" nodeType="withEffect">
                                  <p:stCondLst>
                                    <p:cond delay="0"/>
                                  </p:stCondLst>
                                  <p:childTnLst>
                                    <p:animClr clrSpc="rgb" dir="cw">
                                      <p:cBhvr override="childStyle">
                                        <p:cTn id="40" dur="400" fill="hold"/>
                                        <p:tgtEl>
                                          <p:spTgt spid="71"/>
                                        </p:tgtEl>
                                        <p:attrNameLst>
                                          <p:attrName>style.color</p:attrName>
                                        </p:attrNameLst>
                                      </p:cBhvr>
                                      <p:to>
                                        <a:srgbClr val="E53B1F"/>
                                      </p:to>
                                    </p:animClr>
                                  </p:childTnLst>
                                </p:cTn>
                              </p:par>
                              <p:par>
                                <p:cTn id="41" presetID="10" presetClass="exit" presetSubtype="0" fill="hold" nodeType="withEffect">
                                  <p:stCondLst>
                                    <p:cond delay="0"/>
                                  </p:stCondLst>
                                  <p:childTnLst>
                                    <p:animEffect transition="out" filter="fade">
                                      <p:cBhvr>
                                        <p:cTn id="42" dur="500"/>
                                        <p:tgtEl>
                                          <p:spTgt spid="58"/>
                                        </p:tgtEl>
                                      </p:cBhvr>
                                    </p:animEffect>
                                    <p:set>
                                      <p:cBhvr>
                                        <p:cTn id="43" dur="1" fill="hold">
                                          <p:stCondLst>
                                            <p:cond delay="499"/>
                                          </p:stCondLst>
                                        </p:cTn>
                                        <p:tgtEl>
                                          <p:spTgt spid="58"/>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30"/>
                                        </p:tgtEl>
                                      </p:cBhvr>
                                    </p:animEffect>
                                    <p:set>
                                      <p:cBhvr>
                                        <p:cTn id="46" dur="1" fill="hold">
                                          <p:stCondLst>
                                            <p:cond delay="499"/>
                                          </p:stCondLst>
                                        </p:cTn>
                                        <p:tgtEl>
                                          <p:spTgt spid="30"/>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31"/>
                                        </p:tgtEl>
                                      </p:cBhvr>
                                    </p:animEffect>
                                    <p:set>
                                      <p:cBhvr>
                                        <p:cTn id="49" dur="1" fill="hold">
                                          <p:stCondLst>
                                            <p:cond delay="499"/>
                                          </p:stCondLst>
                                        </p:cTn>
                                        <p:tgtEl>
                                          <p:spTgt spid="31"/>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2"/>
                                        </p:tgtEl>
                                      </p:cBhvr>
                                    </p:animEffect>
                                    <p:set>
                                      <p:cBhvr>
                                        <p:cTn id="52" dur="1" fill="hold">
                                          <p:stCondLst>
                                            <p:cond delay="499"/>
                                          </p:stCondLst>
                                        </p:cTn>
                                        <p:tgtEl>
                                          <p:spTgt spid="22"/>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4"/>
                                        </p:tgtEl>
                                      </p:cBhvr>
                                    </p:animEffect>
                                    <p:set>
                                      <p:cBhvr>
                                        <p:cTn id="55" dur="1" fill="hold">
                                          <p:stCondLst>
                                            <p:cond delay="499"/>
                                          </p:stCondLst>
                                        </p:cTn>
                                        <p:tgtEl>
                                          <p:spTgt spid="24"/>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23"/>
                                        </p:tgtEl>
                                      </p:cBhvr>
                                    </p:animEffect>
                                    <p:set>
                                      <p:cBhvr>
                                        <p:cTn id="58" dur="1" fill="hold">
                                          <p:stCondLst>
                                            <p:cond delay="499"/>
                                          </p:stCondLst>
                                        </p:cTn>
                                        <p:tgtEl>
                                          <p:spTgt spid="23"/>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5"/>
                                        </p:tgtEl>
                                      </p:cBhvr>
                                    </p:animEffect>
                                    <p:set>
                                      <p:cBhvr>
                                        <p:cTn id="64" dur="1" fill="hold">
                                          <p:stCondLst>
                                            <p:cond delay="499"/>
                                          </p:stCondLst>
                                        </p:cTn>
                                        <p:tgtEl>
                                          <p:spTgt spid="25"/>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57"/>
                                        </p:tgtEl>
                                      </p:cBhvr>
                                    </p:animEffect>
                                    <p:set>
                                      <p:cBhvr>
                                        <p:cTn id="67" dur="1" fill="hold">
                                          <p:stCondLst>
                                            <p:cond delay="499"/>
                                          </p:stCondLst>
                                        </p:cTn>
                                        <p:tgtEl>
                                          <p:spTgt spid="57"/>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5"/>
                                        </p:tgtEl>
                                      </p:cBhvr>
                                    </p:animEffect>
                                    <p:set>
                                      <p:cBhvr>
                                        <p:cTn id="70" dur="1" fill="hold">
                                          <p:stCondLst>
                                            <p:cond delay="499"/>
                                          </p:stCondLst>
                                        </p:cTn>
                                        <p:tgtEl>
                                          <p:spTgt spid="35"/>
                                        </p:tgtEl>
                                        <p:attrNameLst>
                                          <p:attrName>style.visibility</p:attrName>
                                        </p:attrNameLst>
                                      </p:cBhvr>
                                      <p:to>
                                        <p:strVal val="hidden"/>
                                      </p:to>
                                    </p:set>
                                  </p:childTnLst>
                                </p:cTn>
                              </p:par>
                            </p:childTnLst>
                          </p:cTn>
                        </p:par>
                        <p:par>
                          <p:cTn id="71" fill="hold">
                            <p:stCondLst>
                              <p:cond delay="16500"/>
                            </p:stCondLst>
                            <p:childTnLst>
                              <p:par>
                                <p:cTn id="72" presetID="42" presetClass="path" presetSubtype="0" accel="9000" fill="hold" grpId="6" nodeType="afterEffect">
                                  <p:stCondLst>
                                    <p:cond delay="1000"/>
                                  </p:stCondLst>
                                  <p:childTnLst>
                                    <p:animMotion origin="layout" path="M 0.38369 -0.11178 L -0.0493 -0.11178 " pathEditMode="fixed" rAng="0" ptsTypes="AA">
                                      <p:cBhvr>
                                        <p:cTn id="73" dur="2000" fill="hold"/>
                                        <p:tgtEl>
                                          <p:spTgt spid="68"/>
                                        </p:tgtEl>
                                        <p:attrNameLst>
                                          <p:attrName>ppt_x</p:attrName>
                                          <p:attrName>ppt_y</p:attrName>
                                        </p:attrNameLst>
                                      </p:cBhvr>
                                      <p:rCtr x="-21649" y="0"/>
                                    </p:animMotion>
                                  </p:childTnLst>
                                </p:cTn>
                              </p:par>
                              <p:par>
                                <p:cTn id="74" presetID="3" presetClass="emph" presetSubtype="2" fill="hold" grpId="1" nodeType="withEffect">
                                  <p:stCondLst>
                                    <p:cond delay="1000"/>
                                  </p:stCondLst>
                                  <p:childTnLst>
                                    <p:animClr clrSpc="rgb" dir="cw">
                                      <p:cBhvr override="childStyle">
                                        <p:cTn id="75" dur="600" fill="hold"/>
                                        <p:tgtEl>
                                          <p:spTgt spid="71"/>
                                        </p:tgtEl>
                                        <p:attrNameLst>
                                          <p:attrName>style.color</p:attrName>
                                        </p:attrNameLst>
                                      </p:cBhvr>
                                      <p:to>
                                        <a:srgbClr val="EEEEEE"/>
                                      </p:to>
                                    </p:animClr>
                                  </p:childTnLst>
                                </p:cTn>
                              </p:par>
                              <p:par>
                                <p:cTn id="76" presetID="3" presetClass="emph" presetSubtype="2" fill="hold" grpId="0" nodeType="withEffect">
                                  <p:stCondLst>
                                    <p:cond delay="1000"/>
                                  </p:stCondLst>
                                  <p:childTnLst>
                                    <p:animClr clrSpc="rgb" dir="cw">
                                      <p:cBhvr override="childStyle">
                                        <p:cTn id="77" dur="600" fill="hold"/>
                                        <p:tgtEl>
                                          <p:spTgt spid="72"/>
                                        </p:tgtEl>
                                        <p:attrNameLst>
                                          <p:attrName>style.color</p:attrName>
                                        </p:attrNameLst>
                                      </p:cBhvr>
                                      <p:to>
                                        <a:srgbClr val="E53B1F"/>
                                      </p:to>
                                    </p:animClr>
                                  </p:childTnLst>
                                </p:cTn>
                              </p:par>
                            </p:childTnLst>
                          </p:cTn>
                        </p:par>
                        <p:par>
                          <p:cTn id="78" fill="hold">
                            <p:stCondLst>
                              <p:cond delay="19500"/>
                            </p:stCondLst>
                            <p:childTnLst>
                              <p:par>
                                <p:cTn id="79" presetID="42" presetClass="path" presetSubtype="0" decel="9000" fill="hold" grpId="7" nodeType="afterEffect">
                                  <p:stCondLst>
                                    <p:cond delay="0"/>
                                  </p:stCondLst>
                                  <p:childTnLst>
                                    <p:animMotion origin="layout" path="M -0.04931 -0.1118 L -0.34497 0.00394 " pathEditMode="fixed" rAng="0" ptsTypes="AA">
                                      <p:cBhvr>
                                        <p:cTn id="80" dur="2000" fill="hold"/>
                                        <p:tgtEl>
                                          <p:spTgt spid="68"/>
                                        </p:tgtEl>
                                        <p:attrNameLst>
                                          <p:attrName>ppt_x</p:attrName>
                                          <p:attrName>ppt_y</p:attrName>
                                        </p:attrNameLst>
                                      </p:cBhvr>
                                      <p:rCtr x="-14792" y="5787"/>
                                    </p:animMotion>
                                  </p:childTnLst>
                                </p:cTn>
                              </p:par>
                            </p:childTnLst>
                          </p:cTn>
                        </p:par>
                        <p:par>
                          <p:cTn id="81" fill="hold">
                            <p:stCondLst>
                              <p:cond delay="21500"/>
                            </p:stCondLst>
                            <p:childTnLst>
                              <p:par>
                                <p:cTn id="82" presetID="3" presetClass="emph" presetSubtype="2" fill="hold" grpId="1" nodeType="afterEffect">
                                  <p:stCondLst>
                                    <p:cond delay="0"/>
                                  </p:stCondLst>
                                  <p:childTnLst>
                                    <p:animClr clrSpc="rgb" dir="cw">
                                      <p:cBhvr override="childStyle">
                                        <p:cTn id="83" dur="600" fill="hold"/>
                                        <p:tgtEl>
                                          <p:spTgt spid="72"/>
                                        </p:tgtEl>
                                        <p:attrNameLst>
                                          <p:attrName>style.color</p:attrName>
                                        </p:attrNameLst>
                                      </p:cBhvr>
                                      <p:to>
                                        <a:srgbClr val="EEEEEE"/>
                                      </p:to>
                                    </p:animClr>
                                  </p:childTnLst>
                                </p:cTn>
                              </p:par>
                              <p:par>
                                <p:cTn id="84" presetID="3" presetClass="emph" presetSubtype="2" fill="hold" grpId="0" nodeType="withEffect">
                                  <p:stCondLst>
                                    <p:cond delay="0"/>
                                  </p:stCondLst>
                                  <p:childTnLst>
                                    <p:animClr clrSpc="rgb" dir="cw">
                                      <p:cBhvr override="childStyle">
                                        <p:cTn id="85" dur="600" fill="hold"/>
                                        <p:tgtEl>
                                          <p:spTgt spid="73"/>
                                        </p:tgtEl>
                                        <p:attrNameLst>
                                          <p:attrName>style.color</p:attrName>
                                        </p:attrNameLst>
                                      </p:cBhvr>
                                      <p:to>
                                        <a:srgbClr val="E53B1F"/>
                                      </p:to>
                                    </p:animClr>
                                  </p:childTnLst>
                                </p:cTn>
                              </p:par>
                              <p:par>
                                <p:cTn id="86" presetID="10" presetClass="entr" presetSubtype="0" fill="hold" nodeType="withEffect">
                                  <p:stCondLst>
                                    <p:cond delay="0"/>
                                  </p:stCondLst>
                                  <p:childTnLst>
                                    <p:set>
                                      <p:cBhvr>
                                        <p:cTn id="87" dur="1" fill="hold">
                                          <p:stCondLst>
                                            <p:cond delay="0"/>
                                          </p:stCondLst>
                                        </p:cTn>
                                        <p:tgtEl>
                                          <p:spTgt spid="58"/>
                                        </p:tgtEl>
                                        <p:attrNameLst>
                                          <p:attrName>style.visibility</p:attrName>
                                        </p:attrNameLst>
                                      </p:cBhvr>
                                      <p:to>
                                        <p:strVal val="visible"/>
                                      </p:to>
                                    </p:set>
                                    <p:animEffect transition="in" filter="fade">
                                      <p:cBhvr>
                                        <p:cTn id="88" dur="500"/>
                                        <p:tgtEl>
                                          <p:spTgt spid="58"/>
                                        </p:tgtEl>
                                      </p:cBhvr>
                                    </p:animEffect>
                                  </p:childTnLst>
                                </p:cTn>
                              </p:par>
                              <p:par>
                                <p:cTn id="89" presetID="10" presetClass="entr" presetSubtype="0" fill="hold" grpId="1" nodeType="with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500"/>
                                        <p:tgtEl>
                                          <p:spTgt spid="30"/>
                                        </p:tgtEl>
                                      </p:cBhvr>
                                    </p:animEffect>
                                  </p:childTnLst>
                                </p:cTn>
                              </p:par>
                              <p:par>
                                <p:cTn id="92" presetID="10" presetClass="entr" presetSubtype="0" fill="hold" grpId="1" nodeType="withEffect">
                                  <p:stCondLst>
                                    <p:cond delay="0"/>
                                  </p:stCondLst>
                                  <p:childTnLst>
                                    <p:set>
                                      <p:cBhvr>
                                        <p:cTn id="93" dur="1" fill="hold">
                                          <p:stCondLst>
                                            <p:cond delay="0"/>
                                          </p:stCondLst>
                                        </p:cTn>
                                        <p:tgtEl>
                                          <p:spTgt spid="31"/>
                                        </p:tgtEl>
                                        <p:attrNameLst>
                                          <p:attrName>style.visibility</p:attrName>
                                        </p:attrNameLst>
                                      </p:cBhvr>
                                      <p:to>
                                        <p:strVal val="visible"/>
                                      </p:to>
                                    </p:set>
                                    <p:animEffect transition="in" filter="fade">
                                      <p:cBhvr>
                                        <p:cTn id="94" dur="500"/>
                                        <p:tgtEl>
                                          <p:spTgt spid="31"/>
                                        </p:tgtEl>
                                      </p:cBhvr>
                                    </p:animEffect>
                                  </p:childTnLst>
                                </p:cTn>
                              </p:par>
                              <p:par>
                                <p:cTn id="95" presetID="10" presetClass="entr" presetSubtype="0" fill="hold" nodeType="with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fade">
                                      <p:cBhvr>
                                        <p:cTn id="97" dur="500"/>
                                        <p:tgtEl>
                                          <p:spTgt spid="22"/>
                                        </p:tgtEl>
                                      </p:cBhvr>
                                    </p:animEffect>
                                  </p:childTnLst>
                                </p:cTn>
                              </p:par>
                              <p:par>
                                <p:cTn id="98" presetID="10" presetClass="entr" presetSubtype="0" fill="hold" nodeType="with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fade">
                                      <p:cBhvr>
                                        <p:cTn id="100" dur="500"/>
                                        <p:tgtEl>
                                          <p:spTgt spid="24"/>
                                        </p:tgtEl>
                                      </p:cBhvr>
                                    </p:animEffect>
                                  </p:childTnLst>
                                </p:cTn>
                              </p:par>
                              <p:par>
                                <p:cTn id="101" presetID="10" presetClass="entr" presetSubtype="0" fill="hold" grpId="1" nodeType="with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500"/>
                                        <p:tgtEl>
                                          <p:spTgt spid="23"/>
                                        </p:tgtEl>
                                      </p:cBhvr>
                                    </p:animEffect>
                                  </p:childTnLst>
                                </p:cTn>
                              </p:par>
                              <p:par>
                                <p:cTn id="104" presetID="10" presetClass="entr" presetSubtype="0" fill="hold" nodeType="with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fade">
                                      <p:cBhvr>
                                        <p:cTn id="106" dur="500"/>
                                        <p:tgtEl>
                                          <p:spTgt spid="18"/>
                                        </p:tgtEl>
                                      </p:cBhvr>
                                    </p:animEffect>
                                  </p:childTnLst>
                                </p:cTn>
                              </p:par>
                              <p:par>
                                <p:cTn id="107" presetID="10" presetClass="entr" presetSubtype="0" fill="hold" nodeType="withEffect">
                                  <p:stCondLst>
                                    <p:cond delay="0"/>
                                  </p:stCondLst>
                                  <p:childTnLst>
                                    <p:set>
                                      <p:cBhvr>
                                        <p:cTn id="108" dur="1" fill="hold">
                                          <p:stCondLst>
                                            <p:cond delay="0"/>
                                          </p:stCondLst>
                                        </p:cTn>
                                        <p:tgtEl>
                                          <p:spTgt spid="25"/>
                                        </p:tgtEl>
                                        <p:attrNameLst>
                                          <p:attrName>style.visibility</p:attrName>
                                        </p:attrNameLst>
                                      </p:cBhvr>
                                      <p:to>
                                        <p:strVal val="visible"/>
                                      </p:to>
                                    </p:set>
                                    <p:animEffect transition="in" filter="fade">
                                      <p:cBhvr>
                                        <p:cTn id="109" dur="500"/>
                                        <p:tgtEl>
                                          <p:spTgt spid="25"/>
                                        </p:tgtEl>
                                      </p:cBhvr>
                                    </p:animEffect>
                                  </p:childTnLst>
                                </p:cTn>
                              </p:par>
                              <p:par>
                                <p:cTn id="110" presetID="10" presetClass="entr" presetSubtype="0" fill="hold" grpId="1" nodeType="withEffect">
                                  <p:stCondLst>
                                    <p:cond delay="0"/>
                                  </p:stCondLst>
                                  <p:childTnLst>
                                    <p:set>
                                      <p:cBhvr>
                                        <p:cTn id="111" dur="1" fill="hold">
                                          <p:stCondLst>
                                            <p:cond delay="0"/>
                                          </p:stCondLst>
                                        </p:cTn>
                                        <p:tgtEl>
                                          <p:spTgt spid="57"/>
                                        </p:tgtEl>
                                        <p:attrNameLst>
                                          <p:attrName>style.visibility</p:attrName>
                                        </p:attrNameLst>
                                      </p:cBhvr>
                                      <p:to>
                                        <p:strVal val="visible"/>
                                      </p:to>
                                    </p:set>
                                    <p:animEffect transition="in" filter="fade">
                                      <p:cBhvr>
                                        <p:cTn id="112" dur="500"/>
                                        <p:tgtEl>
                                          <p:spTgt spid="57"/>
                                        </p:tgtEl>
                                      </p:cBhvr>
                                    </p:animEffect>
                                  </p:childTnLst>
                                </p:cTn>
                              </p:par>
                              <p:par>
                                <p:cTn id="113" presetID="10" presetClass="entr" presetSubtype="0" fill="hold" nodeType="withEffect">
                                  <p:stCondLst>
                                    <p:cond delay="0"/>
                                  </p:stCondLst>
                                  <p:childTnLst>
                                    <p:set>
                                      <p:cBhvr>
                                        <p:cTn id="114" dur="1" fill="hold">
                                          <p:stCondLst>
                                            <p:cond delay="0"/>
                                          </p:stCondLst>
                                        </p:cTn>
                                        <p:tgtEl>
                                          <p:spTgt spid="35"/>
                                        </p:tgtEl>
                                        <p:attrNameLst>
                                          <p:attrName>style.visibility</p:attrName>
                                        </p:attrNameLst>
                                      </p:cBhvr>
                                      <p:to>
                                        <p:strVal val="visible"/>
                                      </p:to>
                                    </p:set>
                                    <p:animEffect transition="in" filter="fade">
                                      <p:cBhvr>
                                        <p:cTn id="115" dur="500"/>
                                        <p:tgtEl>
                                          <p:spTgt spid="35"/>
                                        </p:tgtEl>
                                      </p:cBhvr>
                                    </p:animEffect>
                                  </p:childTnLst>
                                </p:cTn>
                              </p:par>
                              <p:par>
                                <p:cTn id="116" presetID="37" presetClass="path" presetSubtype="0" accel="50000" decel="50000" fill="hold" grpId="8" nodeType="withEffect">
                                  <p:stCondLst>
                                    <p:cond delay="0"/>
                                  </p:stCondLst>
                                  <p:childTnLst>
                                    <p:animMotion origin="layout" path="M -0.3441 0.00486 L -0.37344 -0.02291 C -0.38004 -0.0287 -0.38126 -0.0368 -0.3816 -0.04676 C -0.38195 -0.05787 -0.38143 -0.0662 -0.37518 -0.07222 L -0.34879 -0.10092 " pathEditMode="fixed" rAng="5236634" ptsTypes="FffFF">
                                      <p:cBhvr>
                                        <p:cTn id="117" dur="1900" fill="hold"/>
                                        <p:tgtEl>
                                          <p:spTgt spid="68"/>
                                        </p:tgtEl>
                                        <p:attrNameLst>
                                          <p:attrName>ppt_x</p:attrName>
                                          <p:attrName>ppt_y</p:attrName>
                                        </p:attrNameLst>
                                      </p:cBhvr>
                                      <p:rCtr x="-1979" y="-5185"/>
                                    </p:animMotion>
                                  </p:childTnLst>
                                </p:cTn>
                              </p:par>
                            </p:childTnLst>
                          </p:cTn>
                        </p:par>
                        <p:par>
                          <p:cTn id="118" fill="hold">
                            <p:stCondLst>
                              <p:cond delay="23400"/>
                            </p:stCondLst>
                            <p:childTnLst>
                              <p:par>
                                <p:cTn id="119" presetID="42" presetClass="path" presetSubtype="0" accel="50000" decel="50000" fill="hold" grpId="9" nodeType="afterEffect">
                                  <p:stCondLst>
                                    <p:cond delay="0"/>
                                  </p:stCondLst>
                                  <p:childTnLst>
                                    <p:animMotion origin="layout" path="M -0.34878 -0.10092 L 0.00573 -0.10115 " pathEditMode="fixed" rAng="0" ptsTypes="AA">
                                      <p:cBhvr>
                                        <p:cTn id="120" dur="2000" fill="hold"/>
                                        <p:tgtEl>
                                          <p:spTgt spid="68"/>
                                        </p:tgtEl>
                                        <p:attrNameLst>
                                          <p:attrName>ppt_x</p:attrName>
                                          <p:attrName>ppt_y</p:attrName>
                                        </p:attrNameLst>
                                      </p:cBhvr>
                                      <p:rCtr x="17726" y="-23"/>
                                    </p:animMotion>
                                  </p:childTnLst>
                                </p:cTn>
                              </p:par>
                            </p:childTnLst>
                          </p:cTn>
                        </p:par>
                        <p:par>
                          <p:cTn id="121" fill="hold">
                            <p:stCondLst>
                              <p:cond delay="25400"/>
                            </p:stCondLst>
                            <p:childTnLst>
                              <p:par>
                                <p:cTn id="122" presetID="37" presetClass="path" presetSubtype="0" accel="50000" decel="50000" fill="hold" grpId="13" nodeType="afterEffect">
                                  <p:stCondLst>
                                    <p:cond delay="0"/>
                                  </p:stCondLst>
                                  <p:childTnLst>
                                    <p:animMotion origin="layout" path="M 0.00903 0.00301 L 0.02656 -0.025 C 0.03073 -0.03125 0.03264 -0.04028 0.03264 -0.04954 C 0.03264 -0.06088 0.03073 -0.06945 0.02656 -0.07546 L 0.00903 -0.10533 " pathEditMode="fixed" rAng="16200000" ptsTypes="FffFF">
                                      <p:cBhvr>
                                        <p:cTn id="123" dur="2000" spd="-100000" fill="hold"/>
                                        <p:tgtEl>
                                          <p:spTgt spid="68"/>
                                        </p:tgtEl>
                                        <p:attrNameLst>
                                          <p:attrName>ppt_x</p:attrName>
                                          <p:attrName>ppt_y</p:attrName>
                                        </p:attrNameLst>
                                      </p:cBhvr>
                                      <p:rCtr x="1181" y="-5417"/>
                                    </p:animMotion>
                                  </p:childTnLst>
                                </p:cTn>
                              </p:par>
                            </p:childTnLst>
                          </p:cTn>
                        </p:par>
                        <p:par>
                          <p:cTn id="124" fill="hold">
                            <p:stCondLst>
                              <p:cond delay="27400"/>
                            </p:stCondLst>
                            <p:childTnLst>
                              <p:par>
                                <p:cTn id="125" presetID="10" presetClass="exit" presetSubtype="0" fill="hold" grpId="10" nodeType="afterEffect">
                                  <p:stCondLst>
                                    <p:cond delay="0"/>
                                  </p:stCondLst>
                                  <p:childTnLst>
                                    <p:animEffect transition="out" filter="fade">
                                      <p:cBhvr>
                                        <p:cTn id="126" dur="700"/>
                                        <p:tgtEl>
                                          <p:spTgt spid="68"/>
                                        </p:tgtEl>
                                      </p:cBhvr>
                                    </p:animEffect>
                                    <p:set>
                                      <p:cBhvr>
                                        <p:cTn id="127" dur="1" fill="hold">
                                          <p:stCondLst>
                                            <p:cond delay="699"/>
                                          </p:stCondLst>
                                        </p:cTn>
                                        <p:tgtEl>
                                          <p:spTgt spid="68"/>
                                        </p:tgtEl>
                                        <p:attrNameLst>
                                          <p:attrName>style.visibility</p:attrName>
                                        </p:attrNameLst>
                                      </p:cBhvr>
                                      <p:to>
                                        <p:strVal val="hidden"/>
                                      </p:to>
                                    </p:set>
                                  </p:childTnLst>
                                </p:cTn>
                              </p:par>
                              <p:par>
                                <p:cTn id="128" presetID="3" presetClass="emph" presetSubtype="2" fill="hold" grpId="1" nodeType="withEffect">
                                  <p:stCondLst>
                                    <p:cond delay="0"/>
                                  </p:stCondLst>
                                  <p:childTnLst>
                                    <p:animClr clrSpc="rgb" dir="cw">
                                      <p:cBhvr override="childStyle">
                                        <p:cTn id="129" dur="700" fill="hold"/>
                                        <p:tgtEl>
                                          <p:spTgt spid="73"/>
                                        </p:tgtEl>
                                        <p:attrNameLst>
                                          <p:attrName>style.color</p:attrName>
                                        </p:attrNameLst>
                                      </p:cBhvr>
                                      <p:to>
                                        <a:srgbClr val="EEEEEE"/>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30" grpId="0" animBg="1"/>
      <p:bldP spid="30" grpId="1" animBg="1"/>
      <p:bldP spid="31" grpId="0" animBg="1"/>
      <p:bldP spid="31" grpId="1" animBg="1"/>
      <p:bldP spid="57" grpId="0" animBg="1"/>
      <p:bldP spid="57" grpId="1" animBg="1"/>
      <p:bldP spid="68" grpId="0" animBg="1"/>
      <p:bldP spid="68" grpId="1" animBg="1"/>
      <p:bldP spid="68" grpId="2" animBg="1"/>
      <p:bldP spid="68" grpId="3" animBg="1"/>
      <p:bldP spid="68" grpId="4" animBg="1"/>
      <p:bldP spid="68" grpId="5" animBg="1"/>
      <p:bldP spid="68" grpId="6" animBg="1"/>
      <p:bldP spid="68" grpId="7" animBg="1"/>
      <p:bldP spid="68" grpId="8" animBg="1"/>
      <p:bldP spid="68" grpId="9" animBg="1"/>
      <p:bldP spid="68" grpId="10" animBg="1"/>
      <p:bldP spid="68" grpId="11" animBg="1"/>
      <p:bldP spid="68" grpId="12" animBg="1"/>
      <p:bldP spid="68" grpId="13" animBg="1"/>
      <p:bldP spid="69" grpId="0"/>
      <p:bldP spid="69" grpId="1"/>
      <p:bldP spid="70" grpId="0"/>
      <p:bldP spid="70" grpId="1"/>
      <p:bldP spid="71" grpId="0"/>
      <p:bldP spid="71" grpId="1"/>
      <p:bldP spid="72" grpId="0"/>
      <p:bldP spid="72" grpId="1"/>
      <p:bldP spid="73" grpId="0"/>
      <p:bldP spid="7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a:t>Marshalling and Umpiring Presentation</a:t>
            </a:r>
          </a:p>
        </p:txBody>
      </p:sp>
      <p:sp>
        <p:nvSpPr>
          <p:cNvPr id="5" name="Slide Number Placeholder 4"/>
          <p:cNvSpPr>
            <a:spLocks noGrp="1"/>
          </p:cNvSpPr>
          <p:nvPr>
            <p:ph type="sldNum" sz="quarter" idx="12"/>
          </p:nvPr>
        </p:nvSpPr>
        <p:spPr/>
        <p:txBody>
          <a:bodyPr/>
          <a:lstStyle/>
          <a:p>
            <a:fld id="{CB3B7137-4810-445D-B1A6-E11904098D50}" type="slidenum">
              <a:rPr lang="en-GB" smtClean="0"/>
              <a:t>13</a:t>
            </a:fld>
            <a:endParaRPr lang="en-GB"/>
          </a:p>
        </p:txBody>
      </p:sp>
      <p:sp>
        <p:nvSpPr>
          <p:cNvPr id="6" name="Title 7"/>
          <p:cNvSpPr>
            <a:spLocks noGrp="1"/>
          </p:cNvSpPr>
          <p:nvPr>
            <p:ph type="title"/>
          </p:nvPr>
        </p:nvSpPr>
        <p:spPr/>
        <p:txBody>
          <a:bodyPr/>
          <a:lstStyle/>
          <a:p>
            <a:r>
              <a:rPr lang="en-GB" dirty="0"/>
              <a:t>The circulation pattern on Race Day</a:t>
            </a:r>
            <a:br>
              <a:rPr lang="en-GB" dirty="0"/>
            </a:br>
            <a:r>
              <a:rPr lang="en-GB" b="0" i="1" dirty="0"/>
              <a:t>Live demonstration (click the green buttons!)</a:t>
            </a:r>
            <a:endParaRPr lang="en-GB" dirty="0"/>
          </a:p>
        </p:txBody>
      </p:sp>
      <p:cxnSp>
        <p:nvCxnSpPr>
          <p:cNvPr id="18" name="Straight Arrow Connector 17"/>
          <p:cNvCxnSpPr/>
          <p:nvPr/>
        </p:nvCxnSpPr>
        <p:spPr>
          <a:xfrm flipH="1">
            <a:off x="1205626" y="3789040"/>
            <a:ext cx="238274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740422" y="2924944"/>
            <a:ext cx="1431978"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Left Bracket 22"/>
          <p:cNvSpPr/>
          <p:nvPr/>
        </p:nvSpPr>
        <p:spPr>
          <a:xfrm>
            <a:off x="469348" y="2982572"/>
            <a:ext cx="502251" cy="806468"/>
          </a:xfrm>
          <a:prstGeom prst="leftBracket">
            <a:avLst>
              <a:gd name="adj" fmla="val 66096"/>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4" name="Straight Arrow Connector 23"/>
          <p:cNvCxnSpPr/>
          <p:nvPr/>
        </p:nvCxnSpPr>
        <p:spPr>
          <a:xfrm>
            <a:off x="1110582" y="2982572"/>
            <a:ext cx="162979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892780" y="2982571"/>
            <a:ext cx="1391188"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Left Bracket 29"/>
          <p:cNvSpPr/>
          <p:nvPr/>
        </p:nvSpPr>
        <p:spPr>
          <a:xfrm flipV="1">
            <a:off x="6300192" y="2199682"/>
            <a:ext cx="372793" cy="731961"/>
          </a:xfrm>
          <a:prstGeom prst="leftBracket">
            <a:avLst>
              <a:gd name="adj" fmla="val 96579"/>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Left Bracket 30"/>
          <p:cNvSpPr/>
          <p:nvPr/>
        </p:nvSpPr>
        <p:spPr>
          <a:xfrm rot="10800000" flipV="1">
            <a:off x="8309128" y="2199683"/>
            <a:ext cx="432048" cy="731961"/>
          </a:xfrm>
          <a:prstGeom prst="leftBracket">
            <a:avLst>
              <a:gd name="adj" fmla="val 83334"/>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5" name="Straight Arrow Connector 34"/>
          <p:cNvCxnSpPr/>
          <p:nvPr/>
        </p:nvCxnSpPr>
        <p:spPr>
          <a:xfrm flipV="1">
            <a:off x="4427984" y="2924944"/>
            <a:ext cx="1080120" cy="5763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Left Bracket 56"/>
          <p:cNvSpPr/>
          <p:nvPr/>
        </p:nvSpPr>
        <p:spPr>
          <a:xfrm rot="10800000">
            <a:off x="3780948" y="2982571"/>
            <a:ext cx="502251" cy="806468"/>
          </a:xfrm>
          <a:prstGeom prst="leftBracket">
            <a:avLst>
              <a:gd name="adj" fmla="val 66096"/>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58" name="Straight Arrow Connector 57"/>
          <p:cNvCxnSpPr/>
          <p:nvPr/>
        </p:nvCxnSpPr>
        <p:spPr>
          <a:xfrm flipH="1" flipV="1">
            <a:off x="6740422" y="2199682"/>
            <a:ext cx="1431980"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258222" y="4938970"/>
            <a:ext cx="3254519" cy="396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 boat on bunglines 1–7</a:t>
            </a:r>
          </a:p>
        </p:txBody>
      </p:sp>
      <p:sp>
        <p:nvSpPr>
          <p:cNvPr id="61" name="Rectangle 60"/>
          <p:cNvSpPr/>
          <p:nvPr/>
        </p:nvSpPr>
        <p:spPr>
          <a:xfrm>
            <a:off x="3831058" y="4938970"/>
            <a:ext cx="3260862" cy="396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 boat on </a:t>
            </a:r>
            <a:r>
              <a:rPr lang="en-GB" dirty="0" err="1"/>
              <a:t>bunglines</a:t>
            </a:r>
            <a:r>
              <a:rPr lang="en-GB" dirty="0"/>
              <a:t> 8–14</a:t>
            </a:r>
          </a:p>
        </p:txBody>
      </p:sp>
      <p:sp>
        <p:nvSpPr>
          <p:cNvPr id="49" name="Rectangle 48">
            <a:hlinkClick r:id="rId2" action="ppaction://hlinksldjump"/>
          </p:cNvPr>
          <p:cNvSpPr/>
          <p:nvPr/>
        </p:nvSpPr>
        <p:spPr>
          <a:xfrm>
            <a:off x="251520"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BH Island</a:t>
            </a:r>
          </a:p>
        </p:txBody>
      </p:sp>
      <p:sp>
        <p:nvSpPr>
          <p:cNvPr id="62" name="Rectangle 61">
            <a:hlinkClick r:id="rId3" action="ppaction://hlinksldjump"/>
          </p:cNvPr>
          <p:cNvSpPr/>
          <p:nvPr/>
        </p:nvSpPr>
        <p:spPr>
          <a:xfrm>
            <a:off x="1352742"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Univ raft</a:t>
            </a:r>
          </a:p>
        </p:txBody>
      </p:sp>
      <p:sp>
        <p:nvSpPr>
          <p:cNvPr id="63" name="Rectangle 62">
            <a:hlinkClick r:id="rId4" action="ppaction://hlinksldjump"/>
          </p:cNvPr>
          <p:cNvSpPr/>
          <p:nvPr/>
        </p:nvSpPr>
        <p:spPr>
          <a:xfrm>
            <a:off x="2432742"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Longbridges</a:t>
            </a:r>
          </a:p>
        </p:txBody>
      </p:sp>
      <p:sp>
        <p:nvSpPr>
          <p:cNvPr id="64" name="Rectangle 63">
            <a:hlinkClick r:id="rId5" action="ppaction://hlinksldjump"/>
          </p:cNvPr>
          <p:cNvSpPr/>
          <p:nvPr/>
        </p:nvSpPr>
        <p:spPr>
          <a:xfrm>
            <a:off x="3831058"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BH Island</a:t>
            </a:r>
          </a:p>
        </p:txBody>
      </p:sp>
      <p:sp>
        <p:nvSpPr>
          <p:cNvPr id="65" name="Rectangle 64">
            <a:hlinkClick r:id="rId6" action="ppaction://hlinksldjump"/>
          </p:cNvPr>
          <p:cNvSpPr/>
          <p:nvPr/>
        </p:nvSpPr>
        <p:spPr>
          <a:xfrm>
            <a:off x="4932280"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Univ raft</a:t>
            </a:r>
          </a:p>
        </p:txBody>
      </p:sp>
      <p:sp>
        <p:nvSpPr>
          <p:cNvPr id="66" name="Rectangle 65">
            <a:hlinkClick r:id="rId7" action="ppaction://hlinksldjump"/>
          </p:cNvPr>
          <p:cNvSpPr/>
          <p:nvPr/>
        </p:nvSpPr>
        <p:spPr>
          <a:xfrm>
            <a:off x="6012280"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Longbridges</a:t>
            </a:r>
          </a:p>
        </p:txBody>
      </p:sp>
      <p:sp>
        <p:nvSpPr>
          <p:cNvPr id="67" name="Rectangle 66">
            <a:hlinkClick r:id="rId8" action="ppaction://hlinksldjump"/>
          </p:cNvPr>
          <p:cNvSpPr/>
          <p:nvPr/>
        </p:nvSpPr>
        <p:spPr>
          <a:xfrm>
            <a:off x="7336718" y="5335014"/>
            <a:ext cx="1667675" cy="39824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Skip &gt;</a:t>
            </a:r>
          </a:p>
        </p:txBody>
      </p:sp>
      <p:sp>
        <p:nvSpPr>
          <p:cNvPr id="68" name="Oval 67"/>
          <p:cNvSpPr/>
          <p:nvPr/>
        </p:nvSpPr>
        <p:spPr>
          <a:xfrm>
            <a:off x="1578527" y="2883401"/>
            <a:ext cx="324000" cy="324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p:cNvSpPr txBox="1"/>
          <p:nvPr/>
        </p:nvSpPr>
        <p:spPr>
          <a:xfrm>
            <a:off x="7157145" y="44624"/>
            <a:ext cx="1591585" cy="338554"/>
          </a:xfrm>
          <a:prstGeom prst="rect">
            <a:avLst/>
          </a:prstGeom>
          <a:noFill/>
        </p:spPr>
        <p:txBody>
          <a:bodyPr wrap="square" rtlCol="0">
            <a:spAutoFit/>
          </a:bodyPr>
          <a:lstStyle/>
          <a:p>
            <a:r>
              <a:rPr lang="en-GB" sz="1600" b="1" dirty="0">
                <a:solidFill>
                  <a:schemeClr val="accent6"/>
                </a:solidFill>
              </a:rPr>
              <a:t>WARMING UP</a:t>
            </a:r>
          </a:p>
        </p:txBody>
      </p:sp>
      <p:sp>
        <p:nvSpPr>
          <p:cNvPr id="70" name="TextBox 69"/>
          <p:cNvSpPr txBox="1"/>
          <p:nvPr/>
        </p:nvSpPr>
        <p:spPr>
          <a:xfrm>
            <a:off x="7149591" y="340331"/>
            <a:ext cx="1670881" cy="338554"/>
          </a:xfrm>
          <a:prstGeom prst="rect">
            <a:avLst/>
          </a:prstGeom>
          <a:noFill/>
        </p:spPr>
        <p:txBody>
          <a:bodyPr wrap="square" rtlCol="0">
            <a:spAutoFit/>
          </a:bodyPr>
          <a:lstStyle/>
          <a:p>
            <a:r>
              <a:rPr lang="en-GB" sz="1600" b="1" dirty="0">
                <a:solidFill>
                  <a:schemeClr val="accent6"/>
                </a:solidFill>
              </a:rPr>
              <a:t>HEAD FOR START</a:t>
            </a:r>
          </a:p>
        </p:txBody>
      </p:sp>
      <p:sp>
        <p:nvSpPr>
          <p:cNvPr id="71" name="TextBox 70"/>
          <p:cNvSpPr txBox="1"/>
          <p:nvPr/>
        </p:nvSpPr>
        <p:spPr>
          <a:xfrm>
            <a:off x="7142037" y="636038"/>
            <a:ext cx="1670881" cy="338554"/>
          </a:xfrm>
          <a:prstGeom prst="rect">
            <a:avLst/>
          </a:prstGeom>
          <a:noFill/>
        </p:spPr>
        <p:txBody>
          <a:bodyPr wrap="square" rtlCol="0">
            <a:spAutoFit/>
          </a:bodyPr>
          <a:lstStyle/>
          <a:p>
            <a:r>
              <a:rPr lang="en-GB" sz="1600" b="1" dirty="0">
                <a:solidFill>
                  <a:schemeClr val="accent6"/>
                </a:solidFill>
              </a:rPr>
              <a:t>WAITING</a:t>
            </a:r>
          </a:p>
        </p:txBody>
      </p:sp>
      <p:sp>
        <p:nvSpPr>
          <p:cNvPr id="72" name="TextBox 71"/>
          <p:cNvSpPr txBox="1"/>
          <p:nvPr/>
        </p:nvSpPr>
        <p:spPr>
          <a:xfrm>
            <a:off x="7134483" y="931745"/>
            <a:ext cx="1670881" cy="338554"/>
          </a:xfrm>
          <a:prstGeom prst="rect">
            <a:avLst/>
          </a:prstGeom>
          <a:noFill/>
        </p:spPr>
        <p:txBody>
          <a:bodyPr wrap="square" rtlCol="0">
            <a:spAutoFit/>
          </a:bodyPr>
          <a:lstStyle/>
          <a:p>
            <a:r>
              <a:rPr lang="en-GB" sz="1600" b="1" dirty="0">
                <a:solidFill>
                  <a:schemeClr val="accent6"/>
                </a:solidFill>
              </a:rPr>
              <a:t>RACE STARTED</a:t>
            </a:r>
          </a:p>
        </p:txBody>
      </p:sp>
      <p:sp>
        <p:nvSpPr>
          <p:cNvPr id="73" name="TextBox 72"/>
          <p:cNvSpPr txBox="1"/>
          <p:nvPr/>
        </p:nvSpPr>
        <p:spPr>
          <a:xfrm>
            <a:off x="7134482" y="1201642"/>
            <a:ext cx="1670881" cy="338554"/>
          </a:xfrm>
          <a:prstGeom prst="rect">
            <a:avLst/>
          </a:prstGeom>
          <a:noFill/>
        </p:spPr>
        <p:txBody>
          <a:bodyPr wrap="square" rtlCol="0">
            <a:spAutoFit/>
          </a:bodyPr>
          <a:lstStyle/>
          <a:p>
            <a:r>
              <a:rPr lang="en-GB" sz="1600" b="1" dirty="0">
                <a:solidFill>
                  <a:schemeClr val="accent6"/>
                </a:solidFill>
              </a:rPr>
              <a:t>LANDING</a:t>
            </a:r>
          </a:p>
        </p:txBody>
      </p:sp>
      <p:sp>
        <p:nvSpPr>
          <p:cNvPr id="32" name="Rectangle 31">
            <a:hlinkClick r:id="rId9" action="ppaction://hlinksldjump"/>
          </p:cNvPr>
          <p:cNvSpPr/>
          <p:nvPr/>
        </p:nvSpPr>
        <p:spPr>
          <a:xfrm>
            <a:off x="7336717" y="4739849"/>
            <a:ext cx="1667675" cy="39824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&lt; Marshals</a:t>
            </a:r>
          </a:p>
        </p:txBody>
      </p:sp>
      <p:sp>
        <p:nvSpPr>
          <p:cNvPr id="34" name="Rectangle 33"/>
          <p:cNvSpPr/>
          <p:nvPr/>
        </p:nvSpPr>
        <p:spPr>
          <a:xfrm>
            <a:off x="5652120" y="3114127"/>
            <a:ext cx="257721" cy="170857"/>
          </a:xfrm>
          <a:prstGeom prst="rect">
            <a:avLst/>
          </a:prstGeom>
          <a:solidFill>
            <a:srgbClr val="ECFA66"/>
          </a:solidFill>
          <a:ln>
            <a:solidFill>
              <a:srgbClr val="ECFA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5-Point Star 35"/>
          <p:cNvSpPr/>
          <p:nvPr/>
        </p:nvSpPr>
        <p:spPr>
          <a:xfrm>
            <a:off x="5724128" y="1772816"/>
            <a:ext cx="216024" cy="216024"/>
          </a:xfrm>
          <a:prstGeom prst="star5">
            <a:avLst/>
          </a:prstGeom>
          <a:solidFill>
            <a:srgbClr val="FFFF00"/>
          </a:solid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13152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3" presetClass="emph" presetSubtype="2" fill="hold" grpId="0" nodeType="withEffect">
                                  <p:stCondLst>
                                    <p:cond delay="0"/>
                                  </p:stCondLst>
                                  <p:childTnLst>
                                    <p:animClr clrSpc="rgb" dir="cw">
                                      <p:cBhvr override="childStyle">
                                        <p:cTn id="9" dur="400" fill="hold"/>
                                        <p:tgtEl>
                                          <p:spTgt spid="69"/>
                                        </p:tgtEl>
                                        <p:attrNameLst>
                                          <p:attrName>style.color</p:attrName>
                                        </p:attrNameLst>
                                      </p:cBhvr>
                                      <p:to>
                                        <a:srgbClr val="E53B1F"/>
                                      </p:to>
                                    </p:animClr>
                                  </p:childTnLst>
                                </p:cTn>
                              </p:par>
                            </p:childTnLst>
                          </p:cTn>
                        </p:par>
                        <p:par>
                          <p:cTn id="10" fill="hold">
                            <p:stCondLst>
                              <p:cond delay="500"/>
                            </p:stCondLst>
                            <p:childTnLst>
                              <p:par>
                                <p:cTn id="11" presetID="63" presetClass="path" presetSubtype="0" accel="50000" fill="hold" grpId="0" nodeType="afterEffect">
                                  <p:stCondLst>
                                    <p:cond delay="0"/>
                                  </p:stCondLst>
                                  <p:childTnLst>
                                    <p:animMotion origin="layout" path="M 2.22222E-6 0.00023 L 0.75069 -0.01736 " pathEditMode="relative" rAng="0" ptsTypes="AA">
                                      <p:cBhvr>
                                        <p:cTn id="12" dur="2000" fill="hold"/>
                                        <p:tgtEl>
                                          <p:spTgt spid="68"/>
                                        </p:tgtEl>
                                        <p:attrNameLst>
                                          <p:attrName>ppt_x</p:attrName>
                                          <p:attrName>ppt_y</p:attrName>
                                        </p:attrNameLst>
                                      </p:cBhvr>
                                      <p:rCtr x="37535" y="-880"/>
                                    </p:animMotion>
                                  </p:childTnLst>
                                </p:cTn>
                              </p:par>
                            </p:childTnLst>
                          </p:cTn>
                        </p:par>
                        <p:par>
                          <p:cTn id="13" fill="hold">
                            <p:stCondLst>
                              <p:cond delay="2500"/>
                            </p:stCondLst>
                            <p:childTnLst>
                              <p:par>
                                <p:cTn id="14" presetID="37" presetClass="path" presetSubtype="0" fill="hold" grpId="2" nodeType="afterEffect">
                                  <p:stCondLst>
                                    <p:cond delay="0"/>
                                  </p:stCondLst>
                                  <p:childTnLst>
                                    <p:animMotion origin="layout" path="M 0.75069 -0.01736 L 0.77378 -0.04629 C 0.77916 -0.05139 0.78229 -0.06018 0.78177 -0.06991 C 0.78177 -0.07963 0.77916 -0.08842 0.77378 -0.09421 L 0.75069 -0.12245 " pathEditMode="relative" rAng="5400000" ptsTypes="FffFF">
                                      <p:cBhvr>
                                        <p:cTn id="15" dur="2000" fill="hold"/>
                                        <p:tgtEl>
                                          <p:spTgt spid="68"/>
                                        </p:tgtEl>
                                        <p:attrNameLst>
                                          <p:attrName>ppt_x</p:attrName>
                                          <p:attrName>ppt_y</p:attrName>
                                        </p:attrNameLst>
                                      </p:cBhvr>
                                      <p:rCtr x="1580" y="-5255"/>
                                    </p:animMotion>
                                  </p:childTnLst>
                                </p:cTn>
                              </p:par>
                            </p:childTnLst>
                          </p:cTn>
                        </p:par>
                        <p:par>
                          <p:cTn id="16" fill="hold">
                            <p:stCondLst>
                              <p:cond delay="4500"/>
                            </p:stCondLst>
                            <p:childTnLst>
                              <p:par>
                                <p:cTn id="17" presetID="42" presetClass="path" presetSubtype="0" fill="hold" grpId="3" nodeType="afterEffect">
                                  <p:stCondLst>
                                    <p:cond delay="0"/>
                                  </p:stCondLst>
                                  <p:childTnLst>
                                    <p:animMotion origin="layout" path="M 0.75069 -0.12245 L 0.53802 -0.12245 " pathEditMode="relative" rAng="0" ptsTypes="AA">
                                      <p:cBhvr>
                                        <p:cTn id="18" dur="2000" fill="hold"/>
                                        <p:tgtEl>
                                          <p:spTgt spid="68"/>
                                        </p:tgtEl>
                                        <p:attrNameLst>
                                          <p:attrName>ppt_x</p:attrName>
                                          <p:attrName>ppt_y</p:attrName>
                                        </p:attrNameLst>
                                      </p:cBhvr>
                                      <p:rCtr x="-10642" y="0"/>
                                    </p:animMotion>
                                  </p:childTnLst>
                                </p:cTn>
                              </p:par>
                            </p:childTnLst>
                          </p:cTn>
                        </p:par>
                        <p:par>
                          <p:cTn id="19" fill="hold">
                            <p:stCondLst>
                              <p:cond delay="6500"/>
                            </p:stCondLst>
                            <p:childTnLst>
                              <p:par>
                                <p:cTn id="20" presetID="37" presetClass="path" presetSubtype="0" fill="hold" grpId="4" nodeType="afterEffect">
                                  <p:stCondLst>
                                    <p:cond delay="0"/>
                                  </p:stCondLst>
                                  <p:childTnLst>
                                    <p:animMotion origin="layout" path="M 0.53785 -0.01757 L 0.51493 -0.04809 C 0.50972 -0.0548 0.50642 -0.06405 0.50642 -0.07399 C 0.50642 -0.08578 0.50972 -0.0948 0.51493 -0.1015 L 0.53785 -0.13272 " pathEditMode="relative" rAng="16200000" ptsTypes="FffFF">
                                      <p:cBhvr>
                                        <p:cTn id="21" dur="2000" spd="-100000" fill="hold"/>
                                        <p:tgtEl>
                                          <p:spTgt spid="68"/>
                                        </p:tgtEl>
                                        <p:attrNameLst>
                                          <p:attrName>ppt_x</p:attrName>
                                          <p:attrName>ppt_y</p:attrName>
                                        </p:attrNameLst>
                                      </p:cBhvr>
                                      <p:rCtr x="-1563" y="-5757"/>
                                    </p:animMotion>
                                  </p:childTnLst>
                                </p:cTn>
                              </p:par>
                            </p:childTnLst>
                          </p:cTn>
                        </p:par>
                        <p:par>
                          <p:cTn id="22" fill="hold">
                            <p:stCondLst>
                              <p:cond delay="8500"/>
                            </p:stCondLst>
                            <p:childTnLst>
                              <p:par>
                                <p:cTn id="23" presetID="42" presetClass="path" presetSubtype="0" accel="50000" decel="50000" fill="hold" grpId="11" nodeType="afterEffect">
                                  <p:stCondLst>
                                    <p:cond delay="0"/>
                                  </p:stCondLst>
                                  <p:childTnLst>
                                    <p:animMotion origin="layout" path="M 0.53802 -0.01757 L 0.75069 -0.01757 " pathEditMode="relative" rAng="0" ptsTypes="AA">
                                      <p:cBhvr>
                                        <p:cTn id="24" dur="2000" fill="hold"/>
                                        <p:tgtEl>
                                          <p:spTgt spid="68"/>
                                        </p:tgtEl>
                                        <p:attrNameLst>
                                          <p:attrName>ppt_x</p:attrName>
                                          <p:attrName>ppt_y</p:attrName>
                                        </p:attrNameLst>
                                      </p:cBhvr>
                                      <p:rCtr x="10625" y="0"/>
                                    </p:animMotion>
                                  </p:childTnLst>
                                </p:cTn>
                              </p:par>
                            </p:childTnLst>
                          </p:cTn>
                        </p:par>
                        <p:par>
                          <p:cTn id="25" fill="hold">
                            <p:stCondLst>
                              <p:cond delay="10500"/>
                            </p:stCondLst>
                            <p:childTnLst>
                              <p:par>
                                <p:cTn id="26" presetID="37" presetClass="path" presetSubtype="0" accel="50000" decel="50000" fill="hold" grpId="12" nodeType="afterEffect">
                                  <p:stCondLst>
                                    <p:cond delay="0"/>
                                  </p:stCondLst>
                                  <p:childTnLst>
                                    <p:animMotion origin="layout" path="M 0.7507 -0.01735 L 0.77414 -0.04578 C 0.77952 -0.05156 0.78247 -0.06035 0.78247 -0.0696 C 0.78247 -0.08 0.77952 -0.08833 0.77414 -0.09434 L 0.7507 -0.12185 " pathEditMode="relative" rAng="5400000" ptsTypes="FffFF">
                                      <p:cBhvr>
                                        <p:cTn id="27" dur="2000" fill="hold"/>
                                        <p:tgtEl>
                                          <p:spTgt spid="68"/>
                                        </p:tgtEl>
                                        <p:attrNameLst>
                                          <p:attrName>ppt_x</p:attrName>
                                          <p:attrName>ppt_y</p:attrName>
                                        </p:attrNameLst>
                                      </p:cBhvr>
                                      <p:rCtr x="1580" y="-5225"/>
                                    </p:animMotion>
                                  </p:childTnLst>
                                </p:cTn>
                              </p:par>
                            </p:childTnLst>
                          </p:cTn>
                        </p:par>
                        <p:par>
                          <p:cTn id="28" fill="hold">
                            <p:stCondLst>
                              <p:cond delay="12500"/>
                            </p:stCondLst>
                            <p:childTnLst>
                              <p:par>
                                <p:cTn id="29" presetID="3" presetClass="emph" presetSubtype="2" fill="hold" grpId="1" nodeType="afterEffect">
                                  <p:stCondLst>
                                    <p:cond delay="0"/>
                                  </p:stCondLst>
                                  <p:childTnLst>
                                    <p:animClr clrSpc="rgb" dir="cw">
                                      <p:cBhvr override="childStyle">
                                        <p:cTn id="30" dur="500" fill="hold"/>
                                        <p:tgtEl>
                                          <p:spTgt spid="69"/>
                                        </p:tgtEl>
                                        <p:attrNameLst>
                                          <p:attrName>style.color</p:attrName>
                                        </p:attrNameLst>
                                      </p:cBhvr>
                                      <p:to>
                                        <a:srgbClr val="EEEEEE"/>
                                      </p:to>
                                    </p:animClr>
                                  </p:childTnLst>
                                </p:cTn>
                              </p:par>
                              <p:par>
                                <p:cTn id="31" presetID="3" presetClass="emph" presetSubtype="2" fill="hold" grpId="0" nodeType="withEffect">
                                  <p:stCondLst>
                                    <p:cond delay="0"/>
                                  </p:stCondLst>
                                  <p:childTnLst>
                                    <p:animClr clrSpc="rgb" dir="cw">
                                      <p:cBhvr override="childStyle">
                                        <p:cTn id="32" dur="400" fill="hold"/>
                                        <p:tgtEl>
                                          <p:spTgt spid="70"/>
                                        </p:tgtEl>
                                        <p:attrNameLst>
                                          <p:attrName>style.color</p:attrName>
                                        </p:attrNameLst>
                                      </p:cBhvr>
                                      <p:to>
                                        <a:srgbClr val="E53B1F"/>
                                      </p:to>
                                    </p:animClr>
                                  </p:childTnLst>
                                </p:cTn>
                              </p:par>
                              <p:par>
                                <p:cTn id="33" presetID="42" presetClass="path" presetSubtype="0" accel="50000" decel="50000" fill="hold" grpId="13" nodeType="withEffect">
                                  <p:stCondLst>
                                    <p:cond delay="0"/>
                                  </p:stCondLst>
                                  <p:childTnLst>
                                    <p:animMotion origin="layout" path="M 0.75069 -0.12255 L 0.64826 -0.12231 " pathEditMode="relative" rAng="0" ptsTypes="AA">
                                      <p:cBhvr>
                                        <p:cTn id="34" dur="2000" fill="hold"/>
                                        <p:tgtEl>
                                          <p:spTgt spid="68"/>
                                        </p:tgtEl>
                                        <p:attrNameLst>
                                          <p:attrName>ppt_x</p:attrName>
                                          <p:attrName>ppt_y</p:attrName>
                                        </p:attrNameLst>
                                      </p:cBhvr>
                                      <p:rCtr x="-5122" y="0"/>
                                    </p:animMotion>
                                  </p:childTnLst>
                                </p:cTn>
                              </p:par>
                            </p:childTnLst>
                          </p:cTn>
                        </p:par>
                        <p:par>
                          <p:cTn id="35" fill="hold">
                            <p:stCondLst>
                              <p:cond delay="14500"/>
                            </p:stCondLst>
                            <p:childTnLst>
                              <p:par>
                                <p:cTn id="36" presetID="42" presetClass="path" presetSubtype="0" accel="50000" decel="50000" fill="hold" grpId="5" nodeType="afterEffect">
                                  <p:stCondLst>
                                    <p:cond delay="0"/>
                                  </p:stCondLst>
                                  <p:childTnLst>
                                    <p:animMotion origin="layout" path="M 0.64826 -0.12231 L 0.62465 -0.01757 " pathEditMode="relative" rAng="0" ptsTypes="AA">
                                      <p:cBhvr>
                                        <p:cTn id="37" dur="3000" fill="hold"/>
                                        <p:tgtEl>
                                          <p:spTgt spid="68"/>
                                        </p:tgtEl>
                                        <p:attrNameLst>
                                          <p:attrName>ppt_x</p:attrName>
                                          <p:attrName>ppt_y</p:attrName>
                                        </p:attrNameLst>
                                      </p:cBhvr>
                                      <p:rCtr x="-1181" y="5225"/>
                                    </p:animMotion>
                                  </p:childTnLst>
                                </p:cTn>
                              </p:par>
                            </p:childTnLst>
                          </p:cTn>
                        </p:par>
                        <p:par>
                          <p:cTn id="38" fill="hold">
                            <p:stCondLst>
                              <p:cond delay="17500"/>
                            </p:stCondLst>
                            <p:childTnLst>
                              <p:par>
                                <p:cTn id="39" presetID="3" presetClass="emph" presetSubtype="2" fill="hold" grpId="1" nodeType="afterEffect">
                                  <p:stCondLst>
                                    <p:cond delay="0"/>
                                  </p:stCondLst>
                                  <p:childTnLst>
                                    <p:animClr clrSpc="rgb" dir="cw">
                                      <p:cBhvr override="childStyle">
                                        <p:cTn id="40" dur="400" fill="hold"/>
                                        <p:tgtEl>
                                          <p:spTgt spid="70"/>
                                        </p:tgtEl>
                                        <p:attrNameLst>
                                          <p:attrName>style.color</p:attrName>
                                        </p:attrNameLst>
                                      </p:cBhvr>
                                      <p:to>
                                        <a:srgbClr val="EEEEEE"/>
                                      </p:to>
                                    </p:animClr>
                                  </p:childTnLst>
                                </p:cTn>
                              </p:par>
                              <p:par>
                                <p:cTn id="41" presetID="3" presetClass="emph" presetSubtype="2" fill="hold" grpId="0" nodeType="withEffect">
                                  <p:stCondLst>
                                    <p:cond delay="0"/>
                                  </p:stCondLst>
                                  <p:childTnLst>
                                    <p:animClr clrSpc="rgb" dir="cw">
                                      <p:cBhvr override="childStyle">
                                        <p:cTn id="42" dur="400" fill="hold"/>
                                        <p:tgtEl>
                                          <p:spTgt spid="71"/>
                                        </p:tgtEl>
                                        <p:attrNameLst>
                                          <p:attrName>style.color</p:attrName>
                                        </p:attrNameLst>
                                      </p:cBhvr>
                                      <p:to>
                                        <a:srgbClr val="E53B1F"/>
                                      </p:to>
                                    </p:animClr>
                                  </p:childTnLst>
                                </p:cTn>
                              </p:par>
                              <p:par>
                                <p:cTn id="43" presetID="10" presetClass="exit" presetSubtype="0" fill="hold" nodeType="withEffect">
                                  <p:stCondLst>
                                    <p:cond delay="0"/>
                                  </p:stCondLst>
                                  <p:childTnLst>
                                    <p:animEffect transition="out" filter="fade">
                                      <p:cBhvr>
                                        <p:cTn id="44" dur="500"/>
                                        <p:tgtEl>
                                          <p:spTgt spid="58"/>
                                        </p:tgtEl>
                                      </p:cBhvr>
                                    </p:animEffect>
                                    <p:set>
                                      <p:cBhvr>
                                        <p:cTn id="45" dur="1" fill="hold">
                                          <p:stCondLst>
                                            <p:cond delay="499"/>
                                          </p:stCondLst>
                                        </p:cTn>
                                        <p:tgtEl>
                                          <p:spTgt spid="58"/>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30"/>
                                        </p:tgtEl>
                                      </p:cBhvr>
                                    </p:animEffect>
                                    <p:set>
                                      <p:cBhvr>
                                        <p:cTn id="48" dur="1" fill="hold">
                                          <p:stCondLst>
                                            <p:cond delay="499"/>
                                          </p:stCondLst>
                                        </p:cTn>
                                        <p:tgtEl>
                                          <p:spTgt spid="30"/>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22"/>
                                        </p:tgtEl>
                                      </p:cBhvr>
                                    </p:animEffect>
                                    <p:set>
                                      <p:cBhvr>
                                        <p:cTn id="54" dur="1" fill="hold">
                                          <p:stCondLst>
                                            <p:cond delay="499"/>
                                          </p:stCondLst>
                                        </p:cTn>
                                        <p:tgtEl>
                                          <p:spTgt spid="22"/>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4"/>
                                        </p:tgtEl>
                                      </p:cBhvr>
                                    </p:animEffect>
                                    <p:set>
                                      <p:cBhvr>
                                        <p:cTn id="57" dur="1" fill="hold">
                                          <p:stCondLst>
                                            <p:cond delay="499"/>
                                          </p:stCondLst>
                                        </p:cTn>
                                        <p:tgtEl>
                                          <p:spTgt spid="24"/>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5"/>
                                        </p:tgtEl>
                                      </p:cBhvr>
                                    </p:animEffect>
                                    <p:set>
                                      <p:cBhvr>
                                        <p:cTn id="66" dur="1" fill="hold">
                                          <p:stCondLst>
                                            <p:cond delay="499"/>
                                          </p:stCondLst>
                                        </p:cTn>
                                        <p:tgtEl>
                                          <p:spTgt spid="25"/>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500"/>
                                        <p:tgtEl>
                                          <p:spTgt spid="57"/>
                                        </p:tgtEl>
                                      </p:cBhvr>
                                    </p:animEffect>
                                    <p:set>
                                      <p:cBhvr>
                                        <p:cTn id="69" dur="1" fill="hold">
                                          <p:stCondLst>
                                            <p:cond delay="499"/>
                                          </p:stCondLst>
                                        </p:cTn>
                                        <p:tgtEl>
                                          <p:spTgt spid="57"/>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35"/>
                                        </p:tgtEl>
                                      </p:cBhvr>
                                    </p:animEffect>
                                    <p:set>
                                      <p:cBhvr>
                                        <p:cTn id="72" dur="1" fill="hold">
                                          <p:stCondLst>
                                            <p:cond delay="499"/>
                                          </p:stCondLst>
                                        </p:cTn>
                                        <p:tgtEl>
                                          <p:spTgt spid="35"/>
                                        </p:tgtEl>
                                        <p:attrNameLst>
                                          <p:attrName>style.visibility</p:attrName>
                                        </p:attrNameLst>
                                      </p:cBhvr>
                                      <p:to>
                                        <p:strVal val="hidden"/>
                                      </p:to>
                                    </p:set>
                                  </p:childTnLst>
                                </p:cTn>
                              </p:par>
                            </p:childTnLst>
                          </p:cTn>
                        </p:par>
                        <p:par>
                          <p:cTn id="73" fill="hold">
                            <p:stCondLst>
                              <p:cond delay="18000"/>
                            </p:stCondLst>
                            <p:childTnLst>
                              <p:par>
                                <p:cTn id="74" presetID="42" presetClass="path" presetSubtype="0" accel="9000" fill="hold" grpId="6" nodeType="afterEffect">
                                  <p:stCondLst>
                                    <p:cond delay="1000"/>
                                  </p:stCondLst>
                                  <p:childTnLst>
                                    <p:animMotion origin="layout" path="M 0.62465 -0.01757 L 0.19166 -0.01757 " pathEditMode="relative" rAng="0" ptsTypes="AA">
                                      <p:cBhvr>
                                        <p:cTn id="75" dur="2000" fill="hold"/>
                                        <p:tgtEl>
                                          <p:spTgt spid="68"/>
                                        </p:tgtEl>
                                        <p:attrNameLst>
                                          <p:attrName>ppt_x</p:attrName>
                                          <p:attrName>ppt_y</p:attrName>
                                        </p:attrNameLst>
                                      </p:cBhvr>
                                      <p:rCtr x="-21649" y="0"/>
                                    </p:animMotion>
                                  </p:childTnLst>
                                </p:cTn>
                              </p:par>
                              <p:par>
                                <p:cTn id="76" presetID="3" presetClass="emph" presetSubtype="2" fill="hold" grpId="1" nodeType="withEffect">
                                  <p:stCondLst>
                                    <p:cond delay="1000"/>
                                  </p:stCondLst>
                                  <p:childTnLst>
                                    <p:animClr clrSpc="rgb" dir="cw">
                                      <p:cBhvr override="childStyle">
                                        <p:cTn id="77" dur="600" fill="hold"/>
                                        <p:tgtEl>
                                          <p:spTgt spid="71"/>
                                        </p:tgtEl>
                                        <p:attrNameLst>
                                          <p:attrName>style.color</p:attrName>
                                        </p:attrNameLst>
                                      </p:cBhvr>
                                      <p:to>
                                        <a:srgbClr val="EEEEEE"/>
                                      </p:to>
                                    </p:animClr>
                                  </p:childTnLst>
                                </p:cTn>
                              </p:par>
                              <p:par>
                                <p:cTn id="78" presetID="3" presetClass="emph" presetSubtype="2" fill="hold" grpId="0" nodeType="withEffect">
                                  <p:stCondLst>
                                    <p:cond delay="1000"/>
                                  </p:stCondLst>
                                  <p:childTnLst>
                                    <p:animClr clrSpc="rgb" dir="cw">
                                      <p:cBhvr override="childStyle">
                                        <p:cTn id="79" dur="600" fill="hold"/>
                                        <p:tgtEl>
                                          <p:spTgt spid="72"/>
                                        </p:tgtEl>
                                        <p:attrNameLst>
                                          <p:attrName>style.color</p:attrName>
                                        </p:attrNameLst>
                                      </p:cBhvr>
                                      <p:to>
                                        <a:srgbClr val="E53B1F"/>
                                      </p:to>
                                    </p:animClr>
                                  </p:childTnLst>
                                </p:cTn>
                              </p:par>
                            </p:childTnLst>
                          </p:cTn>
                        </p:par>
                        <p:par>
                          <p:cTn id="80" fill="hold">
                            <p:stCondLst>
                              <p:cond delay="21000"/>
                            </p:stCondLst>
                            <p:childTnLst>
                              <p:par>
                                <p:cTn id="81" presetID="42" presetClass="path" presetSubtype="0" decel="9000" fill="hold" grpId="7" nodeType="afterEffect">
                                  <p:stCondLst>
                                    <p:cond delay="0"/>
                                  </p:stCondLst>
                                  <p:childTnLst>
                                    <p:animMotion origin="layout" path="M 0.19166 -0.01759 L -0.10764 0.09792 " pathEditMode="relative" rAng="0" ptsTypes="AA">
                                      <p:cBhvr>
                                        <p:cTn id="82" dur="2000" fill="hold"/>
                                        <p:tgtEl>
                                          <p:spTgt spid="68"/>
                                        </p:tgtEl>
                                        <p:attrNameLst>
                                          <p:attrName>ppt_x</p:attrName>
                                          <p:attrName>ppt_y</p:attrName>
                                        </p:attrNameLst>
                                      </p:cBhvr>
                                      <p:rCtr x="-14965" y="5764"/>
                                    </p:animMotion>
                                  </p:childTnLst>
                                </p:cTn>
                              </p:par>
                            </p:childTnLst>
                          </p:cTn>
                        </p:par>
                        <p:par>
                          <p:cTn id="83" fill="hold">
                            <p:stCondLst>
                              <p:cond delay="23000"/>
                            </p:stCondLst>
                            <p:childTnLst>
                              <p:par>
                                <p:cTn id="84" presetID="3" presetClass="emph" presetSubtype="2" fill="hold" grpId="1" nodeType="afterEffect">
                                  <p:stCondLst>
                                    <p:cond delay="0"/>
                                  </p:stCondLst>
                                  <p:childTnLst>
                                    <p:animClr clrSpc="rgb" dir="cw">
                                      <p:cBhvr override="childStyle">
                                        <p:cTn id="85" dur="600" fill="hold"/>
                                        <p:tgtEl>
                                          <p:spTgt spid="72"/>
                                        </p:tgtEl>
                                        <p:attrNameLst>
                                          <p:attrName>style.color</p:attrName>
                                        </p:attrNameLst>
                                      </p:cBhvr>
                                      <p:to>
                                        <a:srgbClr val="EEEEEE"/>
                                      </p:to>
                                    </p:animClr>
                                  </p:childTnLst>
                                </p:cTn>
                              </p:par>
                              <p:par>
                                <p:cTn id="86" presetID="3" presetClass="emph" presetSubtype="2" fill="hold" grpId="0" nodeType="withEffect">
                                  <p:stCondLst>
                                    <p:cond delay="0"/>
                                  </p:stCondLst>
                                  <p:childTnLst>
                                    <p:animClr clrSpc="rgb" dir="cw">
                                      <p:cBhvr override="childStyle">
                                        <p:cTn id="87" dur="600" fill="hold"/>
                                        <p:tgtEl>
                                          <p:spTgt spid="73"/>
                                        </p:tgtEl>
                                        <p:attrNameLst>
                                          <p:attrName>style.color</p:attrName>
                                        </p:attrNameLst>
                                      </p:cBhvr>
                                      <p:to>
                                        <a:srgbClr val="E53B1F"/>
                                      </p:to>
                                    </p:animClr>
                                  </p:childTnLst>
                                </p:cTn>
                              </p:par>
                              <p:par>
                                <p:cTn id="88" presetID="10" presetClass="entr" presetSubtype="0" fill="hold" nodeType="withEffect">
                                  <p:stCondLst>
                                    <p:cond delay="0"/>
                                  </p:stCondLst>
                                  <p:childTnLst>
                                    <p:set>
                                      <p:cBhvr>
                                        <p:cTn id="89" dur="1" fill="hold">
                                          <p:stCondLst>
                                            <p:cond delay="0"/>
                                          </p:stCondLst>
                                        </p:cTn>
                                        <p:tgtEl>
                                          <p:spTgt spid="58"/>
                                        </p:tgtEl>
                                        <p:attrNameLst>
                                          <p:attrName>style.visibility</p:attrName>
                                        </p:attrNameLst>
                                      </p:cBhvr>
                                      <p:to>
                                        <p:strVal val="visible"/>
                                      </p:to>
                                    </p:set>
                                    <p:animEffect transition="in" filter="fade">
                                      <p:cBhvr>
                                        <p:cTn id="90" dur="500"/>
                                        <p:tgtEl>
                                          <p:spTgt spid="58"/>
                                        </p:tgtEl>
                                      </p:cBhvr>
                                    </p:animEffect>
                                  </p:childTnLst>
                                </p:cTn>
                              </p:par>
                              <p:par>
                                <p:cTn id="91" presetID="10" presetClass="entr" presetSubtype="0" fill="hold" grpId="1" nodeType="withEffect">
                                  <p:stCondLst>
                                    <p:cond delay="0"/>
                                  </p:stCondLst>
                                  <p:childTnLst>
                                    <p:set>
                                      <p:cBhvr>
                                        <p:cTn id="92" dur="1" fill="hold">
                                          <p:stCondLst>
                                            <p:cond delay="0"/>
                                          </p:stCondLst>
                                        </p:cTn>
                                        <p:tgtEl>
                                          <p:spTgt spid="30"/>
                                        </p:tgtEl>
                                        <p:attrNameLst>
                                          <p:attrName>style.visibility</p:attrName>
                                        </p:attrNameLst>
                                      </p:cBhvr>
                                      <p:to>
                                        <p:strVal val="visible"/>
                                      </p:to>
                                    </p:set>
                                    <p:animEffect transition="in" filter="fade">
                                      <p:cBhvr>
                                        <p:cTn id="93" dur="500"/>
                                        <p:tgtEl>
                                          <p:spTgt spid="30"/>
                                        </p:tgtEl>
                                      </p:cBhvr>
                                    </p:animEffect>
                                  </p:childTnLst>
                                </p:cTn>
                              </p:par>
                              <p:par>
                                <p:cTn id="94" presetID="10" presetClass="entr" presetSubtype="0" fill="hold" grpId="1" nodeType="withEffect">
                                  <p:stCondLst>
                                    <p:cond delay="0"/>
                                  </p:stCondLst>
                                  <p:childTnLst>
                                    <p:set>
                                      <p:cBhvr>
                                        <p:cTn id="95" dur="1" fill="hold">
                                          <p:stCondLst>
                                            <p:cond delay="0"/>
                                          </p:stCondLst>
                                        </p:cTn>
                                        <p:tgtEl>
                                          <p:spTgt spid="31"/>
                                        </p:tgtEl>
                                        <p:attrNameLst>
                                          <p:attrName>style.visibility</p:attrName>
                                        </p:attrNameLst>
                                      </p:cBhvr>
                                      <p:to>
                                        <p:strVal val="visible"/>
                                      </p:to>
                                    </p:set>
                                    <p:animEffect transition="in" filter="fade">
                                      <p:cBhvr>
                                        <p:cTn id="96" dur="500"/>
                                        <p:tgtEl>
                                          <p:spTgt spid="31"/>
                                        </p:tgtEl>
                                      </p:cBhvr>
                                    </p:animEffect>
                                  </p:childTnLst>
                                </p:cTn>
                              </p:par>
                              <p:par>
                                <p:cTn id="97" presetID="10" presetClass="entr" presetSubtype="0" fill="hold" nodeType="withEffect">
                                  <p:stCondLst>
                                    <p:cond delay="0"/>
                                  </p:stCondLst>
                                  <p:childTnLst>
                                    <p:set>
                                      <p:cBhvr>
                                        <p:cTn id="98" dur="1" fill="hold">
                                          <p:stCondLst>
                                            <p:cond delay="0"/>
                                          </p:stCondLst>
                                        </p:cTn>
                                        <p:tgtEl>
                                          <p:spTgt spid="22"/>
                                        </p:tgtEl>
                                        <p:attrNameLst>
                                          <p:attrName>style.visibility</p:attrName>
                                        </p:attrNameLst>
                                      </p:cBhvr>
                                      <p:to>
                                        <p:strVal val="visible"/>
                                      </p:to>
                                    </p:set>
                                    <p:animEffect transition="in" filter="fade">
                                      <p:cBhvr>
                                        <p:cTn id="99" dur="500"/>
                                        <p:tgtEl>
                                          <p:spTgt spid="22"/>
                                        </p:tgtEl>
                                      </p:cBhvr>
                                    </p:animEffect>
                                  </p:childTnLst>
                                </p:cTn>
                              </p:par>
                              <p:par>
                                <p:cTn id="100" presetID="10" presetClass="entr" presetSubtype="0" fill="hold" nodeType="with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500"/>
                                        <p:tgtEl>
                                          <p:spTgt spid="24"/>
                                        </p:tgtEl>
                                      </p:cBhvr>
                                    </p:animEffect>
                                  </p:childTnLst>
                                </p:cTn>
                              </p:par>
                              <p:par>
                                <p:cTn id="103" presetID="10" presetClass="entr" presetSubtype="0" fill="hold" grpId="1" nodeType="with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fade">
                                      <p:cBhvr>
                                        <p:cTn id="105" dur="500"/>
                                        <p:tgtEl>
                                          <p:spTgt spid="23"/>
                                        </p:tgtEl>
                                      </p:cBhvr>
                                    </p:animEffect>
                                  </p:childTnLst>
                                </p:cTn>
                              </p:par>
                              <p:par>
                                <p:cTn id="106" presetID="10" presetClass="entr" presetSubtype="0" fill="hold" nodeType="with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fade">
                                      <p:cBhvr>
                                        <p:cTn id="108" dur="500"/>
                                        <p:tgtEl>
                                          <p:spTgt spid="18"/>
                                        </p:tgtEl>
                                      </p:cBhvr>
                                    </p:animEffect>
                                  </p:childTnLst>
                                </p:cTn>
                              </p:par>
                              <p:par>
                                <p:cTn id="109" presetID="10" presetClass="entr" presetSubtype="0" fill="hold" nodeType="withEffect">
                                  <p:stCondLst>
                                    <p:cond delay="0"/>
                                  </p:stCondLst>
                                  <p:childTnLst>
                                    <p:set>
                                      <p:cBhvr>
                                        <p:cTn id="110" dur="1" fill="hold">
                                          <p:stCondLst>
                                            <p:cond delay="0"/>
                                          </p:stCondLst>
                                        </p:cTn>
                                        <p:tgtEl>
                                          <p:spTgt spid="25"/>
                                        </p:tgtEl>
                                        <p:attrNameLst>
                                          <p:attrName>style.visibility</p:attrName>
                                        </p:attrNameLst>
                                      </p:cBhvr>
                                      <p:to>
                                        <p:strVal val="visible"/>
                                      </p:to>
                                    </p:set>
                                    <p:animEffect transition="in" filter="fade">
                                      <p:cBhvr>
                                        <p:cTn id="111" dur="500"/>
                                        <p:tgtEl>
                                          <p:spTgt spid="25"/>
                                        </p:tgtEl>
                                      </p:cBhvr>
                                    </p:animEffect>
                                  </p:childTnLst>
                                </p:cTn>
                              </p:par>
                              <p:par>
                                <p:cTn id="112" presetID="10" presetClass="entr" presetSubtype="0" fill="hold" grpId="1" nodeType="withEffect">
                                  <p:stCondLst>
                                    <p:cond delay="0"/>
                                  </p:stCondLst>
                                  <p:childTnLst>
                                    <p:set>
                                      <p:cBhvr>
                                        <p:cTn id="113" dur="1" fill="hold">
                                          <p:stCondLst>
                                            <p:cond delay="0"/>
                                          </p:stCondLst>
                                        </p:cTn>
                                        <p:tgtEl>
                                          <p:spTgt spid="57"/>
                                        </p:tgtEl>
                                        <p:attrNameLst>
                                          <p:attrName>style.visibility</p:attrName>
                                        </p:attrNameLst>
                                      </p:cBhvr>
                                      <p:to>
                                        <p:strVal val="visible"/>
                                      </p:to>
                                    </p:set>
                                    <p:animEffect transition="in" filter="fade">
                                      <p:cBhvr>
                                        <p:cTn id="114" dur="500"/>
                                        <p:tgtEl>
                                          <p:spTgt spid="57"/>
                                        </p:tgtEl>
                                      </p:cBhvr>
                                    </p:animEffect>
                                  </p:childTnLst>
                                </p:cTn>
                              </p:par>
                              <p:par>
                                <p:cTn id="115" presetID="10" presetClass="entr" presetSubtype="0" fill="hold" nodeType="withEffect">
                                  <p:stCondLst>
                                    <p:cond delay="0"/>
                                  </p:stCondLst>
                                  <p:childTnLst>
                                    <p:set>
                                      <p:cBhvr>
                                        <p:cTn id="116" dur="1" fill="hold">
                                          <p:stCondLst>
                                            <p:cond delay="0"/>
                                          </p:stCondLst>
                                        </p:cTn>
                                        <p:tgtEl>
                                          <p:spTgt spid="35"/>
                                        </p:tgtEl>
                                        <p:attrNameLst>
                                          <p:attrName>style.visibility</p:attrName>
                                        </p:attrNameLst>
                                      </p:cBhvr>
                                      <p:to>
                                        <p:strVal val="visible"/>
                                      </p:to>
                                    </p:set>
                                    <p:animEffect transition="in" filter="fade">
                                      <p:cBhvr>
                                        <p:cTn id="117" dur="500"/>
                                        <p:tgtEl>
                                          <p:spTgt spid="35"/>
                                        </p:tgtEl>
                                      </p:cBhvr>
                                    </p:animEffect>
                                  </p:childTnLst>
                                </p:cTn>
                              </p:par>
                              <p:par>
                                <p:cTn id="118" presetID="37" presetClass="path" presetSubtype="0" accel="50000" decel="50000" fill="hold" grpId="8" nodeType="withEffect">
                                  <p:stCondLst>
                                    <p:cond delay="0"/>
                                  </p:stCondLst>
                                  <p:childTnLst>
                                    <p:animMotion origin="layout" path="M -0.10764 0.09803 L -0.13108 0.07052 C -0.13611 0.06474 -0.13837 0.05688 -0.13871 0.0474 C -0.13906 0.03676 -0.1375 0.02844 -0.13281 0.02243 L -0.11146 -0.00601 " pathEditMode="relative" rAng="5236634" ptsTypes="FffFF">
                                      <p:cBhvr>
                                        <p:cTn id="119" dur="1900" fill="hold"/>
                                        <p:tgtEl>
                                          <p:spTgt spid="68"/>
                                        </p:tgtEl>
                                        <p:attrNameLst>
                                          <p:attrName>ppt_x</p:attrName>
                                          <p:attrName>ppt_y</p:attrName>
                                        </p:attrNameLst>
                                      </p:cBhvr>
                                      <p:rCtr x="-1649" y="-5110"/>
                                    </p:animMotion>
                                  </p:childTnLst>
                                </p:cTn>
                              </p:par>
                            </p:childTnLst>
                          </p:cTn>
                        </p:par>
                        <p:par>
                          <p:cTn id="120" fill="hold">
                            <p:stCondLst>
                              <p:cond delay="24900"/>
                            </p:stCondLst>
                            <p:childTnLst>
                              <p:par>
                                <p:cTn id="121" presetID="42" presetClass="path" presetSubtype="0" accel="50000" decel="50000" fill="hold" grpId="9" nodeType="afterEffect">
                                  <p:stCondLst>
                                    <p:cond delay="0"/>
                                  </p:stCondLst>
                                  <p:childTnLst>
                                    <p:animMotion origin="layout" path="M -0.10764 -0.00694 L 0.01041 -0.00694 " pathEditMode="relative" rAng="0" ptsTypes="AA">
                                      <p:cBhvr>
                                        <p:cTn id="122" dur="2000" fill="hold"/>
                                        <p:tgtEl>
                                          <p:spTgt spid="68"/>
                                        </p:tgtEl>
                                        <p:attrNameLst>
                                          <p:attrName>ppt_x</p:attrName>
                                          <p:attrName>ppt_y</p:attrName>
                                        </p:attrNameLst>
                                      </p:cBhvr>
                                      <p:rCtr x="5903" y="0"/>
                                    </p:animMotion>
                                  </p:childTnLst>
                                </p:cTn>
                              </p:par>
                            </p:childTnLst>
                          </p:cTn>
                        </p:par>
                        <p:par>
                          <p:cTn id="123" fill="hold">
                            <p:stCondLst>
                              <p:cond delay="26900"/>
                            </p:stCondLst>
                            <p:childTnLst>
                              <p:par>
                                <p:cTn id="124" presetID="10" presetClass="exit" presetSubtype="0" fill="hold" grpId="10" nodeType="afterEffect">
                                  <p:stCondLst>
                                    <p:cond delay="0"/>
                                  </p:stCondLst>
                                  <p:childTnLst>
                                    <p:animEffect transition="out" filter="fade">
                                      <p:cBhvr>
                                        <p:cTn id="125" dur="700"/>
                                        <p:tgtEl>
                                          <p:spTgt spid="68"/>
                                        </p:tgtEl>
                                      </p:cBhvr>
                                    </p:animEffect>
                                    <p:set>
                                      <p:cBhvr>
                                        <p:cTn id="126" dur="1" fill="hold">
                                          <p:stCondLst>
                                            <p:cond delay="699"/>
                                          </p:stCondLst>
                                        </p:cTn>
                                        <p:tgtEl>
                                          <p:spTgt spid="68"/>
                                        </p:tgtEl>
                                        <p:attrNameLst>
                                          <p:attrName>style.visibility</p:attrName>
                                        </p:attrNameLst>
                                      </p:cBhvr>
                                      <p:to>
                                        <p:strVal val="hidden"/>
                                      </p:to>
                                    </p:set>
                                  </p:childTnLst>
                                </p:cTn>
                              </p:par>
                              <p:par>
                                <p:cTn id="127" presetID="3" presetClass="emph" presetSubtype="2" fill="hold" grpId="1" nodeType="withEffect">
                                  <p:stCondLst>
                                    <p:cond delay="0"/>
                                  </p:stCondLst>
                                  <p:childTnLst>
                                    <p:animClr clrSpc="rgb" dir="cw">
                                      <p:cBhvr override="childStyle">
                                        <p:cTn id="128" dur="700" fill="hold"/>
                                        <p:tgtEl>
                                          <p:spTgt spid="73"/>
                                        </p:tgtEl>
                                        <p:attrNameLst>
                                          <p:attrName>style.color</p:attrName>
                                        </p:attrNameLst>
                                      </p:cBhvr>
                                      <p:to>
                                        <a:srgbClr val="EEEEEE"/>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30" grpId="0" animBg="1"/>
      <p:bldP spid="30" grpId="1" animBg="1"/>
      <p:bldP spid="31" grpId="0" animBg="1"/>
      <p:bldP spid="31" grpId="1" animBg="1"/>
      <p:bldP spid="57" grpId="0" animBg="1"/>
      <p:bldP spid="57" grpId="1" animBg="1"/>
      <p:bldP spid="68" grpId="0" animBg="1"/>
      <p:bldP spid="68" grpId="1" animBg="1"/>
      <p:bldP spid="68" grpId="2" animBg="1"/>
      <p:bldP spid="68" grpId="3" animBg="1"/>
      <p:bldP spid="68" grpId="4" animBg="1"/>
      <p:bldP spid="68" grpId="5" animBg="1"/>
      <p:bldP spid="68" grpId="6" animBg="1"/>
      <p:bldP spid="68" grpId="7" animBg="1"/>
      <p:bldP spid="68" grpId="8" animBg="1"/>
      <p:bldP spid="68" grpId="9" animBg="1"/>
      <p:bldP spid="68" grpId="10" animBg="1"/>
      <p:bldP spid="68" grpId="11" animBg="1"/>
      <p:bldP spid="68" grpId="12" animBg="1"/>
      <p:bldP spid="68" grpId="13" animBg="1"/>
      <p:bldP spid="69" grpId="0"/>
      <p:bldP spid="69" grpId="1"/>
      <p:bldP spid="70" grpId="0"/>
      <p:bldP spid="70" grpId="1"/>
      <p:bldP spid="71" grpId="0"/>
      <p:bldP spid="71" grpId="1"/>
      <p:bldP spid="72" grpId="0"/>
      <p:bldP spid="72" grpId="1"/>
      <p:bldP spid="73" grpId="0"/>
      <p:bldP spid="7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a:t>Marshalling and Umpiring Presentation</a:t>
            </a:r>
          </a:p>
        </p:txBody>
      </p:sp>
      <p:sp>
        <p:nvSpPr>
          <p:cNvPr id="5" name="Slide Number Placeholder 4"/>
          <p:cNvSpPr>
            <a:spLocks noGrp="1"/>
          </p:cNvSpPr>
          <p:nvPr>
            <p:ph type="sldNum" sz="quarter" idx="12"/>
          </p:nvPr>
        </p:nvSpPr>
        <p:spPr/>
        <p:txBody>
          <a:bodyPr/>
          <a:lstStyle/>
          <a:p>
            <a:fld id="{CB3B7137-4810-445D-B1A6-E11904098D50}" type="slidenum">
              <a:rPr lang="en-GB" smtClean="0"/>
              <a:t>14</a:t>
            </a:fld>
            <a:endParaRPr lang="en-GB"/>
          </a:p>
        </p:txBody>
      </p:sp>
      <p:sp>
        <p:nvSpPr>
          <p:cNvPr id="6" name="Title 7"/>
          <p:cNvSpPr>
            <a:spLocks noGrp="1"/>
          </p:cNvSpPr>
          <p:nvPr>
            <p:ph type="title"/>
          </p:nvPr>
        </p:nvSpPr>
        <p:spPr/>
        <p:txBody>
          <a:bodyPr/>
          <a:lstStyle/>
          <a:p>
            <a:r>
              <a:rPr lang="en-GB"/>
              <a:t>The circulation pattern on Race Day</a:t>
            </a:r>
            <a:br>
              <a:rPr lang="en-GB"/>
            </a:br>
            <a:r>
              <a:rPr lang="en-GB" b="0" i="1"/>
              <a:t>Live demonstration (click the green buttons!)</a:t>
            </a:r>
            <a:endParaRPr lang="en-GB" dirty="0"/>
          </a:p>
        </p:txBody>
      </p:sp>
      <p:cxnSp>
        <p:nvCxnSpPr>
          <p:cNvPr id="18" name="Straight Arrow Connector 17"/>
          <p:cNvCxnSpPr/>
          <p:nvPr/>
        </p:nvCxnSpPr>
        <p:spPr>
          <a:xfrm flipH="1">
            <a:off x="1205626" y="3789040"/>
            <a:ext cx="238274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740422" y="2924944"/>
            <a:ext cx="1431978"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Left Bracket 22"/>
          <p:cNvSpPr/>
          <p:nvPr/>
        </p:nvSpPr>
        <p:spPr>
          <a:xfrm>
            <a:off x="469348" y="2982572"/>
            <a:ext cx="502251" cy="806468"/>
          </a:xfrm>
          <a:prstGeom prst="leftBracket">
            <a:avLst>
              <a:gd name="adj" fmla="val 66096"/>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4" name="Straight Arrow Connector 23"/>
          <p:cNvCxnSpPr/>
          <p:nvPr/>
        </p:nvCxnSpPr>
        <p:spPr>
          <a:xfrm>
            <a:off x="1110582" y="2982572"/>
            <a:ext cx="162979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892780" y="2982571"/>
            <a:ext cx="1391188"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Left Bracket 29"/>
          <p:cNvSpPr/>
          <p:nvPr/>
        </p:nvSpPr>
        <p:spPr>
          <a:xfrm flipV="1">
            <a:off x="6300192" y="2199682"/>
            <a:ext cx="372793" cy="731961"/>
          </a:xfrm>
          <a:prstGeom prst="leftBracket">
            <a:avLst>
              <a:gd name="adj" fmla="val 96579"/>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Left Bracket 30"/>
          <p:cNvSpPr/>
          <p:nvPr/>
        </p:nvSpPr>
        <p:spPr>
          <a:xfrm rot="10800000" flipV="1">
            <a:off x="8309128" y="2199683"/>
            <a:ext cx="432048" cy="731961"/>
          </a:xfrm>
          <a:prstGeom prst="leftBracket">
            <a:avLst>
              <a:gd name="adj" fmla="val 83334"/>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5" name="Straight Arrow Connector 34"/>
          <p:cNvCxnSpPr/>
          <p:nvPr/>
        </p:nvCxnSpPr>
        <p:spPr>
          <a:xfrm flipV="1">
            <a:off x="4427984" y="2924944"/>
            <a:ext cx="1080120" cy="5763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Left Bracket 56"/>
          <p:cNvSpPr/>
          <p:nvPr/>
        </p:nvSpPr>
        <p:spPr>
          <a:xfrm rot="10800000">
            <a:off x="3780948" y="2982571"/>
            <a:ext cx="502251" cy="806468"/>
          </a:xfrm>
          <a:prstGeom prst="leftBracket">
            <a:avLst>
              <a:gd name="adj" fmla="val 66096"/>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58" name="Straight Arrow Connector 57"/>
          <p:cNvCxnSpPr/>
          <p:nvPr/>
        </p:nvCxnSpPr>
        <p:spPr>
          <a:xfrm flipH="1" flipV="1">
            <a:off x="6740422" y="2199682"/>
            <a:ext cx="1431980"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258222" y="4938970"/>
            <a:ext cx="3254519" cy="396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 boat on bunglines 1–7</a:t>
            </a:r>
          </a:p>
        </p:txBody>
      </p:sp>
      <p:sp>
        <p:nvSpPr>
          <p:cNvPr id="61" name="Rectangle 60"/>
          <p:cNvSpPr/>
          <p:nvPr/>
        </p:nvSpPr>
        <p:spPr>
          <a:xfrm>
            <a:off x="3831058" y="4938970"/>
            <a:ext cx="3260862" cy="396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 boat on </a:t>
            </a:r>
            <a:r>
              <a:rPr lang="en-GB" dirty="0" err="1"/>
              <a:t>bunglines</a:t>
            </a:r>
            <a:r>
              <a:rPr lang="en-GB" dirty="0"/>
              <a:t> 8–14</a:t>
            </a:r>
          </a:p>
        </p:txBody>
      </p:sp>
      <p:sp>
        <p:nvSpPr>
          <p:cNvPr id="49" name="Rectangle 48"/>
          <p:cNvSpPr/>
          <p:nvPr/>
        </p:nvSpPr>
        <p:spPr>
          <a:xfrm>
            <a:off x="251520"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BH Island</a:t>
            </a:r>
          </a:p>
        </p:txBody>
      </p:sp>
      <p:sp>
        <p:nvSpPr>
          <p:cNvPr id="62" name="Rectangle 61">
            <a:hlinkClick r:id="rId2" action="ppaction://hlinksldjump"/>
          </p:cNvPr>
          <p:cNvSpPr/>
          <p:nvPr/>
        </p:nvSpPr>
        <p:spPr>
          <a:xfrm>
            <a:off x="1352742"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Univ raft</a:t>
            </a:r>
          </a:p>
        </p:txBody>
      </p:sp>
      <p:sp>
        <p:nvSpPr>
          <p:cNvPr id="63" name="Rectangle 62">
            <a:hlinkClick r:id="rId3" action="ppaction://hlinksldjump"/>
          </p:cNvPr>
          <p:cNvSpPr/>
          <p:nvPr/>
        </p:nvSpPr>
        <p:spPr>
          <a:xfrm>
            <a:off x="2432742"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Longbridges</a:t>
            </a:r>
          </a:p>
        </p:txBody>
      </p:sp>
      <p:sp>
        <p:nvSpPr>
          <p:cNvPr id="64" name="Rectangle 63"/>
          <p:cNvSpPr/>
          <p:nvPr/>
        </p:nvSpPr>
        <p:spPr>
          <a:xfrm>
            <a:off x="3831058"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BH Island</a:t>
            </a:r>
          </a:p>
        </p:txBody>
      </p:sp>
      <p:sp>
        <p:nvSpPr>
          <p:cNvPr id="65" name="Rectangle 64"/>
          <p:cNvSpPr/>
          <p:nvPr/>
        </p:nvSpPr>
        <p:spPr>
          <a:xfrm>
            <a:off x="4932280"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Univ raft</a:t>
            </a:r>
          </a:p>
        </p:txBody>
      </p:sp>
      <p:sp>
        <p:nvSpPr>
          <p:cNvPr id="66" name="Rectangle 65">
            <a:hlinkClick r:id="rId4" action="ppaction://hlinksldjump"/>
          </p:cNvPr>
          <p:cNvSpPr/>
          <p:nvPr/>
        </p:nvSpPr>
        <p:spPr>
          <a:xfrm>
            <a:off x="6012280"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Longbridges</a:t>
            </a:r>
          </a:p>
        </p:txBody>
      </p:sp>
      <p:sp>
        <p:nvSpPr>
          <p:cNvPr id="67" name="Rectangle 66">
            <a:hlinkClick r:id="rId5" action="ppaction://hlinksldjump"/>
          </p:cNvPr>
          <p:cNvSpPr/>
          <p:nvPr/>
        </p:nvSpPr>
        <p:spPr>
          <a:xfrm>
            <a:off x="7336718" y="5335014"/>
            <a:ext cx="1667675" cy="39824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Skip &gt;</a:t>
            </a:r>
          </a:p>
        </p:txBody>
      </p:sp>
      <p:sp>
        <p:nvSpPr>
          <p:cNvPr id="68" name="Oval 67"/>
          <p:cNvSpPr/>
          <p:nvPr/>
        </p:nvSpPr>
        <p:spPr>
          <a:xfrm>
            <a:off x="2231740" y="3555154"/>
            <a:ext cx="324000" cy="324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p:cNvSpPr txBox="1"/>
          <p:nvPr/>
        </p:nvSpPr>
        <p:spPr>
          <a:xfrm>
            <a:off x="7157145" y="44624"/>
            <a:ext cx="1591585" cy="338554"/>
          </a:xfrm>
          <a:prstGeom prst="rect">
            <a:avLst/>
          </a:prstGeom>
          <a:noFill/>
        </p:spPr>
        <p:txBody>
          <a:bodyPr wrap="square" rtlCol="0">
            <a:spAutoFit/>
          </a:bodyPr>
          <a:lstStyle/>
          <a:p>
            <a:r>
              <a:rPr lang="en-GB" sz="1600" b="1" dirty="0">
                <a:solidFill>
                  <a:schemeClr val="accent6"/>
                </a:solidFill>
              </a:rPr>
              <a:t>WARMING UP</a:t>
            </a:r>
          </a:p>
        </p:txBody>
      </p:sp>
      <p:sp>
        <p:nvSpPr>
          <p:cNvPr id="70" name="TextBox 69"/>
          <p:cNvSpPr txBox="1"/>
          <p:nvPr/>
        </p:nvSpPr>
        <p:spPr>
          <a:xfrm>
            <a:off x="7149591" y="340331"/>
            <a:ext cx="1670881" cy="338554"/>
          </a:xfrm>
          <a:prstGeom prst="rect">
            <a:avLst/>
          </a:prstGeom>
          <a:noFill/>
        </p:spPr>
        <p:txBody>
          <a:bodyPr wrap="square" rtlCol="0">
            <a:spAutoFit/>
          </a:bodyPr>
          <a:lstStyle/>
          <a:p>
            <a:r>
              <a:rPr lang="en-GB" sz="1600" b="1" dirty="0">
                <a:solidFill>
                  <a:schemeClr val="accent6"/>
                </a:solidFill>
              </a:rPr>
              <a:t>HEAD FOR START</a:t>
            </a:r>
          </a:p>
        </p:txBody>
      </p:sp>
      <p:sp>
        <p:nvSpPr>
          <p:cNvPr id="71" name="TextBox 70"/>
          <p:cNvSpPr txBox="1"/>
          <p:nvPr/>
        </p:nvSpPr>
        <p:spPr>
          <a:xfrm>
            <a:off x="7142037" y="636038"/>
            <a:ext cx="1670881" cy="338554"/>
          </a:xfrm>
          <a:prstGeom prst="rect">
            <a:avLst/>
          </a:prstGeom>
          <a:noFill/>
        </p:spPr>
        <p:txBody>
          <a:bodyPr wrap="square" rtlCol="0">
            <a:spAutoFit/>
          </a:bodyPr>
          <a:lstStyle/>
          <a:p>
            <a:r>
              <a:rPr lang="en-GB" sz="1600" b="1" dirty="0">
                <a:solidFill>
                  <a:schemeClr val="accent6"/>
                </a:solidFill>
              </a:rPr>
              <a:t>WAITING</a:t>
            </a:r>
          </a:p>
        </p:txBody>
      </p:sp>
      <p:sp>
        <p:nvSpPr>
          <p:cNvPr id="72" name="TextBox 71"/>
          <p:cNvSpPr txBox="1"/>
          <p:nvPr/>
        </p:nvSpPr>
        <p:spPr>
          <a:xfrm>
            <a:off x="7134483" y="931745"/>
            <a:ext cx="1670881" cy="338554"/>
          </a:xfrm>
          <a:prstGeom prst="rect">
            <a:avLst/>
          </a:prstGeom>
          <a:noFill/>
        </p:spPr>
        <p:txBody>
          <a:bodyPr wrap="square" rtlCol="0">
            <a:spAutoFit/>
          </a:bodyPr>
          <a:lstStyle/>
          <a:p>
            <a:r>
              <a:rPr lang="en-GB" sz="1600" b="1" dirty="0">
                <a:solidFill>
                  <a:schemeClr val="accent6"/>
                </a:solidFill>
              </a:rPr>
              <a:t>RACE STARTED</a:t>
            </a:r>
          </a:p>
        </p:txBody>
      </p:sp>
      <p:sp>
        <p:nvSpPr>
          <p:cNvPr id="73" name="TextBox 72"/>
          <p:cNvSpPr txBox="1"/>
          <p:nvPr/>
        </p:nvSpPr>
        <p:spPr>
          <a:xfrm>
            <a:off x="7134482" y="1201642"/>
            <a:ext cx="1670881" cy="338554"/>
          </a:xfrm>
          <a:prstGeom prst="rect">
            <a:avLst/>
          </a:prstGeom>
          <a:noFill/>
        </p:spPr>
        <p:txBody>
          <a:bodyPr wrap="square" rtlCol="0">
            <a:spAutoFit/>
          </a:bodyPr>
          <a:lstStyle/>
          <a:p>
            <a:r>
              <a:rPr lang="en-GB" sz="1600" b="1" dirty="0">
                <a:solidFill>
                  <a:schemeClr val="accent6"/>
                </a:solidFill>
              </a:rPr>
              <a:t>LANDING</a:t>
            </a:r>
          </a:p>
        </p:txBody>
      </p:sp>
      <p:sp>
        <p:nvSpPr>
          <p:cNvPr id="32" name="Rectangle 31">
            <a:hlinkClick r:id="rId6" action="ppaction://hlinksldjump"/>
          </p:cNvPr>
          <p:cNvSpPr/>
          <p:nvPr/>
        </p:nvSpPr>
        <p:spPr>
          <a:xfrm>
            <a:off x="7336717" y="4739849"/>
            <a:ext cx="1667675" cy="39824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&lt; Marshals</a:t>
            </a:r>
          </a:p>
        </p:txBody>
      </p:sp>
      <p:sp>
        <p:nvSpPr>
          <p:cNvPr id="33" name="5-Point Star 32"/>
          <p:cNvSpPr/>
          <p:nvPr/>
        </p:nvSpPr>
        <p:spPr>
          <a:xfrm>
            <a:off x="5724128" y="1772816"/>
            <a:ext cx="216024" cy="216024"/>
          </a:xfrm>
          <a:prstGeom prst="star5">
            <a:avLst/>
          </a:prstGeom>
          <a:solidFill>
            <a:srgbClr val="FFFF00"/>
          </a:solid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5652120" y="3111047"/>
            <a:ext cx="257721" cy="170857"/>
          </a:xfrm>
          <a:prstGeom prst="rect">
            <a:avLst/>
          </a:prstGeom>
          <a:solidFill>
            <a:srgbClr val="ECFA66"/>
          </a:solidFill>
          <a:ln>
            <a:solidFill>
              <a:srgbClr val="ECFA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61245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3" presetClass="emph" presetSubtype="2" fill="hold" grpId="0" nodeType="withEffect">
                                  <p:stCondLst>
                                    <p:cond delay="0"/>
                                  </p:stCondLst>
                                  <p:childTnLst>
                                    <p:animClr clrSpc="rgb" dir="cw">
                                      <p:cBhvr override="childStyle">
                                        <p:cTn id="9" dur="400" fill="hold"/>
                                        <p:tgtEl>
                                          <p:spTgt spid="69"/>
                                        </p:tgtEl>
                                        <p:attrNameLst>
                                          <p:attrName>style.color</p:attrName>
                                        </p:attrNameLst>
                                      </p:cBhvr>
                                      <p:to>
                                        <a:srgbClr val="E53B1F"/>
                                      </p:to>
                                    </p:animClr>
                                  </p:childTnLst>
                                </p:cTn>
                              </p:par>
                              <p:par>
                                <p:cTn id="10" presetID="37" presetClass="path" presetSubtype="0" accel="50000" decel="50000" fill="hold" grpId="14" nodeType="withEffect">
                                  <p:stCondLst>
                                    <p:cond delay="0"/>
                                  </p:stCondLst>
                                  <p:childTnLst>
                                    <p:animMotion origin="layout" path="M 4.44444E-6 -0.00023 L -0.01858 -0.02778 C -0.02292 -0.03357 -0.02535 -0.04236 -0.02535 -0.05162 C -0.02535 -0.06227 -0.02292 -0.0706 -0.01858 -0.07662 L 4.44444E-6 -0.10509 " pathEditMode="relative" rAng="16200000" ptsTypes="FffFF">
                                      <p:cBhvr>
                                        <p:cTn id="11" dur="2000" fill="hold"/>
                                        <p:tgtEl>
                                          <p:spTgt spid="68"/>
                                        </p:tgtEl>
                                        <p:attrNameLst>
                                          <p:attrName>ppt_x</p:attrName>
                                          <p:attrName>ppt_y</p:attrName>
                                        </p:attrNameLst>
                                      </p:cBhvr>
                                      <p:rCtr x="-1267" y="-5231"/>
                                    </p:animMotion>
                                  </p:childTnLst>
                                </p:cTn>
                              </p:par>
                            </p:childTnLst>
                          </p:cTn>
                        </p:par>
                        <p:par>
                          <p:cTn id="12" fill="hold">
                            <p:stCondLst>
                              <p:cond delay="2000"/>
                            </p:stCondLst>
                            <p:childTnLst>
                              <p:par>
                                <p:cTn id="13" presetID="63" presetClass="path" presetSubtype="0" accel="50000" fill="hold" grpId="0" nodeType="afterEffect">
                                  <p:stCondLst>
                                    <p:cond delay="0"/>
                                  </p:stCondLst>
                                  <p:childTnLst>
                                    <p:animMotion origin="layout" path="M 4.44444E-6 -0.10486 L 0.67882 -0.12315 " pathEditMode="relative" rAng="0" ptsTypes="AA">
                                      <p:cBhvr>
                                        <p:cTn id="14" dur="2000" fill="hold"/>
                                        <p:tgtEl>
                                          <p:spTgt spid="68"/>
                                        </p:tgtEl>
                                        <p:attrNameLst>
                                          <p:attrName>ppt_x</p:attrName>
                                          <p:attrName>ppt_y</p:attrName>
                                        </p:attrNameLst>
                                      </p:cBhvr>
                                      <p:rCtr x="33941" y="-926"/>
                                    </p:animMotion>
                                  </p:childTnLst>
                                </p:cTn>
                              </p:par>
                            </p:childTnLst>
                          </p:cTn>
                        </p:par>
                        <p:par>
                          <p:cTn id="15" fill="hold">
                            <p:stCondLst>
                              <p:cond delay="4000"/>
                            </p:stCondLst>
                            <p:childTnLst>
                              <p:par>
                                <p:cTn id="16" presetID="37" presetClass="path" presetSubtype="0" fill="hold" grpId="2" nodeType="afterEffect">
                                  <p:stCondLst>
                                    <p:cond delay="0"/>
                                  </p:stCondLst>
                                  <p:childTnLst>
                                    <p:animMotion origin="layout" path="M 0.67916 -0.12231 L 0.70225 -0.15121 C 0.70763 -0.1563 0.71076 -0.16509 0.71024 -0.1748 C 0.71024 -0.18451 0.70763 -0.19329 0.70225 -0.19907 L 0.67916 -0.22728 " pathEditMode="relative" rAng="5400000" ptsTypes="FffFF">
                                      <p:cBhvr>
                                        <p:cTn id="17" dur="2000" fill="hold"/>
                                        <p:tgtEl>
                                          <p:spTgt spid="68"/>
                                        </p:tgtEl>
                                        <p:attrNameLst>
                                          <p:attrName>ppt_x</p:attrName>
                                          <p:attrName>ppt_y</p:attrName>
                                        </p:attrNameLst>
                                      </p:cBhvr>
                                      <p:rCtr x="1580" y="-5249"/>
                                    </p:animMotion>
                                  </p:childTnLst>
                                </p:cTn>
                              </p:par>
                            </p:childTnLst>
                          </p:cTn>
                        </p:par>
                        <p:par>
                          <p:cTn id="18" fill="hold">
                            <p:stCondLst>
                              <p:cond delay="6000"/>
                            </p:stCondLst>
                            <p:childTnLst>
                              <p:par>
                                <p:cTn id="19" presetID="42" presetClass="path" presetSubtype="0" fill="hold" grpId="3" nodeType="afterEffect">
                                  <p:stCondLst>
                                    <p:cond delay="0"/>
                                  </p:stCondLst>
                                  <p:childTnLst>
                                    <p:animMotion origin="layout" path="M 0.67916 -0.22728 L 0.46649 -0.22728 " pathEditMode="relative" rAng="0" ptsTypes="AA">
                                      <p:cBhvr>
                                        <p:cTn id="20" dur="2000" fill="hold"/>
                                        <p:tgtEl>
                                          <p:spTgt spid="68"/>
                                        </p:tgtEl>
                                        <p:attrNameLst>
                                          <p:attrName>ppt_x</p:attrName>
                                          <p:attrName>ppt_y</p:attrName>
                                        </p:attrNameLst>
                                      </p:cBhvr>
                                      <p:rCtr x="-10642" y="0"/>
                                    </p:animMotion>
                                  </p:childTnLst>
                                </p:cTn>
                              </p:par>
                            </p:childTnLst>
                          </p:cTn>
                        </p:par>
                        <p:par>
                          <p:cTn id="21" fill="hold">
                            <p:stCondLst>
                              <p:cond delay="8000"/>
                            </p:stCondLst>
                            <p:childTnLst>
                              <p:par>
                                <p:cTn id="22" presetID="37" presetClass="path" presetSubtype="0" fill="hold" grpId="4" nodeType="afterEffect">
                                  <p:stCondLst>
                                    <p:cond delay="0"/>
                                  </p:stCondLst>
                                  <p:childTnLst>
                                    <p:animMotion origin="layout" path="M 0.46649 -0.12153 L 0.44357 -0.14908 C 0.43836 -0.15509 0.43472 -0.16343 0.43472 -0.17269 C 0.43472 -0.18357 0.43836 -0.19167 0.44357 -0.19769 L 0.46649 -0.22639 " pathEditMode="relative" rAng="16200000" ptsTypes="FffFF">
                                      <p:cBhvr>
                                        <p:cTn id="23" dur="2000" spd="-100000" fill="hold"/>
                                        <p:tgtEl>
                                          <p:spTgt spid="68"/>
                                        </p:tgtEl>
                                        <p:attrNameLst>
                                          <p:attrName>ppt_x</p:attrName>
                                          <p:attrName>ppt_y</p:attrName>
                                        </p:attrNameLst>
                                      </p:cBhvr>
                                      <p:rCtr x="-1580" y="-5231"/>
                                    </p:animMotion>
                                  </p:childTnLst>
                                </p:cTn>
                              </p:par>
                            </p:childTnLst>
                          </p:cTn>
                        </p:par>
                        <p:par>
                          <p:cTn id="24" fill="hold">
                            <p:stCondLst>
                              <p:cond delay="10000"/>
                            </p:stCondLst>
                            <p:childTnLst>
                              <p:par>
                                <p:cTn id="25" presetID="42" presetClass="path" presetSubtype="0" accel="50000" decel="50000" fill="hold" grpId="11" nodeType="afterEffect">
                                  <p:stCondLst>
                                    <p:cond delay="0"/>
                                  </p:stCondLst>
                                  <p:childTnLst>
                                    <p:animMotion origin="layout" path="M 0.46649 -0.12231 L 0.67916 -0.12231 " pathEditMode="relative" rAng="0" ptsTypes="AA">
                                      <p:cBhvr>
                                        <p:cTn id="26" dur="2000" fill="hold"/>
                                        <p:tgtEl>
                                          <p:spTgt spid="68"/>
                                        </p:tgtEl>
                                        <p:attrNameLst>
                                          <p:attrName>ppt_x</p:attrName>
                                          <p:attrName>ppt_y</p:attrName>
                                        </p:attrNameLst>
                                      </p:cBhvr>
                                      <p:rCtr x="10625" y="0"/>
                                    </p:animMotion>
                                  </p:childTnLst>
                                </p:cTn>
                              </p:par>
                            </p:childTnLst>
                          </p:cTn>
                        </p:par>
                        <p:par>
                          <p:cTn id="27" fill="hold">
                            <p:stCondLst>
                              <p:cond delay="12000"/>
                            </p:stCondLst>
                            <p:childTnLst>
                              <p:par>
                                <p:cTn id="28" presetID="37" presetClass="path" presetSubtype="0" accel="50000" decel="50000" fill="hold" grpId="12" nodeType="afterEffect">
                                  <p:stCondLst>
                                    <p:cond delay="0"/>
                                  </p:stCondLst>
                                  <p:childTnLst>
                                    <p:animMotion origin="layout" path="M 0.67916 -0.12231 L 0.70243 -0.15075 C 0.70781 -0.15653 0.71076 -0.16532 0.71076 -0.17456 C 0.71076 -0.18497 0.70781 -0.19329 0.70243 -0.1993 L 0.67916 -0.22682 " pathEditMode="relative" rAng="5400000" ptsTypes="FffFF">
                                      <p:cBhvr>
                                        <p:cTn id="29" dur="2000" fill="hold"/>
                                        <p:tgtEl>
                                          <p:spTgt spid="68"/>
                                        </p:tgtEl>
                                        <p:attrNameLst>
                                          <p:attrName>ppt_x</p:attrName>
                                          <p:attrName>ppt_y</p:attrName>
                                        </p:attrNameLst>
                                      </p:cBhvr>
                                      <p:rCtr x="1580" y="-5225"/>
                                    </p:animMotion>
                                  </p:childTnLst>
                                </p:cTn>
                              </p:par>
                            </p:childTnLst>
                          </p:cTn>
                        </p:par>
                        <p:par>
                          <p:cTn id="30" fill="hold">
                            <p:stCondLst>
                              <p:cond delay="14000"/>
                            </p:stCondLst>
                            <p:childTnLst>
                              <p:par>
                                <p:cTn id="31" presetID="3" presetClass="emph" presetSubtype="2" fill="hold" grpId="1" nodeType="afterEffect">
                                  <p:stCondLst>
                                    <p:cond delay="0"/>
                                  </p:stCondLst>
                                  <p:childTnLst>
                                    <p:animClr clrSpc="rgb" dir="cw">
                                      <p:cBhvr override="childStyle">
                                        <p:cTn id="32" dur="500" fill="hold"/>
                                        <p:tgtEl>
                                          <p:spTgt spid="69"/>
                                        </p:tgtEl>
                                        <p:attrNameLst>
                                          <p:attrName>style.color</p:attrName>
                                        </p:attrNameLst>
                                      </p:cBhvr>
                                      <p:to>
                                        <a:srgbClr val="EEEEEE"/>
                                      </p:to>
                                    </p:animClr>
                                  </p:childTnLst>
                                </p:cTn>
                              </p:par>
                              <p:par>
                                <p:cTn id="33" presetID="3" presetClass="emph" presetSubtype="2" fill="hold" grpId="0" nodeType="withEffect">
                                  <p:stCondLst>
                                    <p:cond delay="0"/>
                                  </p:stCondLst>
                                  <p:childTnLst>
                                    <p:animClr clrSpc="rgb" dir="cw">
                                      <p:cBhvr override="childStyle">
                                        <p:cTn id="34" dur="400" fill="hold"/>
                                        <p:tgtEl>
                                          <p:spTgt spid="70"/>
                                        </p:tgtEl>
                                        <p:attrNameLst>
                                          <p:attrName>style.color</p:attrName>
                                        </p:attrNameLst>
                                      </p:cBhvr>
                                      <p:to>
                                        <a:srgbClr val="E53B1F"/>
                                      </p:to>
                                    </p:animClr>
                                  </p:childTnLst>
                                </p:cTn>
                              </p:par>
                              <p:par>
                                <p:cTn id="35" presetID="42" presetClass="path" presetSubtype="0" accel="50000" decel="50000" fill="hold" grpId="13" nodeType="withEffect">
                                  <p:stCondLst>
                                    <p:cond delay="0"/>
                                  </p:stCondLst>
                                  <p:childTnLst>
                                    <p:animMotion origin="layout" path="M 0.67916 -0.22728 L 0.57673 -0.22705 " pathEditMode="relative" rAng="0" ptsTypes="AA">
                                      <p:cBhvr>
                                        <p:cTn id="36" dur="2000" fill="hold"/>
                                        <p:tgtEl>
                                          <p:spTgt spid="68"/>
                                        </p:tgtEl>
                                        <p:attrNameLst>
                                          <p:attrName>ppt_x</p:attrName>
                                          <p:attrName>ppt_y</p:attrName>
                                        </p:attrNameLst>
                                      </p:cBhvr>
                                      <p:rCtr x="-5122" y="0"/>
                                    </p:animMotion>
                                  </p:childTnLst>
                                </p:cTn>
                              </p:par>
                            </p:childTnLst>
                          </p:cTn>
                        </p:par>
                        <p:par>
                          <p:cTn id="37" fill="hold">
                            <p:stCondLst>
                              <p:cond delay="16000"/>
                            </p:stCondLst>
                            <p:childTnLst>
                              <p:par>
                                <p:cTn id="38" presetID="42" presetClass="path" presetSubtype="0" accel="50000" decel="50000" fill="hold" grpId="5" nodeType="afterEffect">
                                  <p:stCondLst>
                                    <p:cond delay="0"/>
                                  </p:stCondLst>
                                  <p:childTnLst>
                                    <p:animMotion origin="layout" path="M 0.57673 -0.22705 L 0.55312 -0.10474 " pathEditMode="relative" rAng="0" ptsTypes="AA">
                                      <p:cBhvr>
                                        <p:cTn id="39" dur="3000" fill="hold"/>
                                        <p:tgtEl>
                                          <p:spTgt spid="68"/>
                                        </p:tgtEl>
                                        <p:attrNameLst>
                                          <p:attrName>ppt_x</p:attrName>
                                          <p:attrName>ppt_y</p:attrName>
                                        </p:attrNameLst>
                                      </p:cBhvr>
                                      <p:rCtr x="-1181" y="6104"/>
                                    </p:animMotion>
                                  </p:childTnLst>
                                </p:cTn>
                              </p:par>
                            </p:childTnLst>
                          </p:cTn>
                        </p:par>
                        <p:par>
                          <p:cTn id="40" fill="hold">
                            <p:stCondLst>
                              <p:cond delay="19000"/>
                            </p:stCondLst>
                            <p:childTnLst>
                              <p:par>
                                <p:cTn id="41" presetID="3" presetClass="emph" presetSubtype="2" fill="hold" grpId="1" nodeType="afterEffect">
                                  <p:stCondLst>
                                    <p:cond delay="0"/>
                                  </p:stCondLst>
                                  <p:childTnLst>
                                    <p:animClr clrSpc="rgb" dir="cw">
                                      <p:cBhvr override="childStyle">
                                        <p:cTn id="42" dur="400" fill="hold"/>
                                        <p:tgtEl>
                                          <p:spTgt spid="70"/>
                                        </p:tgtEl>
                                        <p:attrNameLst>
                                          <p:attrName>style.color</p:attrName>
                                        </p:attrNameLst>
                                      </p:cBhvr>
                                      <p:to>
                                        <a:srgbClr val="EEEEEE"/>
                                      </p:to>
                                    </p:animClr>
                                  </p:childTnLst>
                                </p:cTn>
                              </p:par>
                              <p:par>
                                <p:cTn id="43" presetID="3" presetClass="emph" presetSubtype="2" fill="hold" grpId="0" nodeType="withEffect">
                                  <p:stCondLst>
                                    <p:cond delay="0"/>
                                  </p:stCondLst>
                                  <p:childTnLst>
                                    <p:animClr clrSpc="rgb" dir="cw">
                                      <p:cBhvr override="childStyle">
                                        <p:cTn id="44" dur="400" fill="hold"/>
                                        <p:tgtEl>
                                          <p:spTgt spid="71"/>
                                        </p:tgtEl>
                                        <p:attrNameLst>
                                          <p:attrName>style.color</p:attrName>
                                        </p:attrNameLst>
                                      </p:cBhvr>
                                      <p:to>
                                        <a:srgbClr val="E53B1F"/>
                                      </p:to>
                                    </p:animClr>
                                  </p:childTnLst>
                                </p:cTn>
                              </p:par>
                              <p:par>
                                <p:cTn id="45" presetID="10" presetClass="exit" presetSubtype="0" fill="hold" nodeType="withEffect">
                                  <p:stCondLst>
                                    <p:cond delay="0"/>
                                  </p:stCondLst>
                                  <p:childTnLst>
                                    <p:animEffect transition="out" filter="fade">
                                      <p:cBhvr>
                                        <p:cTn id="46" dur="500"/>
                                        <p:tgtEl>
                                          <p:spTgt spid="58"/>
                                        </p:tgtEl>
                                      </p:cBhvr>
                                    </p:animEffect>
                                    <p:set>
                                      <p:cBhvr>
                                        <p:cTn id="47" dur="1" fill="hold">
                                          <p:stCondLst>
                                            <p:cond delay="499"/>
                                          </p:stCondLst>
                                        </p:cTn>
                                        <p:tgtEl>
                                          <p:spTgt spid="58"/>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30"/>
                                        </p:tgtEl>
                                      </p:cBhvr>
                                    </p:animEffect>
                                    <p:set>
                                      <p:cBhvr>
                                        <p:cTn id="50" dur="1" fill="hold">
                                          <p:stCondLst>
                                            <p:cond delay="499"/>
                                          </p:stCondLst>
                                        </p:cTn>
                                        <p:tgtEl>
                                          <p:spTgt spid="30"/>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31"/>
                                        </p:tgtEl>
                                      </p:cBhvr>
                                    </p:animEffect>
                                    <p:set>
                                      <p:cBhvr>
                                        <p:cTn id="53" dur="1" fill="hold">
                                          <p:stCondLst>
                                            <p:cond delay="499"/>
                                          </p:stCondLst>
                                        </p:cTn>
                                        <p:tgtEl>
                                          <p:spTgt spid="31"/>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4"/>
                                        </p:tgtEl>
                                      </p:cBhvr>
                                    </p:animEffect>
                                    <p:set>
                                      <p:cBhvr>
                                        <p:cTn id="59" dur="1" fill="hold">
                                          <p:stCondLst>
                                            <p:cond delay="499"/>
                                          </p:stCondLst>
                                        </p:cTn>
                                        <p:tgtEl>
                                          <p:spTgt spid="24"/>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8"/>
                                        </p:tgtEl>
                                      </p:cBhvr>
                                    </p:animEffect>
                                    <p:set>
                                      <p:cBhvr>
                                        <p:cTn id="65" dur="1" fill="hold">
                                          <p:stCondLst>
                                            <p:cond delay="499"/>
                                          </p:stCondLst>
                                        </p:cTn>
                                        <p:tgtEl>
                                          <p:spTgt spid="18"/>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5"/>
                                        </p:tgtEl>
                                      </p:cBhvr>
                                    </p:animEffect>
                                    <p:set>
                                      <p:cBhvr>
                                        <p:cTn id="68" dur="1" fill="hold">
                                          <p:stCondLst>
                                            <p:cond delay="499"/>
                                          </p:stCondLst>
                                        </p:cTn>
                                        <p:tgtEl>
                                          <p:spTgt spid="25"/>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500"/>
                                        <p:tgtEl>
                                          <p:spTgt spid="57"/>
                                        </p:tgtEl>
                                      </p:cBhvr>
                                    </p:animEffect>
                                    <p:set>
                                      <p:cBhvr>
                                        <p:cTn id="71" dur="1" fill="hold">
                                          <p:stCondLst>
                                            <p:cond delay="499"/>
                                          </p:stCondLst>
                                        </p:cTn>
                                        <p:tgtEl>
                                          <p:spTgt spid="57"/>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35"/>
                                        </p:tgtEl>
                                      </p:cBhvr>
                                    </p:animEffect>
                                    <p:set>
                                      <p:cBhvr>
                                        <p:cTn id="74" dur="1" fill="hold">
                                          <p:stCondLst>
                                            <p:cond delay="499"/>
                                          </p:stCondLst>
                                        </p:cTn>
                                        <p:tgtEl>
                                          <p:spTgt spid="35"/>
                                        </p:tgtEl>
                                        <p:attrNameLst>
                                          <p:attrName>style.visibility</p:attrName>
                                        </p:attrNameLst>
                                      </p:cBhvr>
                                      <p:to>
                                        <p:strVal val="hidden"/>
                                      </p:to>
                                    </p:set>
                                  </p:childTnLst>
                                </p:cTn>
                              </p:par>
                            </p:childTnLst>
                          </p:cTn>
                        </p:par>
                        <p:par>
                          <p:cTn id="75" fill="hold">
                            <p:stCondLst>
                              <p:cond delay="19500"/>
                            </p:stCondLst>
                            <p:childTnLst>
                              <p:par>
                                <p:cTn id="76" presetID="42" presetClass="path" presetSubtype="0" accel="9000" fill="hold" grpId="6" nodeType="afterEffect">
                                  <p:stCondLst>
                                    <p:cond delay="1000"/>
                                  </p:stCondLst>
                                  <p:childTnLst>
                                    <p:animMotion origin="layout" path="M 0.55312 -0.10474 L 0.12795 -0.11537 " pathEditMode="relative" rAng="0" ptsTypes="AA">
                                      <p:cBhvr>
                                        <p:cTn id="77" dur="2000" fill="hold"/>
                                        <p:tgtEl>
                                          <p:spTgt spid="68"/>
                                        </p:tgtEl>
                                        <p:attrNameLst>
                                          <p:attrName>ppt_x</p:attrName>
                                          <p:attrName>ppt_y</p:attrName>
                                        </p:attrNameLst>
                                      </p:cBhvr>
                                      <p:rCtr x="-21267" y="-532"/>
                                    </p:animMotion>
                                  </p:childTnLst>
                                </p:cTn>
                              </p:par>
                              <p:par>
                                <p:cTn id="78" presetID="3" presetClass="emph" presetSubtype="2" fill="hold" grpId="1" nodeType="withEffect">
                                  <p:stCondLst>
                                    <p:cond delay="1000"/>
                                  </p:stCondLst>
                                  <p:childTnLst>
                                    <p:animClr clrSpc="rgb" dir="cw">
                                      <p:cBhvr override="childStyle">
                                        <p:cTn id="79" dur="600" fill="hold"/>
                                        <p:tgtEl>
                                          <p:spTgt spid="71"/>
                                        </p:tgtEl>
                                        <p:attrNameLst>
                                          <p:attrName>style.color</p:attrName>
                                        </p:attrNameLst>
                                      </p:cBhvr>
                                      <p:to>
                                        <a:srgbClr val="EEEEEE"/>
                                      </p:to>
                                    </p:animClr>
                                  </p:childTnLst>
                                </p:cTn>
                              </p:par>
                              <p:par>
                                <p:cTn id="80" presetID="3" presetClass="emph" presetSubtype="2" fill="hold" grpId="0" nodeType="withEffect">
                                  <p:stCondLst>
                                    <p:cond delay="1000"/>
                                  </p:stCondLst>
                                  <p:childTnLst>
                                    <p:animClr clrSpc="rgb" dir="cw">
                                      <p:cBhvr override="childStyle">
                                        <p:cTn id="81" dur="600" fill="hold"/>
                                        <p:tgtEl>
                                          <p:spTgt spid="72"/>
                                        </p:tgtEl>
                                        <p:attrNameLst>
                                          <p:attrName>style.color</p:attrName>
                                        </p:attrNameLst>
                                      </p:cBhvr>
                                      <p:to>
                                        <a:srgbClr val="E53B1F"/>
                                      </p:to>
                                    </p:animClr>
                                  </p:childTnLst>
                                </p:cTn>
                              </p:par>
                            </p:childTnLst>
                          </p:cTn>
                        </p:par>
                        <p:par>
                          <p:cTn id="82" fill="hold">
                            <p:stCondLst>
                              <p:cond delay="22500"/>
                            </p:stCondLst>
                            <p:childTnLst>
                              <p:par>
                                <p:cTn id="83" presetID="42" presetClass="path" presetSubtype="0" decel="9000" fill="hold" grpId="7" nodeType="afterEffect">
                                  <p:stCondLst>
                                    <p:cond delay="0"/>
                                  </p:stCondLst>
                                  <p:childTnLst>
                                    <p:animMotion origin="layout" path="M 0.12795 -0.11528 L -0.17136 0.02037 " pathEditMode="relative" rAng="0" ptsTypes="AA">
                                      <p:cBhvr>
                                        <p:cTn id="84" dur="2000" fill="hold"/>
                                        <p:tgtEl>
                                          <p:spTgt spid="68"/>
                                        </p:tgtEl>
                                        <p:attrNameLst>
                                          <p:attrName>ppt_x</p:attrName>
                                          <p:attrName>ppt_y</p:attrName>
                                        </p:attrNameLst>
                                      </p:cBhvr>
                                      <p:rCtr x="-14965" y="6782"/>
                                    </p:animMotion>
                                  </p:childTnLst>
                                </p:cTn>
                              </p:par>
                            </p:childTnLst>
                          </p:cTn>
                        </p:par>
                        <p:par>
                          <p:cTn id="85" fill="hold">
                            <p:stCondLst>
                              <p:cond delay="24500"/>
                            </p:stCondLst>
                            <p:childTnLst>
                              <p:par>
                                <p:cTn id="86" presetID="3" presetClass="emph" presetSubtype="2" fill="hold" grpId="1" nodeType="afterEffect">
                                  <p:stCondLst>
                                    <p:cond delay="0"/>
                                  </p:stCondLst>
                                  <p:childTnLst>
                                    <p:animClr clrSpc="rgb" dir="cw">
                                      <p:cBhvr override="childStyle">
                                        <p:cTn id="87" dur="600" fill="hold"/>
                                        <p:tgtEl>
                                          <p:spTgt spid="72"/>
                                        </p:tgtEl>
                                        <p:attrNameLst>
                                          <p:attrName>style.color</p:attrName>
                                        </p:attrNameLst>
                                      </p:cBhvr>
                                      <p:to>
                                        <a:srgbClr val="EEEEEE"/>
                                      </p:to>
                                    </p:animClr>
                                  </p:childTnLst>
                                </p:cTn>
                              </p:par>
                              <p:par>
                                <p:cTn id="88" presetID="3" presetClass="emph" presetSubtype="2" fill="hold" grpId="0" nodeType="withEffect">
                                  <p:stCondLst>
                                    <p:cond delay="0"/>
                                  </p:stCondLst>
                                  <p:childTnLst>
                                    <p:animClr clrSpc="rgb" dir="cw">
                                      <p:cBhvr override="childStyle">
                                        <p:cTn id="89" dur="600" fill="hold"/>
                                        <p:tgtEl>
                                          <p:spTgt spid="73"/>
                                        </p:tgtEl>
                                        <p:attrNameLst>
                                          <p:attrName>style.color</p:attrName>
                                        </p:attrNameLst>
                                      </p:cBhvr>
                                      <p:to>
                                        <a:srgbClr val="E53B1F"/>
                                      </p:to>
                                    </p:animClr>
                                  </p:childTnLst>
                                </p:cTn>
                              </p:par>
                              <p:par>
                                <p:cTn id="90" presetID="10" presetClass="entr" presetSubtype="0" fill="hold" nodeType="withEffect">
                                  <p:stCondLst>
                                    <p:cond delay="0"/>
                                  </p:stCondLst>
                                  <p:childTnLst>
                                    <p:set>
                                      <p:cBhvr>
                                        <p:cTn id="91" dur="1" fill="hold">
                                          <p:stCondLst>
                                            <p:cond delay="0"/>
                                          </p:stCondLst>
                                        </p:cTn>
                                        <p:tgtEl>
                                          <p:spTgt spid="58"/>
                                        </p:tgtEl>
                                        <p:attrNameLst>
                                          <p:attrName>style.visibility</p:attrName>
                                        </p:attrNameLst>
                                      </p:cBhvr>
                                      <p:to>
                                        <p:strVal val="visible"/>
                                      </p:to>
                                    </p:set>
                                    <p:animEffect transition="in" filter="fade">
                                      <p:cBhvr>
                                        <p:cTn id="92" dur="500"/>
                                        <p:tgtEl>
                                          <p:spTgt spid="58"/>
                                        </p:tgtEl>
                                      </p:cBhvr>
                                    </p:animEffect>
                                  </p:childTnLst>
                                </p:cTn>
                              </p:par>
                              <p:par>
                                <p:cTn id="93" presetID="10" presetClass="entr" presetSubtype="0" fill="hold" grpId="1" nodeType="with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fade">
                                      <p:cBhvr>
                                        <p:cTn id="95" dur="500"/>
                                        <p:tgtEl>
                                          <p:spTgt spid="30"/>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fade">
                                      <p:cBhvr>
                                        <p:cTn id="98" dur="500"/>
                                        <p:tgtEl>
                                          <p:spTgt spid="31"/>
                                        </p:tgtEl>
                                      </p:cBhvr>
                                    </p:animEffect>
                                  </p:childTnLst>
                                </p:cTn>
                              </p:par>
                              <p:par>
                                <p:cTn id="99" presetID="10" presetClass="entr" presetSubtype="0" fill="hold" nodeType="with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500"/>
                                        <p:tgtEl>
                                          <p:spTgt spid="22"/>
                                        </p:tgtEl>
                                      </p:cBhvr>
                                    </p:animEffect>
                                  </p:childTnLst>
                                </p:cTn>
                              </p:par>
                              <p:par>
                                <p:cTn id="102" presetID="10" presetClass="entr" presetSubtype="0" fill="hold" nodeType="with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fade">
                                      <p:cBhvr>
                                        <p:cTn id="104" dur="500"/>
                                        <p:tgtEl>
                                          <p:spTgt spid="24"/>
                                        </p:tgtEl>
                                      </p:cBhvr>
                                    </p:animEffect>
                                  </p:childTnLst>
                                </p:cTn>
                              </p:par>
                              <p:par>
                                <p:cTn id="105" presetID="10" presetClass="entr" presetSubtype="0" fill="hold" grpId="1" nodeType="with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fade">
                                      <p:cBhvr>
                                        <p:cTn id="107" dur="500"/>
                                        <p:tgtEl>
                                          <p:spTgt spid="23"/>
                                        </p:tgtEl>
                                      </p:cBhvr>
                                    </p:animEffect>
                                  </p:childTnLst>
                                </p:cTn>
                              </p:par>
                              <p:par>
                                <p:cTn id="108" presetID="10" presetClass="entr" presetSubtype="0" fill="hold" nodeType="with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fade">
                                      <p:cBhvr>
                                        <p:cTn id="110" dur="500"/>
                                        <p:tgtEl>
                                          <p:spTgt spid="18"/>
                                        </p:tgtEl>
                                      </p:cBhvr>
                                    </p:animEffect>
                                  </p:childTnLst>
                                </p:cTn>
                              </p:par>
                              <p:par>
                                <p:cTn id="111" presetID="10" presetClass="entr" presetSubtype="0" fill="hold" nodeType="with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fade">
                                      <p:cBhvr>
                                        <p:cTn id="113" dur="500"/>
                                        <p:tgtEl>
                                          <p:spTgt spid="25"/>
                                        </p:tgtEl>
                                      </p:cBhvr>
                                    </p:animEffect>
                                  </p:childTnLst>
                                </p:cTn>
                              </p:par>
                              <p:par>
                                <p:cTn id="114" presetID="10" presetClass="entr" presetSubtype="0" fill="hold" grpId="1" nodeType="withEffect">
                                  <p:stCondLst>
                                    <p:cond delay="0"/>
                                  </p:stCondLst>
                                  <p:childTnLst>
                                    <p:set>
                                      <p:cBhvr>
                                        <p:cTn id="115" dur="1" fill="hold">
                                          <p:stCondLst>
                                            <p:cond delay="0"/>
                                          </p:stCondLst>
                                        </p:cTn>
                                        <p:tgtEl>
                                          <p:spTgt spid="57"/>
                                        </p:tgtEl>
                                        <p:attrNameLst>
                                          <p:attrName>style.visibility</p:attrName>
                                        </p:attrNameLst>
                                      </p:cBhvr>
                                      <p:to>
                                        <p:strVal val="visible"/>
                                      </p:to>
                                    </p:set>
                                    <p:animEffect transition="in" filter="fade">
                                      <p:cBhvr>
                                        <p:cTn id="116" dur="500"/>
                                        <p:tgtEl>
                                          <p:spTgt spid="57"/>
                                        </p:tgtEl>
                                      </p:cBhvr>
                                    </p:animEffect>
                                  </p:childTnLst>
                                </p:cTn>
                              </p:par>
                              <p:par>
                                <p:cTn id="117" presetID="10" presetClass="entr" presetSubtype="0" fill="hold" nodeType="withEffect">
                                  <p:stCondLst>
                                    <p:cond delay="0"/>
                                  </p:stCondLst>
                                  <p:childTnLst>
                                    <p:set>
                                      <p:cBhvr>
                                        <p:cTn id="118" dur="1" fill="hold">
                                          <p:stCondLst>
                                            <p:cond delay="0"/>
                                          </p:stCondLst>
                                        </p:cTn>
                                        <p:tgtEl>
                                          <p:spTgt spid="35"/>
                                        </p:tgtEl>
                                        <p:attrNameLst>
                                          <p:attrName>style.visibility</p:attrName>
                                        </p:attrNameLst>
                                      </p:cBhvr>
                                      <p:to>
                                        <p:strVal val="visible"/>
                                      </p:to>
                                    </p:set>
                                    <p:animEffect transition="in" filter="fade">
                                      <p:cBhvr>
                                        <p:cTn id="119" dur="500"/>
                                        <p:tgtEl>
                                          <p:spTgt spid="35"/>
                                        </p:tgtEl>
                                      </p:cBhvr>
                                    </p:animEffect>
                                  </p:childTnLst>
                                </p:cTn>
                              </p:par>
                              <p:par>
                                <p:cTn id="120" presetID="37" presetClass="path" presetSubtype="0" accel="50000" decel="50000" fill="hold" grpId="8" nodeType="withEffect">
                                  <p:stCondLst>
                                    <p:cond delay="0"/>
                                  </p:stCondLst>
                                  <p:childTnLst>
                                    <p:animMotion origin="layout" path="M -0.17135 0.02104 L -0.19496 -0.01249 C -0.20017 -0.01966 -0.20243 -0.02914 -0.20277 -0.04047 C -0.20329 -0.05341 -0.20173 -0.06336 -0.19704 -0.07052 L -0.17586 -0.10451 " pathEditMode="relative" rAng="5236634" ptsTypes="FffFF">
                                      <p:cBhvr>
                                        <p:cTn id="121" dur="1900" fill="hold"/>
                                        <p:tgtEl>
                                          <p:spTgt spid="68"/>
                                        </p:tgtEl>
                                        <p:attrNameLst>
                                          <p:attrName>ppt_x</p:attrName>
                                          <p:attrName>ppt_y</p:attrName>
                                        </p:attrNameLst>
                                      </p:cBhvr>
                                      <p:rCtr x="-1684" y="-6197"/>
                                    </p:animMotion>
                                  </p:childTnLst>
                                </p:cTn>
                              </p:par>
                            </p:childTnLst>
                          </p:cTn>
                        </p:par>
                        <p:par>
                          <p:cTn id="122" fill="hold">
                            <p:stCondLst>
                              <p:cond delay="26400"/>
                            </p:stCondLst>
                            <p:childTnLst>
                              <p:par>
                                <p:cTn id="123" presetID="42" presetClass="path" presetSubtype="0" accel="50000" decel="50000" fill="hold" grpId="9" nodeType="afterEffect">
                                  <p:stCondLst>
                                    <p:cond delay="0"/>
                                  </p:stCondLst>
                                  <p:childTnLst>
                                    <p:animMotion origin="layout" path="M -0.17587 -0.10451 L -0.00591 -0.10474 " pathEditMode="relative" rAng="0" ptsTypes="AA">
                                      <p:cBhvr>
                                        <p:cTn id="124" dur="2000" fill="hold"/>
                                        <p:tgtEl>
                                          <p:spTgt spid="68"/>
                                        </p:tgtEl>
                                        <p:attrNameLst>
                                          <p:attrName>ppt_x</p:attrName>
                                          <p:attrName>ppt_y</p:attrName>
                                        </p:attrNameLst>
                                      </p:cBhvr>
                                      <p:rCtr x="8490" y="-23"/>
                                    </p:animMotion>
                                  </p:childTnLst>
                                </p:cTn>
                              </p:par>
                            </p:childTnLst>
                          </p:cTn>
                        </p:par>
                        <p:par>
                          <p:cTn id="125" fill="hold">
                            <p:stCondLst>
                              <p:cond delay="28400"/>
                            </p:stCondLst>
                            <p:childTnLst>
                              <p:par>
                                <p:cTn id="126" presetID="37" presetClass="path" presetSubtype="0" accel="50000" decel="50000" fill="hold" grpId="15" nodeType="afterEffect">
                                  <p:stCondLst>
                                    <p:cond delay="0"/>
                                  </p:stCondLst>
                                  <p:childTnLst>
                                    <p:animMotion origin="layout" path="M -1.94444E-6 0.02035 L 0.03004 -0.01272 C 0.03681 -0.01988 0.04063 -0.03006 0.04063 -0.04093 C 0.04063 -0.05387 0.03681 -0.06358 0.03004 -0.07075 L -1.94444E-6 -0.10474 " pathEditMode="relative" rAng="16200000" ptsTypes="FffFF">
                                      <p:cBhvr>
                                        <p:cTn id="127" dur="2000" spd="-100000" fill="hold"/>
                                        <p:tgtEl>
                                          <p:spTgt spid="68"/>
                                        </p:tgtEl>
                                        <p:attrNameLst>
                                          <p:attrName>ppt_x</p:attrName>
                                          <p:attrName>ppt_y</p:attrName>
                                        </p:attrNameLst>
                                      </p:cBhvr>
                                      <p:rCtr x="2031" y="-6243"/>
                                    </p:animMotion>
                                  </p:childTnLst>
                                </p:cTn>
                              </p:par>
                            </p:childTnLst>
                          </p:cTn>
                        </p:par>
                        <p:par>
                          <p:cTn id="128" fill="hold">
                            <p:stCondLst>
                              <p:cond delay="30400"/>
                            </p:stCondLst>
                            <p:childTnLst>
                              <p:par>
                                <p:cTn id="129" presetID="10" presetClass="exit" presetSubtype="0" fill="hold" grpId="10" nodeType="afterEffect">
                                  <p:stCondLst>
                                    <p:cond delay="0"/>
                                  </p:stCondLst>
                                  <p:childTnLst>
                                    <p:animEffect transition="out" filter="fade">
                                      <p:cBhvr>
                                        <p:cTn id="130" dur="700"/>
                                        <p:tgtEl>
                                          <p:spTgt spid="68"/>
                                        </p:tgtEl>
                                      </p:cBhvr>
                                    </p:animEffect>
                                    <p:set>
                                      <p:cBhvr>
                                        <p:cTn id="131" dur="1" fill="hold">
                                          <p:stCondLst>
                                            <p:cond delay="699"/>
                                          </p:stCondLst>
                                        </p:cTn>
                                        <p:tgtEl>
                                          <p:spTgt spid="68"/>
                                        </p:tgtEl>
                                        <p:attrNameLst>
                                          <p:attrName>style.visibility</p:attrName>
                                        </p:attrNameLst>
                                      </p:cBhvr>
                                      <p:to>
                                        <p:strVal val="hidden"/>
                                      </p:to>
                                    </p:set>
                                  </p:childTnLst>
                                </p:cTn>
                              </p:par>
                              <p:par>
                                <p:cTn id="132" presetID="3" presetClass="emph" presetSubtype="2" fill="hold" grpId="1" nodeType="withEffect">
                                  <p:stCondLst>
                                    <p:cond delay="0"/>
                                  </p:stCondLst>
                                  <p:childTnLst>
                                    <p:animClr clrSpc="rgb" dir="cw">
                                      <p:cBhvr override="childStyle">
                                        <p:cTn id="133" dur="700" fill="hold"/>
                                        <p:tgtEl>
                                          <p:spTgt spid="73"/>
                                        </p:tgtEl>
                                        <p:attrNameLst>
                                          <p:attrName>style.color</p:attrName>
                                        </p:attrNameLst>
                                      </p:cBhvr>
                                      <p:to>
                                        <a:srgbClr val="EEEEEE"/>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30" grpId="0" animBg="1"/>
      <p:bldP spid="30" grpId="1" animBg="1"/>
      <p:bldP spid="31" grpId="0" animBg="1"/>
      <p:bldP spid="31" grpId="1" animBg="1"/>
      <p:bldP spid="57" grpId="0" animBg="1"/>
      <p:bldP spid="57" grpId="1" animBg="1"/>
      <p:bldP spid="68" grpId="0" animBg="1"/>
      <p:bldP spid="68" grpId="1" animBg="1"/>
      <p:bldP spid="68" grpId="2" animBg="1"/>
      <p:bldP spid="68" grpId="3" animBg="1"/>
      <p:bldP spid="68" grpId="4" animBg="1"/>
      <p:bldP spid="68" grpId="5" animBg="1"/>
      <p:bldP spid="68" grpId="6" animBg="1"/>
      <p:bldP spid="68" grpId="7" animBg="1"/>
      <p:bldP spid="68" grpId="8" animBg="1"/>
      <p:bldP spid="68" grpId="9" animBg="1"/>
      <p:bldP spid="68" grpId="10" animBg="1"/>
      <p:bldP spid="68" grpId="11" animBg="1"/>
      <p:bldP spid="68" grpId="12" animBg="1"/>
      <p:bldP spid="68" grpId="13" animBg="1"/>
      <p:bldP spid="68" grpId="14" animBg="1"/>
      <p:bldP spid="68" grpId="15" animBg="1"/>
      <p:bldP spid="69" grpId="0"/>
      <p:bldP spid="69" grpId="1"/>
      <p:bldP spid="70" grpId="0"/>
      <p:bldP spid="70" grpId="1"/>
      <p:bldP spid="71" grpId="0"/>
      <p:bldP spid="71" grpId="1"/>
      <p:bldP spid="72" grpId="0"/>
      <p:bldP spid="72" grpId="1"/>
      <p:bldP spid="73" grpId="0"/>
      <p:bldP spid="7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a:t>Marshalling and Umpiring Presentation</a:t>
            </a:r>
          </a:p>
        </p:txBody>
      </p:sp>
      <p:sp>
        <p:nvSpPr>
          <p:cNvPr id="5" name="Slide Number Placeholder 4"/>
          <p:cNvSpPr>
            <a:spLocks noGrp="1"/>
          </p:cNvSpPr>
          <p:nvPr>
            <p:ph type="sldNum" sz="quarter" idx="12"/>
          </p:nvPr>
        </p:nvSpPr>
        <p:spPr/>
        <p:txBody>
          <a:bodyPr/>
          <a:lstStyle/>
          <a:p>
            <a:fld id="{CB3B7137-4810-445D-B1A6-E11904098D50}" type="slidenum">
              <a:rPr lang="en-GB" smtClean="0"/>
              <a:t>15</a:t>
            </a:fld>
            <a:endParaRPr lang="en-GB"/>
          </a:p>
        </p:txBody>
      </p:sp>
      <p:sp>
        <p:nvSpPr>
          <p:cNvPr id="6" name="Title 7"/>
          <p:cNvSpPr>
            <a:spLocks noGrp="1"/>
          </p:cNvSpPr>
          <p:nvPr>
            <p:ph type="title"/>
          </p:nvPr>
        </p:nvSpPr>
        <p:spPr/>
        <p:txBody>
          <a:bodyPr/>
          <a:lstStyle/>
          <a:p>
            <a:r>
              <a:rPr lang="en-GB"/>
              <a:t>The circulation pattern on Race Day</a:t>
            </a:r>
            <a:br>
              <a:rPr lang="en-GB"/>
            </a:br>
            <a:r>
              <a:rPr lang="en-GB" b="0" i="1"/>
              <a:t>Live demonstration (click the green buttons!)</a:t>
            </a:r>
            <a:endParaRPr lang="en-GB" dirty="0"/>
          </a:p>
        </p:txBody>
      </p:sp>
      <p:cxnSp>
        <p:nvCxnSpPr>
          <p:cNvPr id="18" name="Straight Arrow Connector 17"/>
          <p:cNvCxnSpPr/>
          <p:nvPr/>
        </p:nvCxnSpPr>
        <p:spPr>
          <a:xfrm flipH="1">
            <a:off x="1205626" y="3789040"/>
            <a:ext cx="238274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740422" y="2924944"/>
            <a:ext cx="1431978"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Left Bracket 22"/>
          <p:cNvSpPr/>
          <p:nvPr/>
        </p:nvSpPr>
        <p:spPr>
          <a:xfrm>
            <a:off x="469348" y="2982572"/>
            <a:ext cx="502251" cy="806468"/>
          </a:xfrm>
          <a:prstGeom prst="leftBracket">
            <a:avLst>
              <a:gd name="adj" fmla="val 66096"/>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4" name="Straight Arrow Connector 23"/>
          <p:cNvCxnSpPr/>
          <p:nvPr/>
        </p:nvCxnSpPr>
        <p:spPr>
          <a:xfrm>
            <a:off x="1110582" y="2982572"/>
            <a:ext cx="162979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892780" y="2982571"/>
            <a:ext cx="1391188"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Left Bracket 29"/>
          <p:cNvSpPr/>
          <p:nvPr/>
        </p:nvSpPr>
        <p:spPr>
          <a:xfrm flipV="1">
            <a:off x="6300192" y="2199682"/>
            <a:ext cx="372793" cy="731961"/>
          </a:xfrm>
          <a:prstGeom prst="leftBracket">
            <a:avLst>
              <a:gd name="adj" fmla="val 96579"/>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Left Bracket 30"/>
          <p:cNvSpPr/>
          <p:nvPr/>
        </p:nvSpPr>
        <p:spPr>
          <a:xfrm rot="10800000" flipV="1">
            <a:off x="8309128" y="2199683"/>
            <a:ext cx="432048" cy="731961"/>
          </a:xfrm>
          <a:prstGeom prst="leftBracket">
            <a:avLst>
              <a:gd name="adj" fmla="val 83334"/>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5" name="Straight Arrow Connector 34"/>
          <p:cNvCxnSpPr/>
          <p:nvPr/>
        </p:nvCxnSpPr>
        <p:spPr>
          <a:xfrm flipV="1">
            <a:off x="4427984" y="2924944"/>
            <a:ext cx="1080120" cy="5763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Left Bracket 56"/>
          <p:cNvSpPr/>
          <p:nvPr/>
        </p:nvSpPr>
        <p:spPr>
          <a:xfrm rot="10800000">
            <a:off x="3780948" y="2982571"/>
            <a:ext cx="502251" cy="806468"/>
          </a:xfrm>
          <a:prstGeom prst="leftBracket">
            <a:avLst>
              <a:gd name="adj" fmla="val 66096"/>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58" name="Straight Arrow Connector 57"/>
          <p:cNvCxnSpPr/>
          <p:nvPr/>
        </p:nvCxnSpPr>
        <p:spPr>
          <a:xfrm flipH="1" flipV="1">
            <a:off x="6740422" y="2199682"/>
            <a:ext cx="1431980"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258222" y="4938970"/>
            <a:ext cx="3254519" cy="396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 boat on bunglines 1–7</a:t>
            </a:r>
          </a:p>
        </p:txBody>
      </p:sp>
      <p:sp>
        <p:nvSpPr>
          <p:cNvPr id="61" name="Rectangle 60"/>
          <p:cNvSpPr/>
          <p:nvPr/>
        </p:nvSpPr>
        <p:spPr>
          <a:xfrm>
            <a:off x="3831058" y="4938970"/>
            <a:ext cx="3260862" cy="396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 boat on </a:t>
            </a:r>
            <a:r>
              <a:rPr lang="en-GB" dirty="0" err="1"/>
              <a:t>bunglines</a:t>
            </a:r>
            <a:r>
              <a:rPr lang="en-GB" dirty="0"/>
              <a:t> 8–14</a:t>
            </a:r>
          </a:p>
        </p:txBody>
      </p:sp>
      <p:sp>
        <p:nvSpPr>
          <p:cNvPr id="49" name="Rectangle 48"/>
          <p:cNvSpPr/>
          <p:nvPr/>
        </p:nvSpPr>
        <p:spPr>
          <a:xfrm>
            <a:off x="251520"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BH Island</a:t>
            </a:r>
          </a:p>
        </p:txBody>
      </p:sp>
      <p:sp>
        <p:nvSpPr>
          <p:cNvPr id="62" name="Rectangle 61">
            <a:hlinkClick r:id="rId2" action="ppaction://hlinksldjump"/>
          </p:cNvPr>
          <p:cNvSpPr/>
          <p:nvPr/>
        </p:nvSpPr>
        <p:spPr>
          <a:xfrm>
            <a:off x="1352742"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Univ raft</a:t>
            </a:r>
          </a:p>
        </p:txBody>
      </p:sp>
      <p:sp>
        <p:nvSpPr>
          <p:cNvPr id="63" name="Rectangle 62">
            <a:hlinkClick r:id="rId3" action="ppaction://hlinksldjump"/>
          </p:cNvPr>
          <p:cNvSpPr/>
          <p:nvPr/>
        </p:nvSpPr>
        <p:spPr>
          <a:xfrm>
            <a:off x="2432742"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Longbridges</a:t>
            </a:r>
          </a:p>
        </p:txBody>
      </p:sp>
      <p:sp>
        <p:nvSpPr>
          <p:cNvPr id="64" name="Rectangle 63"/>
          <p:cNvSpPr/>
          <p:nvPr/>
        </p:nvSpPr>
        <p:spPr>
          <a:xfrm>
            <a:off x="3831058"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BH Island</a:t>
            </a:r>
          </a:p>
        </p:txBody>
      </p:sp>
      <p:sp>
        <p:nvSpPr>
          <p:cNvPr id="65" name="Rectangle 64"/>
          <p:cNvSpPr/>
          <p:nvPr/>
        </p:nvSpPr>
        <p:spPr>
          <a:xfrm>
            <a:off x="4932280"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Univ raft</a:t>
            </a:r>
          </a:p>
        </p:txBody>
      </p:sp>
      <p:sp>
        <p:nvSpPr>
          <p:cNvPr id="66" name="Rectangle 65">
            <a:hlinkClick r:id="rId4" action="ppaction://hlinksldjump"/>
          </p:cNvPr>
          <p:cNvSpPr/>
          <p:nvPr/>
        </p:nvSpPr>
        <p:spPr>
          <a:xfrm>
            <a:off x="6012280" y="5335014"/>
            <a:ext cx="1080000" cy="398242"/>
          </a:xfrm>
          <a:prstGeom prst="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a:t>Longbridges</a:t>
            </a:r>
          </a:p>
        </p:txBody>
      </p:sp>
      <p:sp>
        <p:nvSpPr>
          <p:cNvPr id="67" name="Rectangle 66">
            <a:hlinkClick r:id="rId5" action="ppaction://hlinksldjump"/>
          </p:cNvPr>
          <p:cNvSpPr/>
          <p:nvPr/>
        </p:nvSpPr>
        <p:spPr>
          <a:xfrm>
            <a:off x="7336718" y="5335014"/>
            <a:ext cx="1667675" cy="39824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Skip &gt;</a:t>
            </a:r>
          </a:p>
        </p:txBody>
      </p:sp>
      <p:sp>
        <p:nvSpPr>
          <p:cNvPr id="68" name="Oval 67"/>
          <p:cNvSpPr/>
          <p:nvPr/>
        </p:nvSpPr>
        <p:spPr>
          <a:xfrm>
            <a:off x="3708073" y="3555154"/>
            <a:ext cx="324000" cy="3240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p:cNvSpPr txBox="1"/>
          <p:nvPr/>
        </p:nvSpPr>
        <p:spPr>
          <a:xfrm>
            <a:off x="7157145" y="44624"/>
            <a:ext cx="1591585" cy="338554"/>
          </a:xfrm>
          <a:prstGeom prst="rect">
            <a:avLst/>
          </a:prstGeom>
          <a:noFill/>
        </p:spPr>
        <p:txBody>
          <a:bodyPr wrap="square" rtlCol="0">
            <a:spAutoFit/>
          </a:bodyPr>
          <a:lstStyle/>
          <a:p>
            <a:r>
              <a:rPr lang="en-GB" sz="1600" b="1" dirty="0">
                <a:solidFill>
                  <a:schemeClr val="accent6"/>
                </a:solidFill>
              </a:rPr>
              <a:t>WARMING UP</a:t>
            </a:r>
          </a:p>
        </p:txBody>
      </p:sp>
      <p:sp>
        <p:nvSpPr>
          <p:cNvPr id="70" name="TextBox 69"/>
          <p:cNvSpPr txBox="1"/>
          <p:nvPr/>
        </p:nvSpPr>
        <p:spPr>
          <a:xfrm>
            <a:off x="7149591" y="340331"/>
            <a:ext cx="1670881" cy="338554"/>
          </a:xfrm>
          <a:prstGeom prst="rect">
            <a:avLst/>
          </a:prstGeom>
          <a:noFill/>
        </p:spPr>
        <p:txBody>
          <a:bodyPr wrap="square" rtlCol="0">
            <a:spAutoFit/>
          </a:bodyPr>
          <a:lstStyle/>
          <a:p>
            <a:r>
              <a:rPr lang="en-GB" sz="1600" b="1" dirty="0">
                <a:solidFill>
                  <a:schemeClr val="accent6"/>
                </a:solidFill>
              </a:rPr>
              <a:t>HEAD FOR START</a:t>
            </a:r>
          </a:p>
        </p:txBody>
      </p:sp>
      <p:sp>
        <p:nvSpPr>
          <p:cNvPr id="71" name="TextBox 70"/>
          <p:cNvSpPr txBox="1"/>
          <p:nvPr/>
        </p:nvSpPr>
        <p:spPr>
          <a:xfrm>
            <a:off x="7142037" y="636038"/>
            <a:ext cx="1670881" cy="338554"/>
          </a:xfrm>
          <a:prstGeom prst="rect">
            <a:avLst/>
          </a:prstGeom>
          <a:noFill/>
        </p:spPr>
        <p:txBody>
          <a:bodyPr wrap="square" rtlCol="0">
            <a:spAutoFit/>
          </a:bodyPr>
          <a:lstStyle/>
          <a:p>
            <a:r>
              <a:rPr lang="en-GB" sz="1600" b="1" dirty="0">
                <a:solidFill>
                  <a:schemeClr val="accent6"/>
                </a:solidFill>
              </a:rPr>
              <a:t>WAITING</a:t>
            </a:r>
          </a:p>
        </p:txBody>
      </p:sp>
      <p:sp>
        <p:nvSpPr>
          <p:cNvPr id="72" name="TextBox 71"/>
          <p:cNvSpPr txBox="1"/>
          <p:nvPr/>
        </p:nvSpPr>
        <p:spPr>
          <a:xfrm>
            <a:off x="7134483" y="931745"/>
            <a:ext cx="1670881" cy="338554"/>
          </a:xfrm>
          <a:prstGeom prst="rect">
            <a:avLst/>
          </a:prstGeom>
          <a:noFill/>
        </p:spPr>
        <p:txBody>
          <a:bodyPr wrap="square" rtlCol="0">
            <a:spAutoFit/>
          </a:bodyPr>
          <a:lstStyle/>
          <a:p>
            <a:r>
              <a:rPr lang="en-GB" sz="1600" b="1" dirty="0">
                <a:solidFill>
                  <a:schemeClr val="accent6"/>
                </a:solidFill>
              </a:rPr>
              <a:t>RACE STARTED</a:t>
            </a:r>
          </a:p>
        </p:txBody>
      </p:sp>
      <p:sp>
        <p:nvSpPr>
          <p:cNvPr id="73" name="TextBox 72"/>
          <p:cNvSpPr txBox="1"/>
          <p:nvPr/>
        </p:nvSpPr>
        <p:spPr>
          <a:xfrm>
            <a:off x="7134482" y="1201642"/>
            <a:ext cx="1670881" cy="338554"/>
          </a:xfrm>
          <a:prstGeom prst="rect">
            <a:avLst/>
          </a:prstGeom>
          <a:noFill/>
        </p:spPr>
        <p:txBody>
          <a:bodyPr wrap="square" rtlCol="0">
            <a:spAutoFit/>
          </a:bodyPr>
          <a:lstStyle/>
          <a:p>
            <a:r>
              <a:rPr lang="en-GB" sz="1600" b="1" dirty="0">
                <a:solidFill>
                  <a:schemeClr val="accent6"/>
                </a:solidFill>
              </a:rPr>
              <a:t>LANDING</a:t>
            </a:r>
          </a:p>
        </p:txBody>
      </p:sp>
      <p:sp>
        <p:nvSpPr>
          <p:cNvPr id="32" name="Rectangle 31">
            <a:hlinkClick r:id="rId6" action="ppaction://hlinksldjump"/>
          </p:cNvPr>
          <p:cNvSpPr/>
          <p:nvPr/>
        </p:nvSpPr>
        <p:spPr>
          <a:xfrm>
            <a:off x="7336717" y="4739849"/>
            <a:ext cx="1667675" cy="39824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&lt; Marshals</a:t>
            </a:r>
          </a:p>
        </p:txBody>
      </p:sp>
      <p:sp>
        <p:nvSpPr>
          <p:cNvPr id="33" name="5-Point Star 32"/>
          <p:cNvSpPr/>
          <p:nvPr/>
        </p:nvSpPr>
        <p:spPr>
          <a:xfrm>
            <a:off x="5724128" y="1772816"/>
            <a:ext cx="216024" cy="216024"/>
          </a:xfrm>
          <a:prstGeom prst="star5">
            <a:avLst/>
          </a:prstGeom>
          <a:solidFill>
            <a:srgbClr val="FFFF00"/>
          </a:solid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5652120" y="3111047"/>
            <a:ext cx="257721" cy="170857"/>
          </a:xfrm>
          <a:prstGeom prst="rect">
            <a:avLst/>
          </a:prstGeom>
          <a:solidFill>
            <a:srgbClr val="ECFA66"/>
          </a:solidFill>
          <a:ln>
            <a:solidFill>
              <a:srgbClr val="ECFA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779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3" presetClass="emph" presetSubtype="2" fill="hold" grpId="0" nodeType="withEffect">
                                  <p:stCondLst>
                                    <p:cond delay="0"/>
                                  </p:stCondLst>
                                  <p:childTnLst>
                                    <p:animClr clrSpc="rgb" dir="cw">
                                      <p:cBhvr override="childStyle">
                                        <p:cTn id="9" dur="400" fill="hold"/>
                                        <p:tgtEl>
                                          <p:spTgt spid="69"/>
                                        </p:tgtEl>
                                        <p:attrNameLst>
                                          <p:attrName>style.color</p:attrName>
                                        </p:attrNameLst>
                                      </p:cBhvr>
                                      <p:to>
                                        <a:srgbClr val="E53B1F"/>
                                      </p:to>
                                    </p:animClr>
                                  </p:childTnLst>
                                </p:cTn>
                              </p:par>
                              <p:par>
                                <p:cTn id="10" presetID="37" presetClass="path" presetSubtype="0" accel="50000" decel="50000" fill="hold" grpId="14" nodeType="withEffect">
                                  <p:stCondLst>
                                    <p:cond delay="0"/>
                                  </p:stCondLst>
                                  <p:childTnLst>
                                    <p:animMotion origin="layout" path="M -4.16667E-6 -2.22222E-6 L -0.01857 -0.02751 C -0.02291 -0.03329 -0.02534 -0.04208 -0.02534 -0.05133 C -0.02534 -0.06196 -0.02291 -0.07029 -0.01857 -0.0763 L -4.16667E-6 -0.10497 " pathEditMode="fixed" rAng="16200000" ptsTypes="FffFF">
                                      <p:cBhvr>
                                        <p:cTn id="11" dur="2000" fill="hold"/>
                                        <p:tgtEl>
                                          <p:spTgt spid="68"/>
                                        </p:tgtEl>
                                        <p:attrNameLst>
                                          <p:attrName>ppt_x</p:attrName>
                                          <p:attrName>ppt_y</p:attrName>
                                        </p:attrNameLst>
                                      </p:cBhvr>
                                      <p:rCtr x="-1267" y="-5249"/>
                                    </p:animMotion>
                                  </p:childTnLst>
                                </p:cTn>
                              </p:par>
                            </p:childTnLst>
                          </p:cTn>
                        </p:par>
                        <p:par>
                          <p:cTn id="12" fill="hold">
                            <p:stCondLst>
                              <p:cond delay="2000"/>
                            </p:stCondLst>
                            <p:childTnLst>
                              <p:par>
                                <p:cTn id="13" presetID="63" presetClass="path" presetSubtype="0" accel="50000" decel="22000" fill="hold" grpId="0" nodeType="afterEffect">
                                  <p:stCondLst>
                                    <p:cond delay="0"/>
                                  </p:stCondLst>
                                  <p:childTnLst>
                                    <p:animMotion origin="layout" path="M -3.88889E-6 -0.10509 L 0.51789 -0.12222 " pathEditMode="fixed" rAng="0" ptsTypes="AA">
                                      <p:cBhvr>
                                        <p:cTn id="14" dur="2000" fill="hold"/>
                                        <p:tgtEl>
                                          <p:spTgt spid="68"/>
                                        </p:tgtEl>
                                        <p:attrNameLst>
                                          <p:attrName>ppt_x</p:attrName>
                                          <p:attrName>ppt_y</p:attrName>
                                        </p:attrNameLst>
                                      </p:cBhvr>
                                      <p:rCtr x="25885" y="-856"/>
                                    </p:animMotion>
                                  </p:childTnLst>
                                </p:cTn>
                              </p:par>
                            </p:childTnLst>
                          </p:cTn>
                        </p:par>
                        <p:par>
                          <p:cTn id="15" fill="hold">
                            <p:stCondLst>
                              <p:cond delay="4000"/>
                            </p:stCondLst>
                            <p:childTnLst>
                              <p:par>
                                <p:cTn id="16" presetID="37" presetClass="path" presetSubtype="0" fill="hold" grpId="2" nodeType="afterEffect">
                                  <p:stCondLst>
                                    <p:cond delay="0"/>
                                  </p:stCondLst>
                                  <p:childTnLst>
                                    <p:animMotion origin="layout" path="M 0.5177 -0.12231 L 0.54079 -0.15121 C 0.54617 -0.1563 0.5493 -0.16509 0.54878 -0.1748 C 0.54878 -0.18451 0.54617 -0.19329 0.54079 -0.19907 L 0.5177 -0.22728 " pathEditMode="fixed" rAng="5400000" ptsTypes="FffFF">
                                      <p:cBhvr>
                                        <p:cTn id="17" dur="2000" fill="hold"/>
                                        <p:tgtEl>
                                          <p:spTgt spid="68"/>
                                        </p:tgtEl>
                                        <p:attrNameLst>
                                          <p:attrName>ppt_x</p:attrName>
                                          <p:attrName>ppt_y</p:attrName>
                                        </p:attrNameLst>
                                      </p:cBhvr>
                                      <p:rCtr x="1580" y="-5249"/>
                                    </p:animMotion>
                                  </p:childTnLst>
                                </p:cTn>
                              </p:par>
                            </p:childTnLst>
                          </p:cTn>
                        </p:par>
                        <p:par>
                          <p:cTn id="18" fill="hold">
                            <p:stCondLst>
                              <p:cond delay="6000"/>
                            </p:stCondLst>
                            <p:childTnLst>
                              <p:par>
                                <p:cTn id="19" presetID="42" presetClass="path" presetSubtype="0" fill="hold" grpId="3" nodeType="afterEffect">
                                  <p:stCondLst>
                                    <p:cond delay="0"/>
                                  </p:stCondLst>
                                  <p:childTnLst>
                                    <p:animMotion origin="layout" path="M 0.51771 -0.22755 L 0.29862 -0.22778 " pathEditMode="fixed" rAng="0" ptsTypes="AA">
                                      <p:cBhvr>
                                        <p:cTn id="20" dur="2000" fill="hold"/>
                                        <p:tgtEl>
                                          <p:spTgt spid="68"/>
                                        </p:tgtEl>
                                        <p:attrNameLst>
                                          <p:attrName>ppt_x</p:attrName>
                                          <p:attrName>ppt_y</p:attrName>
                                        </p:attrNameLst>
                                      </p:cBhvr>
                                      <p:rCtr x="-10955" y="-23"/>
                                    </p:animMotion>
                                  </p:childTnLst>
                                </p:cTn>
                              </p:par>
                            </p:childTnLst>
                          </p:cTn>
                        </p:par>
                        <p:par>
                          <p:cTn id="21" fill="hold">
                            <p:stCondLst>
                              <p:cond delay="8000"/>
                            </p:stCondLst>
                            <p:childTnLst>
                              <p:par>
                                <p:cTn id="22" presetID="37" presetClass="path" presetSubtype="0" fill="hold" grpId="4" nodeType="afterEffect">
                                  <p:stCondLst>
                                    <p:cond delay="0"/>
                                  </p:stCondLst>
                                  <p:childTnLst>
                                    <p:animMotion origin="layout" path="M 0.29862 -0.12246 L 0.27952 -0.14954 C 0.27483 -0.15579 0.27188 -0.16435 0.27188 -0.17361 C 0.27188 -0.18403 0.27483 -0.19236 0.27952 -0.19861 L 0.29862 -0.22755 " pathEditMode="fixed" rAng="16200000" ptsTypes="FffFF">
                                      <p:cBhvr>
                                        <p:cTn id="23" dur="2000" spd="-100000" fill="hold"/>
                                        <p:tgtEl>
                                          <p:spTgt spid="68"/>
                                        </p:tgtEl>
                                        <p:attrNameLst>
                                          <p:attrName>ppt_x</p:attrName>
                                          <p:attrName>ppt_y</p:attrName>
                                        </p:attrNameLst>
                                      </p:cBhvr>
                                      <p:rCtr x="-1337" y="-5255"/>
                                    </p:animMotion>
                                  </p:childTnLst>
                                </p:cTn>
                              </p:par>
                            </p:childTnLst>
                          </p:cTn>
                        </p:par>
                        <p:par>
                          <p:cTn id="24" fill="hold">
                            <p:stCondLst>
                              <p:cond delay="10000"/>
                            </p:stCondLst>
                            <p:childTnLst>
                              <p:par>
                                <p:cTn id="25" presetID="42" presetClass="path" presetSubtype="0" accel="50000" decel="50000" fill="hold" grpId="11" nodeType="afterEffect">
                                  <p:stCondLst>
                                    <p:cond delay="0"/>
                                  </p:stCondLst>
                                  <p:childTnLst>
                                    <p:animMotion origin="layout" path="M 0.29914 -0.12269 L 0.51771 -0.12246 " pathEditMode="fixed" rAng="0" ptsTypes="AA">
                                      <p:cBhvr>
                                        <p:cTn id="26" dur="2000" fill="hold"/>
                                        <p:tgtEl>
                                          <p:spTgt spid="68"/>
                                        </p:tgtEl>
                                        <p:attrNameLst>
                                          <p:attrName>ppt_x</p:attrName>
                                          <p:attrName>ppt_y</p:attrName>
                                        </p:attrNameLst>
                                      </p:cBhvr>
                                      <p:rCtr x="10920" y="0"/>
                                    </p:animMotion>
                                  </p:childTnLst>
                                </p:cTn>
                              </p:par>
                            </p:childTnLst>
                          </p:cTn>
                        </p:par>
                        <p:par>
                          <p:cTn id="27" fill="hold">
                            <p:stCondLst>
                              <p:cond delay="12000"/>
                            </p:stCondLst>
                            <p:childTnLst>
                              <p:par>
                                <p:cTn id="28" presetID="37" presetClass="path" presetSubtype="0" accel="50000" decel="50000" fill="hold" grpId="12" nodeType="afterEffect">
                                  <p:stCondLst>
                                    <p:cond delay="0"/>
                                  </p:stCondLst>
                                  <p:childTnLst>
                                    <p:animMotion origin="layout" path="M 0.5177 -0.12231 L 0.54097 -0.15075 C 0.54635 -0.15653 0.5493 -0.16532 0.5493 -0.17456 C 0.5493 -0.18497 0.54635 -0.19329 0.54097 -0.1993 L 0.5177 -0.22682 " pathEditMode="fixed" rAng="5400000" ptsTypes="FffFF">
                                      <p:cBhvr>
                                        <p:cTn id="29" dur="2000" fill="hold"/>
                                        <p:tgtEl>
                                          <p:spTgt spid="68"/>
                                        </p:tgtEl>
                                        <p:attrNameLst>
                                          <p:attrName>ppt_x</p:attrName>
                                          <p:attrName>ppt_y</p:attrName>
                                        </p:attrNameLst>
                                      </p:cBhvr>
                                      <p:rCtr x="1580" y="-5225"/>
                                    </p:animMotion>
                                  </p:childTnLst>
                                </p:cTn>
                              </p:par>
                            </p:childTnLst>
                          </p:cTn>
                        </p:par>
                        <p:par>
                          <p:cTn id="30" fill="hold">
                            <p:stCondLst>
                              <p:cond delay="14000"/>
                            </p:stCondLst>
                            <p:childTnLst>
                              <p:par>
                                <p:cTn id="31" presetID="3" presetClass="emph" presetSubtype="2" fill="hold" grpId="1" nodeType="afterEffect">
                                  <p:stCondLst>
                                    <p:cond delay="0"/>
                                  </p:stCondLst>
                                  <p:childTnLst>
                                    <p:animClr clrSpc="rgb" dir="cw">
                                      <p:cBhvr override="childStyle">
                                        <p:cTn id="32" dur="500" fill="hold"/>
                                        <p:tgtEl>
                                          <p:spTgt spid="69"/>
                                        </p:tgtEl>
                                        <p:attrNameLst>
                                          <p:attrName>style.color</p:attrName>
                                        </p:attrNameLst>
                                      </p:cBhvr>
                                      <p:to>
                                        <a:srgbClr val="EEEEEE"/>
                                      </p:to>
                                    </p:animClr>
                                  </p:childTnLst>
                                </p:cTn>
                              </p:par>
                              <p:par>
                                <p:cTn id="33" presetID="3" presetClass="emph" presetSubtype="2" fill="hold" grpId="0" nodeType="withEffect">
                                  <p:stCondLst>
                                    <p:cond delay="0"/>
                                  </p:stCondLst>
                                  <p:childTnLst>
                                    <p:animClr clrSpc="rgb" dir="cw">
                                      <p:cBhvr override="childStyle">
                                        <p:cTn id="34" dur="400" fill="hold"/>
                                        <p:tgtEl>
                                          <p:spTgt spid="70"/>
                                        </p:tgtEl>
                                        <p:attrNameLst>
                                          <p:attrName>style.color</p:attrName>
                                        </p:attrNameLst>
                                      </p:cBhvr>
                                      <p:to>
                                        <a:srgbClr val="E53B1F"/>
                                      </p:to>
                                    </p:animClr>
                                  </p:childTnLst>
                                </p:cTn>
                              </p:par>
                              <p:par>
                                <p:cTn id="35" presetID="42" presetClass="path" presetSubtype="0" accel="50000" decel="50000" fill="hold" grpId="13" nodeType="withEffect">
                                  <p:stCondLst>
                                    <p:cond delay="0"/>
                                  </p:stCondLst>
                                  <p:childTnLst>
                                    <p:animMotion origin="layout" path="M 0.5177 -0.22728 L 0.41527 -0.22705 " pathEditMode="fixed" rAng="0" ptsTypes="AA">
                                      <p:cBhvr>
                                        <p:cTn id="36" dur="2000" fill="hold"/>
                                        <p:tgtEl>
                                          <p:spTgt spid="68"/>
                                        </p:tgtEl>
                                        <p:attrNameLst>
                                          <p:attrName>ppt_x</p:attrName>
                                          <p:attrName>ppt_y</p:attrName>
                                        </p:attrNameLst>
                                      </p:cBhvr>
                                      <p:rCtr x="-5122" y="0"/>
                                    </p:animMotion>
                                  </p:childTnLst>
                                </p:cTn>
                              </p:par>
                            </p:childTnLst>
                          </p:cTn>
                        </p:par>
                        <p:par>
                          <p:cTn id="37" fill="hold">
                            <p:stCondLst>
                              <p:cond delay="16000"/>
                            </p:stCondLst>
                            <p:childTnLst>
                              <p:par>
                                <p:cTn id="38" presetID="42" presetClass="path" presetSubtype="0" accel="50000" decel="50000" fill="hold" grpId="5" nodeType="afterEffect">
                                  <p:stCondLst>
                                    <p:cond delay="0"/>
                                  </p:stCondLst>
                                  <p:childTnLst>
                                    <p:animMotion origin="layout" path="M 0.41527 -0.22705 L 0.39166 -0.10474 " pathEditMode="fixed" rAng="0" ptsTypes="AA">
                                      <p:cBhvr>
                                        <p:cTn id="39" dur="3000" fill="hold"/>
                                        <p:tgtEl>
                                          <p:spTgt spid="68"/>
                                        </p:tgtEl>
                                        <p:attrNameLst>
                                          <p:attrName>ppt_x</p:attrName>
                                          <p:attrName>ppt_y</p:attrName>
                                        </p:attrNameLst>
                                      </p:cBhvr>
                                      <p:rCtr x="-1181" y="6104"/>
                                    </p:animMotion>
                                  </p:childTnLst>
                                </p:cTn>
                              </p:par>
                            </p:childTnLst>
                          </p:cTn>
                        </p:par>
                        <p:par>
                          <p:cTn id="40" fill="hold">
                            <p:stCondLst>
                              <p:cond delay="19000"/>
                            </p:stCondLst>
                            <p:childTnLst>
                              <p:par>
                                <p:cTn id="41" presetID="3" presetClass="emph" presetSubtype="2" fill="hold" grpId="1" nodeType="afterEffect">
                                  <p:stCondLst>
                                    <p:cond delay="0"/>
                                  </p:stCondLst>
                                  <p:childTnLst>
                                    <p:animClr clrSpc="rgb" dir="cw">
                                      <p:cBhvr override="childStyle">
                                        <p:cTn id="42" dur="400" fill="hold"/>
                                        <p:tgtEl>
                                          <p:spTgt spid="70"/>
                                        </p:tgtEl>
                                        <p:attrNameLst>
                                          <p:attrName>style.color</p:attrName>
                                        </p:attrNameLst>
                                      </p:cBhvr>
                                      <p:to>
                                        <a:srgbClr val="EEEEEE"/>
                                      </p:to>
                                    </p:animClr>
                                  </p:childTnLst>
                                </p:cTn>
                              </p:par>
                              <p:par>
                                <p:cTn id="43" presetID="3" presetClass="emph" presetSubtype="2" fill="hold" grpId="0" nodeType="withEffect">
                                  <p:stCondLst>
                                    <p:cond delay="0"/>
                                  </p:stCondLst>
                                  <p:childTnLst>
                                    <p:animClr clrSpc="rgb" dir="cw">
                                      <p:cBhvr override="childStyle">
                                        <p:cTn id="44" dur="400" fill="hold"/>
                                        <p:tgtEl>
                                          <p:spTgt spid="71"/>
                                        </p:tgtEl>
                                        <p:attrNameLst>
                                          <p:attrName>style.color</p:attrName>
                                        </p:attrNameLst>
                                      </p:cBhvr>
                                      <p:to>
                                        <a:srgbClr val="E53B1F"/>
                                      </p:to>
                                    </p:animClr>
                                  </p:childTnLst>
                                </p:cTn>
                              </p:par>
                              <p:par>
                                <p:cTn id="45" presetID="10" presetClass="exit" presetSubtype="0" fill="hold" nodeType="withEffect">
                                  <p:stCondLst>
                                    <p:cond delay="0"/>
                                  </p:stCondLst>
                                  <p:childTnLst>
                                    <p:animEffect transition="out" filter="fade">
                                      <p:cBhvr>
                                        <p:cTn id="46" dur="500"/>
                                        <p:tgtEl>
                                          <p:spTgt spid="58"/>
                                        </p:tgtEl>
                                      </p:cBhvr>
                                    </p:animEffect>
                                    <p:set>
                                      <p:cBhvr>
                                        <p:cTn id="47" dur="1" fill="hold">
                                          <p:stCondLst>
                                            <p:cond delay="499"/>
                                          </p:stCondLst>
                                        </p:cTn>
                                        <p:tgtEl>
                                          <p:spTgt spid="58"/>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30"/>
                                        </p:tgtEl>
                                      </p:cBhvr>
                                    </p:animEffect>
                                    <p:set>
                                      <p:cBhvr>
                                        <p:cTn id="50" dur="1" fill="hold">
                                          <p:stCondLst>
                                            <p:cond delay="499"/>
                                          </p:stCondLst>
                                        </p:cTn>
                                        <p:tgtEl>
                                          <p:spTgt spid="30"/>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31"/>
                                        </p:tgtEl>
                                      </p:cBhvr>
                                    </p:animEffect>
                                    <p:set>
                                      <p:cBhvr>
                                        <p:cTn id="53" dur="1" fill="hold">
                                          <p:stCondLst>
                                            <p:cond delay="499"/>
                                          </p:stCondLst>
                                        </p:cTn>
                                        <p:tgtEl>
                                          <p:spTgt spid="31"/>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4"/>
                                        </p:tgtEl>
                                      </p:cBhvr>
                                    </p:animEffect>
                                    <p:set>
                                      <p:cBhvr>
                                        <p:cTn id="59" dur="1" fill="hold">
                                          <p:stCondLst>
                                            <p:cond delay="499"/>
                                          </p:stCondLst>
                                        </p:cTn>
                                        <p:tgtEl>
                                          <p:spTgt spid="24"/>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8"/>
                                        </p:tgtEl>
                                      </p:cBhvr>
                                    </p:animEffect>
                                    <p:set>
                                      <p:cBhvr>
                                        <p:cTn id="65" dur="1" fill="hold">
                                          <p:stCondLst>
                                            <p:cond delay="499"/>
                                          </p:stCondLst>
                                        </p:cTn>
                                        <p:tgtEl>
                                          <p:spTgt spid="18"/>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5"/>
                                        </p:tgtEl>
                                      </p:cBhvr>
                                    </p:animEffect>
                                    <p:set>
                                      <p:cBhvr>
                                        <p:cTn id="68" dur="1" fill="hold">
                                          <p:stCondLst>
                                            <p:cond delay="499"/>
                                          </p:stCondLst>
                                        </p:cTn>
                                        <p:tgtEl>
                                          <p:spTgt spid="25"/>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500"/>
                                        <p:tgtEl>
                                          <p:spTgt spid="57"/>
                                        </p:tgtEl>
                                      </p:cBhvr>
                                    </p:animEffect>
                                    <p:set>
                                      <p:cBhvr>
                                        <p:cTn id="71" dur="1" fill="hold">
                                          <p:stCondLst>
                                            <p:cond delay="499"/>
                                          </p:stCondLst>
                                        </p:cTn>
                                        <p:tgtEl>
                                          <p:spTgt spid="57"/>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35"/>
                                        </p:tgtEl>
                                      </p:cBhvr>
                                    </p:animEffect>
                                    <p:set>
                                      <p:cBhvr>
                                        <p:cTn id="74" dur="1" fill="hold">
                                          <p:stCondLst>
                                            <p:cond delay="499"/>
                                          </p:stCondLst>
                                        </p:cTn>
                                        <p:tgtEl>
                                          <p:spTgt spid="35"/>
                                        </p:tgtEl>
                                        <p:attrNameLst>
                                          <p:attrName>style.visibility</p:attrName>
                                        </p:attrNameLst>
                                      </p:cBhvr>
                                      <p:to>
                                        <p:strVal val="hidden"/>
                                      </p:to>
                                    </p:set>
                                  </p:childTnLst>
                                </p:cTn>
                              </p:par>
                            </p:childTnLst>
                          </p:cTn>
                        </p:par>
                        <p:par>
                          <p:cTn id="75" fill="hold">
                            <p:stCondLst>
                              <p:cond delay="19500"/>
                            </p:stCondLst>
                            <p:childTnLst>
                              <p:par>
                                <p:cTn id="76" presetID="42" presetClass="path" presetSubtype="0" accel="9000" fill="hold" grpId="6" nodeType="afterEffect">
                                  <p:stCondLst>
                                    <p:cond delay="1000"/>
                                  </p:stCondLst>
                                  <p:childTnLst>
                                    <p:animMotion origin="layout" path="M 0.39166 -0.10474 L -0.03351 -0.11537 " pathEditMode="fixed" rAng="0" ptsTypes="AA">
                                      <p:cBhvr>
                                        <p:cTn id="77" dur="2000" fill="hold"/>
                                        <p:tgtEl>
                                          <p:spTgt spid="68"/>
                                        </p:tgtEl>
                                        <p:attrNameLst>
                                          <p:attrName>ppt_x</p:attrName>
                                          <p:attrName>ppt_y</p:attrName>
                                        </p:attrNameLst>
                                      </p:cBhvr>
                                      <p:rCtr x="-21267" y="-532"/>
                                    </p:animMotion>
                                  </p:childTnLst>
                                </p:cTn>
                              </p:par>
                              <p:par>
                                <p:cTn id="78" presetID="3" presetClass="emph" presetSubtype="2" fill="hold" grpId="1" nodeType="withEffect">
                                  <p:stCondLst>
                                    <p:cond delay="1000"/>
                                  </p:stCondLst>
                                  <p:childTnLst>
                                    <p:animClr clrSpc="rgb" dir="cw">
                                      <p:cBhvr override="childStyle">
                                        <p:cTn id="79" dur="600" fill="hold"/>
                                        <p:tgtEl>
                                          <p:spTgt spid="71"/>
                                        </p:tgtEl>
                                        <p:attrNameLst>
                                          <p:attrName>style.color</p:attrName>
                                        </p:attrNameLst>
                                      </p:cBhvr>
                                      <p:to>
                                        <a:srgbClr val="EEEEEE"/>
                                      </p:to>
                                    </p:animClr>
                                  </p:childTnLst>
                                </p:cTn>
                              </p:par>
                              <p:par>
                                <p:cTn id="80" presetID="3" presetClass="emph" presetSubtype="2" fill="hold" grpId="0" nodeType="withEffect">
                                  <p:stCondLst>
                                    <p:cond delay="1000"/>
                                  </p:stCondLst>
                                  <p:childTnLst>
                                    <p:animClr clrSpc="rgb" dir="cw">
                                      <p:cBhvr override="childStyle">
                                        <p:cTn id="81" dur="600" fill="hold"/>
                                        <p:tgtEl>
                                          <p:spTgt spid="72"/>
                                        </p:tgtEl>
                                        <p:attrNameLst>
                                          <p:attrName>style.color</p:attrName>
                                        </p:attrNameLst>
                                      </p:cBhvr>
                                      <p:to>
                                        <a:srgbClr val="E53B1F"/>
                                      </p:to>
                                    </p:animClr>
                                  </p:childTnLst>
                                </p:cTn>
                              </p:par>
                            </p:childTnLst>
                          </p:cTn>
                        </p:par>
                        <p:par>
                          <p:cTn id="82" fill="hold">
                            <p:stCondLst>
                              <p:cond delay="22500"/>
                            </p:stCondLst>
                            <p:childTnLst>
                              <p:par>
                                <p:cTn id="83" presetID="42" presetClass="path" presetSubtype="0" decel="9000" fill="hold" grpId="7" nodeType="afterEffect">
                                  <p:stCondLst>
                                    <p:cond delay="0"/>
                                  </p:stCondLst>
                                  <p:childTnLst>
                                    <p:animMotion origin="layout" path="M -0.0335 -0.11551 L -0.33385 0.02014 " pathEditMode="fixed" rAng="0" ptsTypes="AA">
                                      <p:cBhvr>
                                        <p:cTn id="84" dur="2000" fill="hold"/>
                                        <p:tgtEl>
                                          <p:spTgt spid="68"/>
                                        </p:tgtEl>
                                        <p:attrNameLst>
                                          <p:attrName>ppt_x</p:attrName>
                                          <p:attrName>ppt_y</p:attrName>
                                        </p:attrNameLst>
                                      </p:cBhvr>
                                      <p:rCtr x="-15017" y="6782"/>
                                    </p:animMotion>
                                  </p:childTnLst>
                                </p:cTn>
                              </p:par>
                            </p:childTnLst>
                          </p:cTn>
                        </p:par>
                        <p:par>
                          <p:cTn id="85" fill="hold">
                            <p:stCondLst>
                              <p:cond delay="24500"/>
                            </p:stCondLst>
                            <p:childTnLst>
                              <p:par>
                                <p:cTn id="86" presetID="3" presetClass="emph" presetSubtype="2" fill="hold" grpId="1" nodeType="afterEffect">
                                  <p:stCondLst>
                                    <p:cond delay="0"/>
                                  </p:stCondLst>
                                  <p:childTnLst>
                                    <p:animClr clrSpc="rgb" dir="cw">
                                      <p:cBhvr override="childStyle">
                                        <p:cTn id="87" dur="600" fill="hold"/>
                                        <p:tgtEl>
                                          <p:spTgt spid="72"/>
                                        </p:tgtEl>
                                        <p:attrNameLst>
                                          <p:attrName>style.color</p:attrName>
                                        </p:attrNameLst>
                                      </p:cBhvr>
                                      <p:to>
                                        <a:srgbClr val="EEEEEE"/>
                                      </p:to>
                                    </p:animClr>
                                  </p:childTnLst>
                                </p:cTn>
                              </p:par>
                              <p:par>
                                <p:cTn id="88" presetID="3" presetClass="emph" presetSubtype="2" fill="hold" grpId="0" nodeType="withEffect">
                                  <p:stCondLst>
                                    <p:cond delay="0"/>
                                  </p:stCondLst>
                                  <p:childTnLst>
                                    <p:animClr clrSpc="rgb" dir="cw">
                                      <p:cBhvr override="childStyle">
                                        <p:cTn id="89" dur="600" fill="hold"/>
                                        <p:tgtEl>
                                          <p:spTgt spid="73"/>
                                        </p:tgtEl>
                                        <p:attrNameLst>
                                          <p:attrName>style.color</p:attrName>
                                        </p:attrNameLst>
                                      </p:cBhvr>
                                      <p:to>
                                        <a:srgbClr val="E53B1F"/>
                                      </p:to>
                                    </p:animClr>
                                  </p:childTnLst>
                                </p:cTn>
                              </p:par>
                              <p:par>
                                <p:cTn id="90" presetID="10" presetClass="entr" presetSubtype="0" fill="hold" nodeType="withEffect">
                                  <p:stCondLst>
                                    <p:cond delay="0"/>
                                  </p:stCondLst>
                                  <p:childTnLst>
                                    <p:set>
                                      <p:cBhvr>
                                        <p:cTn id="91" dur="1" fill="hold">
                                          <p:stCondLst>
                                            <p:cond delay="0"/>
                                          </p:stCondLst>
                                        </p:cTn>
                                        <p:tgtEl>
                                          <p:spTgt spid="58"/>
                                        </p:tgtEl>
                                        <p:attrNameLst>
                                          <p:attrName>style.visibility</p:attrName>
                                        </p:attrNameLst>
                                      </p:cBhvr>
                                      <p:to>
                                        <p:strVal val="visible"/>
                                      </p:to>
                                    </p:set>
                                    <p:animEffect transition="in" filter="fade">
                                      <p:cBhvr>
                                        <p:cTn id="92" dur="500"/>
                                        <p:tgtEl>
                                          <p:spTgt spid="58"/>
                                        </p:tgtEl>
                                      </p:cBhvr>
                                    </p:animEffect>
                                  </p:childTnLst>
                                </p:cTn>
                              </p:par>
                              <p:par>
                                <p:cTn id="93" presetID="10" presetClass="entr" presetSubtype="0" fill="hold" grpId="1" nodeType="with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fade">
                                      <p:cBhvr>
                                        <p:cTn id="95" dur="500"/>
                                        <p:tgtEl>
                                          <p:spTgt spid="30"/>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fade">
                                      <p:cBhvr>
                                        <p:cTn id="98" dur="500"/>
                                        <p:tgtEl>
                                          <p:spTgt spid="31"/>
                                        </p:tgtEl>
                                      </p:cBhvr>
                                    </p:animEffect>
                                  </p:childTnLst>
                                </p:cTn>
                              </p:par>
                              <p:par>
                                <p:cTn id="99" presetID="10" presetClass="entr" presetSubtype="0" fill="hold" nodeType="with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500"/>
                                        <p:tgtEl>
                                          <p:spTgt spid="22"/>
                                        </p:tgtEl>
                                      </p:cBhvr>
                                    </p:animEffect>
                                  </p:childTnLst>
                                </p:cTn>
                              </p:par>
                              <p:par>
                                <p:cTn id="102" presetID="10" presetClass="entr" presetSubtype="0" fill="hold" nodeType="with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fade">
                                      <p:cBhvr>
                                        <p:cTn id="104" dur="500"/>
                                        <p:tgtEl>
                                          <p:spTgt spid="24"/>
                                        </p:tgtEl>
                                      </p:cBhvr>
                                    </p:animEffect>
                                  </p:childTnLst>
                                </p:cTn>
                              </p:par>
                              <p:par>
                                <p:cTn id="105" presetID="10" presetClass="entr" presetSubtype="0" fill="hold" grpId="1" nodeType="with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fade">
                                      <p:cBhvr>
                                        <p:cTn id="107" dur="500"/>
                                        <p:tgtEl>
                                          <p:spTgt spid="23"/>
                                        </p:tgtEl>
                                      </p:cBhvr>
                                    </p:animEffect>
                                  </p:childTnLst>
                                </p:cTn>
                              </p:par>
                              <p:par>
                                <p:cTn id="108" presetID="10" presetClass="entr" presetSubtype="0" fill="hold" nodeType="with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fade">
                                      <p:cBhvr>
                                        <p:cTn id="110" dur="500"/>
                                        <p:tgtEl>
                                          <p:spTgt spid="18"/>
                                        </p:tgtEl>
                                      </p:cBhvr>
                                    </p:animEffect>
                                  </p:childTnLst>
                                </p:cTn>
                              </p:par>
                              <p:par>
                                <p:cTn id="111" presetID="10" presetClass="entr" presetSubtype="0" fill="hold" nodeType="with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fade">
                                      <p:cBhvr>
                                        <p:cTn id="113" dur="500"/>
                                        <p:tgtEl>
                                          <p:spTgt spid="25"/>
                                        </p:tgtEl>
                                      </p:cBhvr>
                                    </p:animEffect>
                                  </p:childTnLst>
                                </p:cTn>
                              </p:par>
                              <p:par>
                                <p:cTn id="114" presetID="10" presetClass="entr" presetSubtype="0" fill="hold" grpId="1" nodeType="withEffect">
                                  <p:stCondLst>
                                    <p:cond delay="0"/>
                                  </p:stCondLst>
                                  <p:childTnLst>
                                    <p:set>
                                      <p:cBhvr>
                                        <p:cTn id="115" dur="1" fill="hold">
                                          <p:stCondLst>
                                            <p:cond delay="0"/>
                                          </p:stCondLst>
                                        </p:cTn>
                                        <p:tgtEl>
                                          <p:spTgt spid="57"/>
                                        </p:tgtEl>
                                        <p:attrNameLst>
                                          <p:attrName>style.visibility</p:attrName>
                                        </p:attrNameLst>
                                      </p:cBhvr>
                                      <p:to>
                                        <p:strVal val="visible"/>
                                      </p:to>
                                    </p:set>
                                    <p:animEffect transition="in" filter="fade">
                                      <p:cBhvr>
                                        <p:cTn id="116" dur="500"/>
                                        <p:tgtEl>
                                          <p:spTgt spid="57"/>
                                        </p:tgtEl>
                                      </p:cBhvr>
                                    </p:animEffect>
                                  </p:childTnLst>
                                </p:cTn>
                              </p:par>
                              <p:par>
                                <p:cTn id="117" presetID="10" presetClass="entr" presetSubtype="0" fill="hold" nodeType="withEffect">
                                  <p:stCondLst>
                                    <p:cond delay="0"/>
                                  </p:stCondLst>
                                  <p:childTnLst>
                                    <p:set>
                                      <p:cBhvr>
                                        <p:cTn id="118" dur="1" fill="hold">
                                          <p:stCondLst>
                                            <p:cond delay="0"/>
                                          </p:stCondLst>
                                        </p:cTn>
                                        <p:tgtEl>
                                          <p:spTgt spid="35"/>
                                        </p:tgtEl>
                                        <p:attrNameLst>
                                          <p:attrName>style.visibility</p:attrName>
                                        </p:attrNameLst>
                                      </p:cBhvr>
                                      <p:to>
                                        <p:strVal val="visible"/>
                                      </p:to>
                                    </p:set>
                                    <p:animEffect transition="in" filter="fade">
                                      <p:cBhvr>
                                        <p:cTn id="119" dur="500"/>
                                        <p:tgtEl>
                                          <p:spTgt spid="35"/>
                                        </p:tgtEl>
                                      </p:cBhvr>
                                    </p:animEffect>
                                  </p:childTnLst>
                                </p:cTn>
                              </p:par>
                              <p:par>
                                <p:cTn id="120" presetID="37" presetClass="path" presetSubtype="0" accel="50000" decel="50000" fill="hold" grpId="8" nodeType="withEffect">
                                  <p:stCondLst>
                                    <p:cond delay="0"/>
                                  </p:stCondLst>
                                  <p:childTnLst>
                                    <p:animMotion origin="layout" path="M -0.33281 0.02104 L -0.35642 -0.01249 C -0.36163 -0.01966 -0.36389 -0.02914 -0.36423 -0.04047 C -0.36475 -0.05341 -0.36319 -0.06336 -0.3585 -0.07052 L -0.33732 -0.10451 " pathEditMode="fixed" rAng="5236634" ptsTypes="FffFF">
                                      <p:cBhvr>
                                        <p:cTn id="121" dur="1900" fill="hold"/>
                                        <p:tgtEl>
                                          <p:spTgt spid="68"/>
                                        </p:tgtEl>
                                        <p:attrNameLst>
                                          <p:attrName>ppt_x</p:attrName>
                                          <p:attrName>ppt_y</p:attrName>
                                        </p:attrNameLst>
                                      </p:cBhvr>
                                      <p:rCtr x="-1684" y="-6197"/>
                                    </p:animMotion>
                                  </p:childTnLst>
                                </p:cTn>
                              </p:par>
                            </p:childTnLst>
                          </p:cTn>
                        </p:par>
                        <p:par>
                          <p:cTn id="122" fill="hold">
                            <p:stCondLst>
                              <p:cond delay="26400"/>
                            </p:stCondLst>
                            <p:childTnLst>
                              <p:par>
                                <p:cTn id="123" presetID="42" presetClass="path" presetSubtype="0" accel="50000" decel="50000" fill="hold" grpId="9" nodeType="afterEffect">
                                  <p:stCondLst>
                                    <p:cond delay="0"/>
                                  </p:stCondLst>
                                  <p:childTnLst>
                                    <p:animMotion origin="layout" path="M -0.33732 -0.10463 L 0.01372 -0.10486 " pathEditMode="fixed" rAng="0" ptsTypes="AA">
                                      <p:cBhvr>
                                        <p:cTn id="124" dur="2000" fill="hold"/>
                                        <p:tgtEl>
                                          <p:spTgt spid="68"/>
                                        </p:tgtEl>
                                        <p:attrNameLst>
                                          <p:attrName>ppt_x</p:attrName>
                                          <p:attrName>ppt_y</p:attrName>
                                        </p:attrNameLst>
                                      </p:cBhvr>
                                      <p:rCtr x="17552" y="-23"/>
                                    </p:animMotion>
                                  </p:childTnLst>
                                </p:cTn>
                              </p:par>
                            </p:childTnLst>
                          </p:cTn>
                        </p:par>
                        <p:par>
                          <p:cTn id="125" fill="hold">
                            <p:stCondLst>
                              <p:cond delay="28400"/>
                            </p:stCondLst>
                            <p:childTnLst>
                              <p:par>
                                <p:cTn id="126" presetID="37" presetClass="path" presetSubtype="0" accel="50000" decel="50000" fill="hold" grpId="15" nodeType="afterEffect">
                                  <p:stCondLst>
                                    <p:cond delay="0"/>
                                  </p:stCondLst>
                                  <p:childTnLst>
                                    <p:animMotion origin="layout" path="M 0.01389 0.00046 L 0.04393 -0.02709 C 0.0507 -0.03334 0.05452 -0.0419 0.05452 -0.05093 C 0.05452 -0.06204 0.0507 -0.07014 0.04393 -0.07616 L 0.01389 -0.10509 " pathEditMode="fixed" rAng="16200000" ptsTypes="FffFF">
                                      <p:cBhvr>
                                        <p:cTn id="127" dur="2000" spd="-100000" fill="hold"/>
                                        <p:tgtEl>
                                          <p:spTgt spid="68"/>
                                        </p:tgtEl>
                                        <p:attrNameLst>
                                          <p:attrName>ppt_x</p:attrName>
                                          <p:attrName>ppt_y</p:attrName>
                                        </p:attrNameLst>
                                      </p:cBhvr>
                                      <p:rCtr x="2031" y="-5278"/>
                                    </p:animMotion>
                                  </p:childTnLst>
                                </p:cTn>
                              </p:par>
                            </p:childTnLst>
                          </p:cTn>
                        </p:par>
                        <p:par>
                          <p:cTn id="128" fill="hold">
                            <p:stCondLst>
                              <p:cond delay="30400"/>
                            </p:stCondLst>
                            <p:childTnLst>
                              <p:par>
                                <p:cTn id="129" presetID="10" presetClass="exit" presetSubtype="0" fill="hold" grpId="10" nodeType="afterEffect">
                                  <p:stCondLst>
                                    <p:cond delay="0"/>
                                  </p:stCondLst>
                                  <p:childTnLst>
                                    <p:animEffect transition="out" filter="fade">
                                      <p:cBhvr>
                                        <p:cTn id="130" dur="700"/>
                                        <p:tgtEl>
                                          <p:spTgt spid="68"/>
                                        </p:tgtEl>
                                      </p:cBhvr>
                                    </p:animEffect>
                                    <p:set>
                                      <p:cBhvr>
                                        <p:cTn id="131" dur="1" fill="hold">
                                          <p:stCondLst>
                                            <p:cond delay="699"/>
                                          </p:stCondLst>
                                        </p:cTn>
                                        <p:tgtEl>
                                          <p:spTgt spid="68"/>
                                        </p:tgtEl>
                                        <p:attrNameLst>
                                          <p:attrName>style.visibility</p:attrName>
                                        </p:attrNameLst>
                                      </p:cBhvr>
                                      <p:to>
                                        <p:strVal val="hidden"/>
                                      </p:to>
                                    </p:set>
                                  </p:childTnLst>
                                </p:cTn>
                              </p:par>
                              <p:par>
                                <p:cTn id="132" presetID="3" presetClass="emph" presetSubtype="2" fill="hold" grpId="1" nodeType="withEffect">
                                  <p:stCondLst>
                                    <p:cond delay="0"/>
                                  </p:stCondLst>
                                  <p:childTnLst>
                                    <p:animClr clrSpc="rgb" dir="cw">
                                      <p:cBhvr override="childStyle">
                                        <p:cTn id="133" dur="700" fill="hold"/>
                                        <p:tgtEl>
                                          <p:spTgt spid="73"/>
                                        </p:tgtEl>
                                        <p:attrNameLst>
                                          <p:attrName>style.color</p:attrName>
                                        </p:attrNameLst>
                                      </p:cBhvr>
                                      <p:to>
                                        <a:srgbClr val="EEEEEE"/>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30" grpId="0" animBg="1"/>
      <p:bldP spid="30" grpId="1" animBg="1"/>
      <p:bldP spid="31" grpId="0" animBg="1"/>
      <p:bldP spid="31" grpId="1" animBg="1"/>
      <p:bldP spid="57" grpId="0" animBg="1"/>
      <p:bldP spid="57" grpId="1" animBg="1"/>
      <p:bldP spid="68" grpId="0" animBg="1"/>
      <p:bldP spid="68" grpId="1" animBg="1"/>
      <p:bldP spid="68" grpId="2" animBg="1"/>
      <p:bldP spid="68" grpId="3" animBg="1"/>
      <p:bldP spid="68" grpId="4" animBg="1"/>
      <p:bldP spid="68" grpId="5" animBg="1"/>
      <p:bldP spid="68" grpId="6" animBg="1"/>
      <p:bldP spid="68" grpId="7" animBg="1"/>
      <p:bldP spid="68" grpId="8" animBg="1"/>
      <p:bldP spid="68" grpId="9" animBg="1"/>
      <p:bldP spid="68" grpId="10" animBg="1"/>
      <p:bldP spid="68" grpId="11" animBg="1"/>
      <p:bldP spid="68" grpId="12" animBg="1"/>
      <p:bldP spid="68" grpId="13" animBg="1"/>
      <p:bldP spid="68" grpId="14" animBg="1"/>
      <p:bldP spid="68" grpId="15" animBg="1"/>
      <p:bldP spid="69" grpId="0"/>
      <p:bldP spid="69" grpId="1"/>
      <p:bldP spid="70" grpId="0"/>
      <p:bldP spid="70" grpId="1"/>
      <p:bldP spid="71" grpId="0"/>
      <p:bldP spid="71" grpId="1"/>
      <p:bldP spid="72" grpId="0"/>
      <p:bldP spid="72" grpId="1"/>
      <p:bldP spid="73" grpId="0"/>
      <p:bldP spid="7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Information for marshals</a:t>
            </a:r>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artisticCutout trans="20000" numberOfShades="3"/>
                    </a14:imgEffect>
                  </a14:imgLayer>
                </a14:imgProps>
              </a:ext>
              <a:ext uri="{28A0092B-C50C-407E-A947-70E740481C1C}">
                <a14:useLocalDpi xmlns:a14="http://schemas.microsoft.com/office/drawing/2010/main" val="0"/>
              </a:ext>
            </a:extLst>
          </a:blip>
          <a:srcRect/>
          <a:stretch/>
        </p:blipFill>
        <p:spPr>
          <a:xfrm>
            <a:off x="0" y="2957512"/>
            <a:ext cx="9144000" cy="3927871"/>
          </a:xfrm>
          <a:prstGeom prst="rect">
            <a:avLst/>
          </a:prstGeom>
          <a:noFill/>
          <a:ln>
            <a:noFill/>
          </a:ln>
        </p:spPr>
      </p:pic>
      <p:sp>
        <p:nvSpPr>
          <p:cNvPr id="3" name="TextBox 2"/>
          <p:cNvSpPr txBox="1"/>
          <p:nvPr/>
        </p:nvSpPr>
        <p:spPr>
          <a:xfrm>
            <a:off x="107504" y="1321757"/>
            <a:ext cx="8928992" cy="1631216"/>
          </a:xfrm>
          <a:prstGeom prst="rect">
            <a:avLst/>
          </a:prstGeom>
          <a:noFill/>
        </p:spPr>
        <p:txBody>
          <a:bodyPr wrap="square" rtlCol="0">
            <a:spAutoFit/>
          </a:bodyPr>
          <a:lstStyle/>
          <a:p>
            <a:pPr marL="457200" indent="-457200">
              <a:buFont typeface="Arial" pitchFamily="34" charset="0"/>
              <a:buChar char="•"/>
            </a:pPr>
            <a:r>
              <a:rPr lang="en-GB" sz="2800" dirty="0">
                <a:solidFill>
                  <a:schemeClr val="tx2"/>
                </a:solidFill>
              </a:rPr>
              <a:t>River checks</a:t>
            </a:r>
          </a:p>
          <a:p>
            <a:pPr marL="457200" indent="-457200">
              <a:buFont typeface="Arial" pitchFamily="34" charset="0"/>
              <a:buChar char="•"/>
            </a:pPr>
            <a:r>
              <a:rPr lang="en-GB" sz="2800" dirty="0">
                <a:solidFill>
                  <a:schemeClr val="tx2"/>
                </a:solidFill>
              </a:rPr>
              <a:t>The starting protocol</a:t>
            </a:r>
          </a:p>
          <a:p>
            <a:pPr marL="457200" indent="-457200">
              <a:buFont typeface="Arial" pitchFamily="34" charset="0"/>
              <a:buChar char="•"/>
            </a:pPr>
            <a:r>
              <a:rPr lang="en-GB" sz="2800" dirty="0">
                <a:solidFill>
                  <a:schemeClr val="tx2"/>
                </a:solidFill>
              </a:rPr>
              <a:t>Klaxons, crashes and injuries</a:t>
            </a:r>
          </a:p>
          <a:p>
            <a:pPr marL="285750" indent="-285750">
              <a:buFont typeface="Arial" pitchFamily="34" charset="0"/>
              <a:buChar char="•"/>
            </a:pPr>
            <a:endParaRPr lang="en-GB" sz="1600" b="1" dirty="0">
              <a:solidFill>
                <a:schemeClr val="tx2"/>
              </a:solidFill>
            </a:endParaRPr>
          </a:p>
        </p:txBody>
      </p:sp>
    </p:spTree>
    <p:extLst>
      <p:ext uri="{BB962C8B-B14F-4D97-AF65-F5344CB8AC3E}">
        <p14:creationId xmlns:p14="http://schemas.microsoft.com/office/powerpoint/2010/main" val="2503621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Content Placeholder 57"/>
          <p:cNvPicPr>
            <a:picLocks noGrp="1" noChangeAspect="1"/>
          </p:cNvPicPr>
          <p:nvPr>
            <p:ph idx="1"/>
          </p:nvPr>
        </p:nvPicPr>
        <p:blipFill rotWithShape="1">
          <a:blip r:embed="rId2"/>
          <a:srcRect l="17525" t="16840" r="17802" b="9405"/>
          <a:stretch/>
        </p:blipFill>
        <p:spPr>
          <a:xfrm>
            <a:off x="3491880" y="1772816"/>
            <a:ext cx="1812465" cy="3452118"/>
          </a:xfrm>
        </p:spPr>
      </p:pic>
      <p:sp>
        <p:nvSpPr>
          <p:cNvPr id="5" name="Title 7"/>
          <p:cNvSpPr>
            <a:spLocks noGrp="1"/>
          </p:cNvSpPr>
          <p:nvPr>
            <p:ph type="title"/>
          </p:nvPr>
        </p:nvSpPr>
        <p:spPr/>
        <p:txBody>
          <a:bodyPr/>
          <a:lstStyle/>
          <a:p>
            <a:r>
              <a:rPr lang="en-GB" dirty="0"/>
              <a:t>Radios</a:t>
            </a:r>
            <a:br>
              <a:rPr lang="en-GB" dirty="0"/>
            </a:br>
            <a:r>
              <a:rPr lang="en-GB" b="0" i="1" dirty="0"/>
              <a:t>What do they look like and how to use them</a:t>
            </a:r>
            <a:endParaRPr lang="en-GB" dirty="0"/>
          </a:p>
        </p:txBody>
      </p:sp>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17</a:t>
            </a:fld>
            <a:endParaRPr lang="en-GB"/>
          </a:p>
        </p:txBody>
      </p:sp>
      <p:cxnSp>
        <p:nvCxnSpPr>
          <p:cNvPr id="10" name="Straight Arrow Connector 9"/>
          <p:cNvCxnSpPr>
            <a:stCxn id="20" idx="3"/>
          </p:cNvCxnSpPr>
          <p:nvPr/>
        </p:nvCxnSpPr>
        <p:spPr>
          <a:xfrm>
            <a:off x="2555776" y="2518157"/>
            <a:ext cx="1080120" cy="1054859"/>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3" name="Straight Arrow Connector 12"/>
          <p:cNvCxnSpPr>
            <a:stCxn id="22" idx="1"/>
          </p:cNvCxnSpPr>
          <p:nvPr/>
        </p:nvCxnSpPr>
        <p:spPr>
          <a:xfrm flipH="1" flipV="1">
            <a:off x="4808576" y="3698697"/>
            <a:ext cx="1779648" cy="1369938"/>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6" name="Straight Arrow Connector 15"/>
          <p:cNvCxnSpPr>
            <a:stCxn id="21" idx="1"/>
          </p:cNvCxnSpPr>
          <p:nvPr/>
        </p:nvCxnSpPr>
        <p:spPr>
          <a:xfrm flipH="1" flipV="1">
            <a:off x="4981191" y="2515114"/>
            <a:ext cx="1607033" cy="121556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20" name="TextBox 19"/>
          <p:cNvSpPr txBox="1"/>
          <p:nvPr/>
        </p:nvSpPr>
        <p:spPr>
          <a:xfrm>
            <a:off x="323528" y="2348880"/>
            <a:ext cx="2232248" cy="338554"/>
          </a:xfrm>
          <a:prstGeom prst="rect">
            <a:avLst/>
          </a:prstGeom>
          <a:noFill/>
        </p:spPr>
        <p:txBody>
          <a:bodyPr wrap="square" rtlCol="0">
            <a:spAutoFit/>
          </a:bodyPr>
          <a:lstStyle/>
          <a:p>
            <a:r>
              <a:rPr lang="en-US" sz="1600" dirty="0">
                <a:solidFill>
                  <a:schemeClr val="tx2"/>
                </a:solidFill>
              </a:rPr>
              <a:t>Push this button to talk! </a:t>
            </a:r>
          </a:p>
        </p:txBody>
      </p:sp>
      <p:sp>
        <p:nvSpPr>
          <p:cNvPr id="21" name="TextBox 20"/>
          <p:cNvSpPr txBox="1"/>
          <p:nvPr/>
        </p:nvSpPr>
        <p:spPr>
          <a:xfrm>
            <a:off x="6588224" y="3068960"/>
            <a:ext cx="2448272" cy="1323439"/>
          </a:xfrm>
          <a:prstGeom prst="rect">
            <a:avLst/>
          </a:prstGeom>
          <a:noFill/>
        </p:spPr>
        <p:txBody>
          <a:bodyPr wrap="square" rtlCol="0">
            <a:spAutoFit/>
          </a:bodyPr>
          <a:lstStyle/>
          <a:p>
            <a:r>
              <a:rPr lang="en-US" sz="1600" dirty="0">
                <a:solidFill>
                  <a:schemeClr val="tx2"/>
                </a:solidFill>
              </a:rPr>
              <a:t>Rotate this to increase or decrease the volume.  Set it at a volume you can hear above the noise of the crowds.</a:t>
            </a:r>
          </a:p>
        </p:txBody>
      </p:sp>
      <p:sp>
        <p:nvSpPr>
          <p:cNvPr id="22" name="TextBox 21"/>
          <p:cNvSpPr txBox="1"/>
          <p:nvPr/>
        </p:nvSpPr>
        <p:spPr>
          <a:xfrm>
            <a:off x="6588224" y="4653136"/>
            <a:ext cx="2448272" cy="830997"/>
          </a:xfrm>
          <a:prstGeom prst="rect">
            <a:avLst/>
          </a:prstGeom>
          <a:noFill/>
        </p:spPr>
        <p:txBody>
          <a:bodyPr wrap="square" rtlCol="0">
            <a:spAutoFit/>
          </a:bodyPr>
          <a:lstStyle/>
          <a:p>
            <a:r>
              <a:rPr lang="en-US" sz="1600" dirty="0">
                <a:solidFill>
                  <a:schemeClr val="tx2"/>
                </a:solidFill>
              </a:rPr>
              <a:t>Talk into here. This is the microphone and speaker all together. </a:t>
            </a:r>
          </a:p>
        </p:txBody>
      </p:sp>
      <p:cxnSp>
        <p:nvCxnSpPr>
          <p:cNvPr id="24" name="Straight Arrow Connector 23"/>
          <p:cNvCxnSpPr>
            <a:stCxn id="28" idx="3"/>
          </p:cNvCxnSpPr>
          <p:nvPr/>
        </p:nvCxnSpPr>
        <p:spPr>
          <a:xfrm flipV="1">
            <a:off x="2627784" y="4149080"/>
            <a:ext cx="1152128" cy="343491"/>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6" name="Straight Arrow Connector 25"/>
          <p:cNvCxnSpPr>
            <a:stCxn id="28" idx="3"/>
          </p:cNvCxnSpPr>
          <p:nvPr/>
        </p:nvCxnSpPr>
        <p:spPr>
          <a:xfrm flipV="1">
            <a:off x="2627784" y="4365104"/>
            <a:ext cx="1152128" cy="127467"/>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28" name="TextBox 27"/>
          <p:cNvSpPr txBox="1"/>
          <p:nvPr/>
        </p:nvSpPr>
        <p:spPr>
          <a:xfrm>
            <a:off x="395536" y="4077072"/>
            <a:ext cx="2232248" cy="830997"/>
          </a:xfrm>
          <a:prstGeom prst="rect">
            <a:avLst/>
          </a:prstGeom>
          <a:noFill/>
        </p:spPr>
        <p:txBody>
          <a:bodyPr wrap="square" rtlCol="0">
            <a:spAutoFit/>
          </a:bodyPr>
          <a:lstStyle/>
          <a:p>
            <a:r>
              <a:rPr lang="en-US" sz="1600" dirty="0">
                <a:solidFill>
                  <a:schemeClr val="tx2"/>
                </a:solidFill>
              </a:rPr>
              <a:t>Don’t push these if you want to talk– they don’t work.</a:t>
            </a:r>
          </a:p>
        </p:txBody>
      </p:sp>
      <p:cxnSp>
        <p:nvCxnSpPr>
          <p:cNvPr id="40" name="Straight Arrow Connector 39"/>
          <p:cNvCxnSpPr/>
          <p:nvPr/>
        </p:nvCxnSpPr>
        <p:spPr>
          <a:xfrm flipH="1">
            <a:off x="4500334" y="1340768"/>
            <a:ext cx="1943874" cy="940095"/>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43" name="TextBox 42"/>
          <p:cNvSpPr txBox="1"/>
          <p:nvPr/>
        </p:nvSpPr>
        <p:spPr>
          <a:xfrm>
            <a:off x="6588224" y="692696"/>
            <a:ext cx="2448272" cy="1323439"/>
          </a:xfrm>
          <a:prstGeom prst="rect">
            <a:avLst/>
          </a:prstGeom>
          <a:noFill/>
        </p:spPr>
        <p:txBody>
          <a:bodyPr wrap="square" rtlCol="0">
            <a:spAutoFit/>
          </a:bodyPr>
          <a:lstStyle/>
          <a:p>
            <a:r>
              <a:rPr lang="en-US" sz="1600" dirty="0">
                <a:solidFill>
                  <a:schemeClr val="tx2"/>
                </a:solidFill>
              </a:rPr>
              <a:t>Don’t rotate this unless asked to by racedesk or the SU. It changes the channel and you won’t be able to hear what’s going on. </a:t>
            </a:r>
          </a:p>
        </p:txBody>
      </p:sp>
    </p:spTree>
    <p:extLst>
      <p:ext uri="{BB962C8B-B14F-4D97-AF65-F5344CB8AC3E}">
        <p14:creationId xmlns:p14="http://schemas.microsoft.com/office/powerpoint/2010/main" val="3896775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p:txBody>
          <a:bodyPr/>
          <a:lstStyle/>
          <a:p>
            <a:r>
              <a:rPr lang="en-GB" dirty="0"/>
              <a:t>Radios</a:t>
            </a:r>
            <a:br>
              <a:rPr lang="en-GB" dirty="0"/>
            </a:br>
            <a:r>
              <a:rPr lang="en-GB" b="0" i="1" dirty="0"/>
              <a:t>How to use them and how to look after them</a:t>
            </a:r>
            <a:endParaRPr lang="en-GB" dirty="0"/>
          </a:p>
        </p:txBody>
      </p:sp>
      <p:sp>
        <p:nvSpPr>
          <p:cNvPr id="4" name="Content Placeholder 3"/>
          <p:cNvSpPr>
            <a:spLocks noGrp="1"/>
          </p:cNvSpPr>
          <p:nvPr>
            <p:ph idx="1"/>
          </p:nvPr>
        </p:nvSpPr>
        <p:spPr/>
        <p:txBody>
          <a:bodyPr>
            <a:normAutofit lnSpcReduction="10000"/>
          </a:bodyPr>
          <a:lstStyle/>
          <a:p>
            <a:r>
              <a:rPr lang="en-US" dirty="0">
                <a:ea typeface="ＭＳ Ｐゴシック" pitchFamily="34" charset="-128"/>
              </a:rPr>
              <a:t>To talk, wait for a break in radio traffic, push the large button on the side, </a:t>
            </a:r>
            <a:r>
              <a:rPr lang="en-US" dirty="0">
                <a:solidFill>
                  <a:srgbClr val="FF0000"/>
                </a:solidFill>
                <a:ea typeface="ＭＳ Ｐゴシック" pitchFamily="34" charset="-128"/>
              </a:rPr>
              <a:t>wait one second</a:t>
            </a:r>
            <a:r>
              <a:rPr lang="en-US" dirty="0">
                <a:ea typeface="ＭＳ Ｐゴシック" pitchFamily="34" charset="-128"/>
              </a:rPr>
              <a:t>, then identify yourself and whom you are trying to call. Keep the button pushed until one second after you finish speaking. Speak slowly and clearly.    E.g. </a:t>
            </a:r>
            <a:r>
              <a:rPr lang="ja-JP" altLang="en-US">
                <a:ea typeface="ＭＳ Ｐゴシック" pitchFamily="34" charset="-128"/>
              </a:rPr>
              <a:t>“</a:t>
            </a:r>
            <a:r>
              <a:rPr lang="en-US" altLang="ja-JP" dirty="0">
                <a:ea typeface="ＭＳ Ｐゴシック" pitchFamily="34" charset="-128"/>
              </a:rPr>
              <a:t>Univ to </a:t>
            </a:r>
            <a:r>
              <a:rPr lang="en-US" altLang="ja-JP" dirty="0" err="1">
                <a:ea typeface="ＭＳ Ｐゴシック" pitchFamily="34" charset="-128"/>
              </a:rPr>
              <a:t>racedesk</a:t>
            </a:r>
            <a:r>
              <a:rPr lang="en-US" altLang="ja-JP" dirty="0">
                <a:ea typeface="ＭＳ Ｐゴシック" pitchFamily="34" charset="-128"/>
              </a:rPr>
              <a:t>…</a:t>
            </a:r>
            <a:r>
              <a:rPr lang="ja-JP" altLang="en-US" dirty="0">
                <a:ea typeface="ＭＳ Ｐゴシック" pitchFamily="34" charset="-128"/>
              </a:rPr>
              <a:t>”</a:t>
            </a:r>
            <a:r>
              <a:rPr lang="en-US" altLang="ja-JP" dirty="0">
                <a:ea typeface="ＭＳ Ｐゴシック" pitchFamily="34" charset="-128"/>
              </a:rPr>
              <a:t> or </a:t>
            </a:r>
            <a:r>
              <a:rPr lang="ja-JP" altLang="en-US">
                <a:ea typeface="ＭＳ Ｐゴシック" pitchFamily="34" charset="-128"/>
              </a:rPr>
              <a:t>“</a:t>
            </a:r>
            <a:r>
              <a:rPr lang="en-US" altLang="ja-JP" dirty="0">
                <a:ea typeface="ＭＳ Ｐゴシック" pitchFamily="34" charset="-128"/>
              </a:rPr>
              <a:t>Top gut to senior umpire…</a:t>
            </a:r>
            <a:r>
              <a:rPr lang="ja-JP" altLang="en-US" dirty="0">
                <a:ea typeface="ＭＳ Ｐゴシック" pitchFamily="34" charset="-128"/>
              </a:rPr>
              <a:t>”</a:t>
            </a:r>
            <a:endParaRPr lang="en-US" altLang="ja-JP" dirty="0">
              <a:ea typeface="ＭＳ Ｐゴシック" pitchFamily="34" charset="-128"/>
            </a:endParaRPr>
          </a:p>
          <a:p>
            <a:r>
              <a:rPr lang="en-US" dirty="0">
                <a:ea typeface="ＭＳ Ｐゴシック" pitchFamily="34" charset="-128"/>
              </a:rPr>
              <a:t>Listen out if </a:t>
            </a:r>
            <a:r>
              <a:rPr lang="en-US" dirty="0" err="1">
                <a:ea typeface="ＭＳ Ｐゴシック" pitchFamily="34" charset="-128"/>
              </a:rPr>
              <a:t>racedesk</a:t>
            </a:r>
            <a:r>
              <a:rPr lang="en-US" dirty="0">
                <a:ea typeface="ＭＳ Ｐゴシック" pitchFamily="34" charset="-128"/>
              </a:rPr>
              <a:t> or the SU are calling you. </a:t>
            </a:r>
          </a:p>
          <a:p>
            <a:r>
              <a:rPr lang="en-US" dirty="0">
                <a:ea typeface="ＭＳ Ｐゴシック" pitchFamily="34" charset="-128"/>
              </a:rPr>
              <a:t>If the battery runs out, find a nearby marshal to contact </a:t>
            </a:r>
            <a:r>
              <a:rPr lang="en-US" dirty="0" err="1">
                <a:ea typeface="ＭＳ Ｐゴシック" pitchFamily="34" charset="-128"/>
              </a:rPr>
              <a:t>racedesk</a:t>
            </a:r>
            <a:r>
              <a:rPr lang="en-US" dirty="0">
                <a:ea typeface="ＭＳ Ｐゴシック" pitchFamily="34" charset="-128"/>
              </a:rPr>
              <a:t> or phone </a:t>
            </a:r>
            <a:r>
              <a:rPr lang="en-US" dirty="0" err="1">
                <a:ea typeface="ＭＳ Ｐゴシック" pitchFamily="34" charset="-128"/>
              </a:rPr>
              <a:t>racedesk</a:t>
            </a:r>
            <a:r>
              <a:rPr lang="en-US" dirty="0">
                <a:ea typeface="ＭＳ Ｐゴシック" pitchFamily="34" charset="-128"/>
              </a:rPr>
              <a:t>.</a:t>
            </a:r>
          </a:p>
          <a:p>
            <a:r>
              <a:rPr lang="en-US" b="1" dirty="0">
                <a:ea typeface="ＭＳ Ｐゴシック" pitchFamily="34" charset="-128"/>
              </a:rPr>
              <a:t>Keep the radio dry </a:t>
            </a:r>
            <a:r>
              <a:rPr lang="en-US" dirty="0">
                <a:ea typeface="ＭＳ Ｐゴシック" pitchFamily="34" charset="-128"/>
              </a:rPr>
              <a:t>and prevent it from falling into the river.  </a:t>
            </a:r>
          </a:p>
          <a:p>
            <a:r>
              <a:rPr lang="en-US" dirty="0">
                <a:ea typeface="ＭＳ Ｐゴシック" pitchFamily="34" charset="-128"/>
              </a:rPr>
              <a:t>Don’t speak when someone else is speaking, or everyone will hear this sound:</a:t>
            </a:r>
          </a:p>
          <a:p>
            <a:endParaRPr lang="en-US" dirty="0">
              <a:ea typeface="ＭＳ Ｐゴシック" pitchFamily="34" charset="-128"/>
            </a:endParaRPr>
          </a:p>
          <a:p>
            <a:endParaRPr lang="en-US" dirty="0">
              <a:ea typeface="ＭＳ Ｐゴシック" pitchFamily="34" charset="-128"/>
            </a:endParaRPr>
          </a:p>
          <a:p>
            <a:endParaRPr lang="en-US" dirty="0">
              <a:ea typeface="ＭＳ Ｐゴシック" pitchFamily="34" charset="-128"/>
            </a:endParaRPr>
          </a:p>
          <a:p>
            <a:r>
              <a:rPr lang="en-US" b="1" dirty="0">
                <a:solidFill>
                  <a:srgbClr val="FF0000"/>
                </a:solidFill>
                <a:ea typeface="ＭＳ Ｐゴシック" pitchFamily="34" charset="-128"/>
              </a:rPr>
              <a:t>Don’t put your radio or klaxon down – people do steal them and use them to delay racing!</a:t>
            </a:r>
          </a:p>
          <a:p>
            <a:pPr marL="0" indent="0">
              <a:buNone/>
            </a:pPr>
            <a:r>
              <a:rPr lang="en-US" dirty="0">
                <a:ea typeface="ＭＳ Ｐゴシック" pitchFamily="34" charset="-128"/>
              </a:rPr>
              <a:t>Eights 2010, Men’s Division 1 after the 1MG: “SU, SU, there is an otter in the river!”</a:t>
            </a:r>
          </a:p>
          <a:p>
            <a:pPr marL="0" indent="0">
              <a:buNone/>
            </a:pPr>
            <a:endParaRPr lang="en-GB" dirty="0"/>
          </a:p>
        </p:txBody>
      </p:sp>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18</a:t>
            </a:fld>
            <a:endParaRPr lang="en-GB"/>
          </a:p>
        </p:txBody>
      </p:sp>
      <p:pic>
        <p:nvPicPr>
          <p:cNvPr id="6" name="doubleaudi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861048"/>
            <a:ext cx="609600" cy="609600"/>
          </a:xfrm>
          <a:prstGeom prst="rect">
            <a:avLst/>
          </a:prstGeom>
        </p:spPr>
      </p:pic>
      <p:sp>
        <p:nvSpPr>
          <p:cNvPr id="7" name="Rectangle 6">
            <a:hlinkClick r:id="rId5" action="ppaction://hlinksldjump"/>
          </p:cNvPr>
          <p:cNvSpPr/>
          <p:nvPr/>
        </p:nvSpPr>
        <p:spPr>
          <a:xfrm>
            <a:off x="7344307" y="5661248"/>
            <a:ext cx="1667675" cy="39824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Next slide &gt;</a:t>
            </a:r>
          </a:p>
        </p:txBody>
      </p:sp>
    </p:spTree>
    <p:extLst>
      <p:ext uri="{BB962C8B-B14F-4D97-AF65-F5344CB8AC3E}">
        <p14:creationId xmlns:p14="http://schemas.microsoft.com/office/powerpoint/2010/main" val="1349381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Contents</a:t>
            </a:r>
          </a:p>
        </p:txBody>
      </p:sp>
      <p:graphicFrame>
        <p:nvGraphicFramePr>
          <p:cNvPr id="4" name="Table 3"/>
          <p:cNvGraphicFramePr>
            <a:graphicFrameLocks noGrp="1"/>
          </p:cNvGraphicFramePr>
          <p:nvPr>
            <p:extLst>
              <p:ext uri="{D42A27DB-BD31-4B8C-83A1-F6EECF244321}">
                <p14:modId xmlns:p14="http://schemas.microsoft.com/office/powerpoint/2010/main" val="1589071254"/>
              </p:ext>
            </p:extLst>
          </p:nvPr>
        </p:nvGraphicFramePr>
        <p:xfrm>
          <a:off x="2483768" y="1628800"/>
          <a:ext cx="5688632" cy="3708400"/>
        </p:xfrm>
        <a:graphic>
          <a:graphicData uri="http://schemas.openxmlformats.org/drawingml/2006/table">
            <a:tbl>
              <a:tblPr firstRow="1" bandRow="1">
                <a:tableStyleId>{5C22544A-7EE6-4342-B048-85BDC9FD1C3A}</a:tableStyleId>
              </a:tblPr>
              <a:tblGrid>
                <a:gridCol w="3096344">
                  <a:extLst>
                    <a:ext uri="{9D8B030D-6E8A-4147-A177-3AD203B41FA5}">
                      <a16:colId xmlns:a16="http://schemas.microsoft.com/office/drawing/2014/main" val="20000"/>
                    </a:ext>
                  </a:extLst>
                </a:gridCol>
                <a:gridCol w="1512167">
                  <a:extLst>
                    <a:ext uri="{9D8B030D-6E8A-4147-A177-3AD203B41FA5}">
                      <a16:colId xmlns:a16="http://schemas.microsoft.com/office/drawing/2014/main" val="20001"/>
                    </a:ext>
                  </a:extLst>
                </a:gridCol>
                <a:gridCol w="1080121">
                  <a:extLst>
                    <a:ext uri="{9D8B030D-6E8A-4147-A177-3AD203B41FA5}">
                      <a16:colId xmlns:a16="http://schemas.microsoft.com/office/drawing/2014/main" val="20002"/>
                    </a:ext>
                  </a:extLst>
                </a:gridCol>
              </a:tblGrid>
              <a:tr h="370840">
                <a:tc>
                  <a:txBody>
                    <a:bodyPr/>
                    <a:lstStyle/>
                    <a:p>
                      <a:pPr algn="ctr"/>
                      <a:r>
                        <a:rPr lang="en-GB" dirty="0"/>
                        <a:t>Section</a:t>
                      </a:r>
                    </a:p>
                  </a:txBody>
                  <a:tcPr/>
                </a:tc>
                <a:tc>
                  <a:txBody>
                    <a:bodyPr/>
                    <a:lstStyle/>
                    <a:p>
                      <a:pPr algn="ctr"/>
                      <a:r>
                        <a:rPr lang="en-GB" dirty="0"/>
                        <a:t>Slide number</a:t>
                      </a:r>
                    </a:p>
                  </a:txBody>
                  <a:tcPr/>
                </a:tc>
                <a:tc>
                  <a:txBody>
                    <a:bodyPr/>
                    <a:lstStyle/>
                    <a:p>
                      <a:pPr algn="ctr"/>
                      <a:r>
                        <a:rPr lang="en-GB" dirty="0"/>
                        <a:t>Skip</a:t>
                      </a:r>
                      <a:r>
                        <a:rPr lang="en-GB" baseline="0" dirty="0"/>
                        <a:t> to</a:t>
                      </a:r>
                      <a:endParaRPr lang="en-GB" dirty="0"/>
                    </a:p>
                  </a:txBody>
                  <a:tcPr/>
                </a:tc>
                <a:extLst>
                  <a:ext uri="{0D108BD9-81ED-4DB2-BD59-A6C34878D82A}">
                    <a16:rowId xmlns:a16="http://schemas.microsoft.com/office/drawing/2014/main" val="10000"/>
                  </a:ext>
                </a:extLst>
              </a:tr>
              <a:tr h="370840">
                <a:tc>
                  <a:txBody>
                    <a:bodyPr/>
                    <a:lstStyle/>
                    <a:p>
                      <a:r>
                        <a:rPr lang="en-GB" dirty="0">
                          <a:solidFill>
                            <a:schemeClr val="tx2"/>
                          </a:solidFill>
                        </a:rPr>
                        <a:t>Introduction</a:t>
                      </a:r>
                      <a:r>
                        <a:rPr lang="en-GB" baseline="0" dirty="0">
                          <a:solidFill>
                            <a:schemeClr val="tx2"/>
                          </a:solidFill>
                        </a:rPr>
                        <a:t> and objectives</a:t>
                      </a:r>
                      <a:endParaRPr lang="en-GB" dirty="0">
                        <a:solidFill>
                          <a:schemeClr val="tx2"/>
                        </a:solidFill>
                      </a:endParaRPr>
                    </a:p>
                  </a:txBody>
                  <a:tcPr/>
                </a:tc>
                <a:tc>
                  <a:txBody>
                    <a:bodyPr/>
                    <a:lstStyle/>
                    <a:p>
                      <a:pPr algn="ctr"/>
                      <a:r>
                        <a:rPr lang="en-GB" dirty="0">
                          <a:solidFill>
                            <a:schemeClr val="tx2"/>
                          </a:solidFill>
                        </a:rPr>
                        <a:t>2</a:t>
                      </a:r>
                    </a:p>
                  </a:txBody>
                  <a:tcPr/>
                </a:tc>
                <a:tc>
                  <a:txBody>
                    <a:bodyPr/>
                    <a:lstStyle/>
                    <a:p>
                      <a:pPr algn="ctr"/>
                      <a:r>
                        <a:rPr lang="en-GB" dirty="0">
                          <a:solidFill>
                            <a:schemeClr val="tx2"/>
                          </a:solidFill>
                          <a:hlinkClick r:id="rId2" action="ppaction://hlinksldjump"/>
                        </a:rPr>
                        <a:t>&gt;&gt;</a:t>
                      </a:r>
                      <a:endParaRPr lang="en-GB" dirty="0">
                        <a:solidFill>
                          <a:schemeClr val="tx2"/>
                        </a:solidFill>
                      </a:endParaRPr>
                    </a:p>
                  </a:txBody>
                  <a:tcPr/>
                </a:tc>
                <a:extLst>
                  <a:ext uri="{0D108BD9-81ED-4DB2-BD59-A6C34878D82A}">
                    <a16:rowId xmlns:a16="http://schemas.microsoft.com/office/drawing/2014/main" val="10001"/>
                  </a:ext>
                </a:extLst>
              </a:tr>
              <a:tr h="370840">
                <a:tc>
                  <a:txBody>
                    <a:bodyPr/>
                    <a:lstStyle/>
                    <a:p>
                      <a:r>
                        <a:rPr lang="en-GB" dirty="0">
                          <a:solidFill>
                            <a:schemeClr val="tx2"/>
                          </a:solidFill>
                        </a:rPr>
                        <a:t>The</a:t>
                      </a:r>
                      <a:r>
                        <a:rPr lang="en-GB" baseline="0" dirty="0">
                          <a:solidFill>
                            <a:schemeClr val="tx2"/>
                          </a:solidFill>
                        </a:rPr>
                        <a:t> c</a:t>
                      </a:r>
                      <a:r>
                        <a:rPr lang="en-GB" dirty="0">
                          <a:solidFill>
                            <a:schemeClr val="tx2"/>
                          </a:solidFill>
                        </a:rPr>
                        <a:t>irculation pattern</a:t>
                      </a:r>
                    </a:p>
                  </a:txBody>
                  <a:tcPr/>
                </a:tc>
                <a:tc>
                  <a:txBody>
                    <a:bodyPr/>
                    <a:lstStyle/>
                    <a:p>
                      <a:pPr algn="ctr"/>
                      <a:r>
                        <a:rPr lang="en-GB" dirty="0">
                          <a:solidFill>
                            <a:schemeClr val="tx2"/>
                          </a:solidFill>
                        </a:rPr>
                        <a:t>8</a:t>
                      </a:r>
                    </a:p>
                  </a:txBody>
                  <a:tcPr/>
                </a:tc>
                <a:tc>
                  <a:txBody>
                    <a:bodyPr/>
                    <a:lstStyle/>
                    <a:p>
                      <a:pPr marL="0" marR="0" indent="0" algn="ctr" defTabSz="914342" rtl="0" eaLnBrk="1" fontAlgn="auto" latinLnBrk="0" hangingPunct="1">
                        <a:lnSpc>
                          <a:spcPct val="100000"/>
                        </a:lnSpc>
                        <a:spcBef>
                          <a:spcPts val="0"/>
                        </a:spcBef>
                        <a:spcAft>
                          <a:spcPts val="0"/>
                        </a:spcAft>
                        <a:buClrTx/>
                        <a:buSzTx/>
                        <a:buFontTx/>
                        <a:buNone/>
                        <a:tabLst/>
                        <a:defRPr/>
                      </a:pPr>
                      <a:r>
                        <a:rPr lang="en-GB" dirty="0">
                          <a:solidFill>
                            <a:schemeClr val="tx2"/>
                          </a:solidFill>
                          <a:hlinkClick r:id="rId3" action="ppaction://hlinksldjump"/>
                        </a:rPr>
                        <a:t>&gt;&gt;</a:t>
                      </a:r>
                      <a:endParaRPr lang="en-GB" dirty="0">
                        <a:solidFill>
                          <a:schemeClr val="tx2"/>
                        </a:solidFill>
                      </a:endParaRPr>
                    </a:p>
                  </a:txBody>
                  <a:tcPr/>
                </a:tc>
                <a:extLst>
                  <a:ext uri="{0D108BD9-81ED-4DB2-BD59-A6C34878D82A}">
                    <a16:rowId xmlns:a16="http://schemas.microsoft.com/office/drawing/2014/main" val="10002"/>
                  </a:ext>
                </a:extLst>
              </a:tr>
              <a:tr h="370840">
                <a:tc>
                  <a:txBody>
                    <a:bodyPr/>
                    <a:lstStyle/>
                    <a:p>
                      <a:r>
                        <a:rPr lang="en-GB" dirty="0">
                          <a:solidFill>
                            <a:schemeClr val="tx2"/>
                          </a:solidFill>
                        </a:rPr>
                        <a:t>Marshalling information</a:t>
                      </a:r>
                    </a:p>
                  </a:txBody>
                  <a:tcPr/>
                </a:tc>
                <a:tc>
                  <a:txBody>
                    <a:bodyPr/>
                    <a:lstStyle/>
                    <a:p>
                      <a:pPr algn="ctr"/>
                      <a:r>
                        <a:rPr lang="en-GB" dirty="0">
                          <a:solidFill>
                            <a:schemeClr val="tx2"/>
                          </a:solidFill>
                        </a:rPr>
                        <a:t>16</a:t>
                      </a:r>
                    </a:p>
                  </a:txBody>
                  <a:tcPr/>
                </a:tc>
                <a:tc>
                  <a:txBody>
                    <a:bodyPr/>
                    <a:lstStyle/>
                    <a:p>
                      <a:pPr marL="0" marR="0" indent="0" algn="ctr" defTabSz="914342" rtl="0" eaLnBrk="1" fontAlgn="auto" latinLnBrk="0" hangingPunct="1">
                        <a:lnSpc>
                          <a:spcPct val="100000"/>
                        </a:lnSpc>
                        <a:spcBef>
                          <a:spcPts val="0"/>
                        </a:spcBef>
                        <a:spcAft>
                          <a:spcPts val="0"/>
                        </a:spcAft>
                        <a:buClrTx/>
                        <a:buSzTx/>
                        <a:buFontTx/>
                        <a:buNone/>
                        <a:tabLst/>
                        <a:defRPr/>
                      </a:pPr>
                      <a:r>
                        <a:rPr lang="en-GB" dirty="0">
                          <a:solidFill>
                            <a:schemeClr val="tx2"/>
                          </a:solidFill>
                          <a:hlinkClick r:id="rId4" action="ppaction://hlinksldjump"/>
                        </a:rPr>
                        <a:t>&gt;&gt;</a:t>
                      </a:r>
                      <a:endParaRPr lang="en-GB" dirty="0">
                        <a:solidFill>
                          <a:schemeClr val="tx2"/>
                        </a:solidFill>
                      </a:endParaRPr>
                    </a:p>
                  </a:txBody>
                  <a:tcPr/>
                </a:tc>
                <a:extLst>
                  <a:ext uri="{0D108BD9-81ED-4DB2-BD59-A6C34878D82A}">
                    <a16:rowId xmlns:a16="http://schemas.microsoft.com/office/drawing/2014/main" val="10003"/>
                  </a:ext>
                </a:extLst>
              </a:tr>
              <a:tr h="370840">
                <a:tc>
                  <a:txBody>
                    <a:bodyPr/>
                    <a:lstStyle/>
                    <a:p>
                      <a:r>
                        <a:rPr lang="en-GB" dirty="0">
                          <a:solidFill>
                            <a:schemeClr val="tx2"/>
                          </a:solidFill>
                        </a:rPr>
                        <a:t>“When things go wrong”</a:t>
                      </a:r>
                    </a:p>
                  </a:txBody>
                  <a:tcPr/>
                </a:tc>
                <a:tc>
                  <a:txBody>
                    <a:bodyPr/>
                    <a:lstStyle/>
                    <a:p>
                      <a:pPr algn="ctr"/>
                      <a:r>
                        <a:rPr lang="en-GB" dirty="0">
                          <a:solidFill>
                            <a:schemeClr val="tx2"/>
                          </a:solidFill>
                        </a:rPr>
                        <a:t>31</a:t>
                      </a:r>
                    </a:p>
                  </a:txBody>
                  <a:tcPr/>
                </a:tc>
                <a:tc>
                  <a:txBody>
                    <a:bodyPr/>
                    <a:lstStyle/>
                    <a:p>
                      <a:pPr marL="0" marR="0" indent="0" algn="ctr" defTabSz="914342" rtl="0" eaLnBrk="1" fontAlgn="auto" latinLnBrk="0" hangingPunct="1">
                        <a:lnSpc>
                          <a:spcPct val="100000"/>
                        </a:lnSpc>
                        <a:spcBef>
                          <a:spcPts val="0"/>
                        </a:spcBef>
                        <a:spcAft>
                          <a:spcPts val="0"/>
                        </a:spcAft>
                        <a:buClrTx/>
                        <a:buSzTx/>
                        <a:buFontTx/>
                        <a:buNone/>
                        <a:tabLst/>
                        <a:defRPr/>
                      </a:pPr>
                      <a:r>
                        <a:rPr lang="en-GB" dirty="0">
                          <a:solidFill>
                            <a:schemeClr val="tx2"/>
                          </a:solidFill>
                          <a:hlinkClick r:id="rId5" action="ppaction://hlinksldjump"/>
                        </a:rPr>
                        <a:t>&gt;&gt;</a:t>
                      </a:r>
                      <a:endParaRPr lang="en-GB" dirty="0">
                        <a:solidFill>
                          <a:schemeClr val="tx2"/>
                        </a:solidFill>
                      </a:endParaRPr>
                    </a:p>
                  </a:txBody>
                  <a:tcPr/>
                </a:tc>
                <a:extLst>
                  <a:ext uri="{0D108BD9-81ED-4DB2-BD59-A6C34878D82A}">
                    <a16:rowId xmlns:a16="http://schemas.microsoft.com/office/drawing/2014/main" val="10004"/>
                  </a:ext>
                </a:extLst>
              </a:tr>
              <a:tr h="370840">
                <a:tc>
                  <a:txBody>
                    <a:bodyPr/>
                    <a:lstStyle/>
                    <a:p>
                      <a:r>
                        <a:rPr lang="en-GB" dirty="0">
                          <a:solidFill>
                            <a:schemeClr val="tx2"/>
                          </a:solidFill>
                        </a:rPr>
                        <a:t>Towpath marshalling</a:t>
                      </a:r>
                    </a:p>
                  </a:txBody>
                  <a:tcPr/>
                </a:tc>
                <a:tc>
                  <a:txBody>
                    <a:bodyPr/>
                    <a:lstStyle/>
                    <a:p>
                      <a:pPr algn="ctr"/>
                      <a:r>
                        <a:rPr lang="en-GB" dirty="0">
                          <a:solidFill>
                            <a:schemeClr val="tx2"/>
                          </a:solidFill>
                        </a:rPr>
                        <a:t>52</a:t>
                      </a:r>
                    </a:p>
                  </a:txBody>
                  <a:tcPr/>
                </a:tc>
                <a:tc>
                  <a:txBody>
                    <a:bodyPr/>
                    <a:lstStyle/>
                    <a:p>
                      <a:pPr marL="0" marR="0" lvl="0" indent="0" algn="ctr" defTabSz="914342" rtl="0" eaLnBrk="1" fontAlgn="auto" latinLnBrk="0" hangingPunct="1">
                        <a:lnSpc>
                          <a:spcPct val="100000"/>
                        </a:lnSpc>
                        <a:spcBef>
                          <a:spcPts val="0"/>
                        </a:spcBef>
                        <a:spcAft>
                          <a:spcPts val="0"/>
                        </a:spcAft>
                        <a:buClrTx/>
                        <a:buSzTx/>
                        <a:buFontTx/>
                        <a:buNone/>
                        <a:tabLst/>
                        <a:defRPr/>
                      </a:pPr>
                      <a:r>
                        <a:rPr lang="en-GB" dirty="0">
                          <a:solidFill>
                            <a:schemeClr val="tx2"/>
                          </a:solidFill>
                          <a:hlinkClick r:id="rId6" action="ppaction://hlinksldjump"/>
                        </a:rPr>
                        <a:t>&gt;&gt;</a:t>
                      </a:r>
                      <a:endParaRPr lang="en-GB" dirty="0">
                        <a:solidFill>
                          <a:schemeClr val="tx2"/>
                        </a:solidFill>
                      </a:endParaRPr>
                    </a:p>
                  </a:txBody>
                  <a:tcPr/>
                </a:tc>
                <a:extLst>
                  <a:ext uri="{0D108BD9-81ED-4DB2-BD59-A6C34878D82A}">
                    <a16:rowId xmlns:a16="http://schemas.microsoft.com/office/drawing/2014/main" val="239616285"/>
                  </a:ext>
                </a:extLst>
              </a:tr>
              <a:tr h="370840">
                <a:tc>
                  <a:txBody>
                    <a:bodyPr/>
                    <a:lstStyle/>
                    <a:p>
                      <a:r>
                        <a:rPr lang="en-GB" dirty="0">
                          <a:solidFill>
                            <a:schemeClr val="tx2"/>
                          </a:solidFill>
                        </a:rPr>
                        <a:t>Umpiring</a:t>
                      </a:r>
                      <a:r>
                        <a:rPr lang="en-GB" baseline="0" dirty="0">
                          <a:solidFill>
                            <a:schemeClr val="tx2"/>
                          </a:solidFill>
                        </a:rPr>
                        <a:t> information</a:t>
                      </a:r>
                      <a:endParaRPr lang="en-GB" dirty="0">
                        <a:solidFill>
                          <a:schemeClr val="tx2"/>
                        </a:solidFill>
                      </a:endParaRPr>
                    </a:p>
                  </a:txBody>
                  <a:tcPr/>
                </a:tc>
                <a:tc>
                  <a:txBody>
                    <a:bodyPr/>
                    <a:lstStyle/>
                    <a:p>
                      <a:pPr algn="ctr"/>
                      <a:r>
                        <a:rPr lang="en-GB" dirty="0">
                          <a:solidFill>
                            <a:schemeClr val="tx2"/>
                          </a:solidFill>
                        </a:rPr>
                        <a:t>64</a:t>
                      </a:r>
                    </a:p>
                  </a:txBody>
                  <a:tcPr/>
                </a:tc>
                <a:tc>
                  <a:txBody>
                    <a:bodyPr/>
                    <a:lstStyle/>
                    <a:p>
                      <a:pPr marL="0" marR="0" indent="0" algn="ctr" defTabSz="914342" rtl="0" eaLnBrk="1" fontAlgn="auto" latinLnBrk="0" hangingPunct="1">
                        <a:lnSpc>
                          <a:spcPct val="100000"/>
                        </a:lnSpc>
                        <a:spcBef>
                          <a:spcPts val="0"/>
                        </a:spcBef>
                        <a:spcAft>
                          <a:spcPts val="0"/>
                        </a:spcAft>
                        <a:buClrTx/>
                        <a:buSzTx/>
                        <a:buFontTx/>
                        <a:buNone/>
                        <a:tabLst/>
                        <a:defRPr/>
                      </a:pPr>
                      <a:r>
                        <a:rPr lang="en-GB" dirty="0">
                          <a:solidFill>
                            <a:schemeClr val="tx2"/>
                          </a:solidFill>
                          <a:hlinkClick r:id="rId7" action="ppaction://hlinksldjump"/>
                        </a:rPr>
                        <a:t>&gt;&gt;</a:t>
                      </a:r>
                      <a:endParaRPr lang="en-GB" dirty="0">
                        <a:solidFill>
                          <a:schemeClr val="tx2"/>
                        </a:solidFill>
                      </a:endParaRPr>
                    </a:p>
                  </a:txBody>
                  <a:tcPr/>
                </a:tc>
                <a:extLst>
                  <a:ext uri="{0D108BD9-81ED-4DB2-BD59-A6C34878D82A}">
                    <a16:rowId xmlns:a16="http://schemas.microsoft.com/office/drawing/2014/main" val="10005"/>
                  </a:ext>
                </a:extLst>
              </a:tr>
              <a:tr h="370840">
                <a:tc>
                  <a:txBody>
                    <a:bodyPr/>
                    <a:lstStyle/>
                    <a:p>
                      <a:r>
                        <a:rPr lang="en-GB" dirty="0">
                          <a:solidFill>
                            <a:schemeClr val="tx2"/>
                          </a:solidFill>
                        </a:rPr>
                        <a:t>Review of</a:t>
                      </a:r>
                      <a:r>
                        <a:rPr lang="en-GB" baseline="0" dirty="0">
                          <a:solidFill>
                            <a:schemeClr val="tx2"/>
                          </a:solidFill>
                        </a:rPr>
                        <a:t> objectives</a:t>
                      </a:r>
                      <a:endParaRPr lang="en-GB" dirty="0">
                        <a:solidFill>
                          <a:schemeClr val="tx2"/>
                        </a:solidFill>
                      </a:endParaRPr>
                    </a:p>
                  </a:txBody>
                  <a:tcPr/>
                </a:tc>
                <a:tc>
                  <a:txBody>
                    <a:bodyPr/>
                    <a:lstStyle/>
                    <a:p>
                      <a:pPr algn="ctr"/>
                      <a:r>
                        <a:rPr lang="en-GB" dirty="0">
                          <a:solidFill>
                            <a:schemeClr val="tx2"/>
                          </a:solidFill>
                        </a:rPr>
                        <a:t>73</a:t>
                      </a:r>
                    </a:p>
                  </a:txBody>
                  <a:tcPr/>
                </a:tc>
                <a:tc>
                  <a:txBody>
                    <a:bodyPr/>
                    <a:lstStyle/>
                    <a:p>
                      <a:pPr marL="0" marR="0" indent="0" algn="ctr" defTabSz="914342" rtl="0" eaLnBrk="1" fontAlgn="auto" latinLnBrk="0" hangingPunct="1">
                        <a:lnSpc>
                          <a:spcPct val="100000"/>
                        </a:lnSpc>
                        <a:spcBef>
                          <a:spcPts val="0"/>
                        </a:spcBef>
                        <a:spcAft>
                          <a:spcPts val="0"/>
                        </a:spcAft>
                        <a:buClrTx/>
                        <a:buSzTx/>
                        <a:buFontTx/>
                        <a:buNone/>
                        <a:tabLst/>
                        <a:defRPr/>
                      </a:pPr>
                      <a:r>
                        <a:rPr lang="en-GB" dirty="0">
                          <a:solidFill>
                            <a:schemeClr val="tx2"/>
                          </a:solidFill>
                          <a:hlinkClick r:id="rId8" action="ppaction://hlinksldjump"/>
                        </a:rPr>
                        <a:t>&gt;&gt;</a:t>
                      </a:r>
                      <a:endParaRPr lang="en-GB" dirty="0">
                        <a:solidFill>
                          <a:schemeClr val="tx2"/>
                        </a:solidFill>
                      </a:endParaRPr>
                    </a:p>
                  </a:txBody>
                  <a:tcPr/>
                </a:tc>
                <a:extLst>
                  <a:ext uri="{0D108BD9-81ED-4DB2-BD59-A6C34878D82A}">
                    <a16:rowId xmlns:a16="http://schemas.microsoft.com/office/drawing/2014/main" val="10006"/>
                  </a:ext>
                </a:extLst>
              </a:tr>
              <a:tr h="370840">
                <a:tc>
                  <a:txBody>
                    <a:bodyPr/>
                    <a:lstStyle/>
                    <a:p>
                      <a:r>
                        <a:rPr lang="en-GB" dirty="0">
                          <a:solidFill>
                            <a:schemeClr val="tx2"/>
                          </a:solidFill>
                        </a:rPr>
                        <a:t>RQ’s Bumps problems</a:t>
                      </a:r>
                    </a:p>
                  </a:txBody>
                  <a:tcPr/>
                </a:tc>
                <a:tc>
                  <a:txBody>
                    <a:bodyPr/>
                    <a:lstStyle/>
                    <a:p>
                      <a:pPr algn="ctr"/>
                      <a:r>
                        <a:rPr lang="en-GB" dirty="0">
                          <a:solidFill>
                            <a:schemeClr val="tx2"/>
                          </a:solidFill>
                        </a:rPr>
                        <a:t>74</a:t>
                      </a:r>
                    </a:p>
                  </a:txBody>
                  <a:tcPr/>
                </a:tc>
                <a:tc>
                  <a:txBody>
                    <a:bodyPr/>
                    <a:lstStyle/>
                    <a:p>
                      <a:pPr marL="0" marR="0" indent="0" algn="ctr" defTabSz="914342" rtl="0" eaLnBrk="1" fontAlgn="auto" latinLnBrk="0" hangingPunct="1">
                        <a:lnSpc>
                          <a:spcPct val="100000"/>
                        </a:lnSpc>
                        <a:spcBef>
                          <a:spcPts val="0"/>
                        </a:spcBef>
                        <a:spcAft>
                          <a:spcPts val="0"/>
                        </a:spcAft>
                        <a:buClrTx/>
                        <a:buSzTx/>
                        <a:buFontTx/>
                        <a:buNone/>
                        <a:tabLst/>
                        <a:defRPr/>
                      </a:pPr>
                      <a:r>
                        <a:rPr lang="en-GB" dirty="0">
                          <a:solidFill>
                            <a:schemeClr val="tx2"/>
                          </a:solidFill>
                          <a:hlinkClick r:id="rId9" action="ppaction://hlinksldjump"/>
                        </a:rPr>
                        <a:t>&gt;&gt;</a:t>
                      </a:r>
                      <a:endParaRPr lang="en-GB" dirty="0">
                        <a:solidFill>
                          <a:schemeClr val="tx2"/>
                        </a:solidFill>
                      </a:endParaRPr>
                    </a:p>
                  </a:txBody>
                  <a:tcPr/>
                </a:tc>
                <a:extLst>
                  <a:ext uri="{0D108BD9-81ED-4DB2-BD59-A6C34878D82A}">
                    <a16:rowId xmlns:a16="http://schemas.microsoft.com/office/drawing/2014/main" val="10007"/>
                  </a:ext>
                </a:extLst>
              </a:tr>
              <a:tr h="370840">
                <a:tc>
                  <a:txBody>
                    <a:bodyPr/>
                    <a:lstStyle/>
                    <a:p>
                      <a:r>
                        <a:rPr lang="en-GB" dirty="0">
                          <a:solidFill>
                            <a:schemeClr val="tx2"/>
                          </a:solidFill>
                        </a:rPr>
                        <a:t>Useful links</a:t>
                      </a:r>
                    </a:p>
                  </a:txBody>
                  <a:tcPr/>
                </a:tc>
                <a:tc>
                  <a:txBody>
                    <a:bodyPr/>
                    <a:lstStyle/>
                    <a:p>
                      <a:pPr algn="ctr"/>
                      <a:r>
                        <a:rPr lang="en-GB" dirty="0">
                          <a:solidFill>
                            <a:schemeClr val="tx2"/>
                          </a:solidFill>
                        </a:rPr>
                        <a:t>78</a:t>
                      </a:r>
                    </a:p>
                  </a:txBody>
                  <a:tcPr/>
                </a:tc>
                <a:tc>
                  <a:txBody>
                    <a:bodyPr/>
                    <a:lstStyle/>
                    <a:p>
                      <a:pPr marL="0" marR="0" indent="0" algn="ctr" defTabSz="914342" rtl="0" eaLnBrk="1" fontAlgn="auto" latinLnBrk="0" hangingPunct="1">
                        <a:lnSpc>
                          <a:spcPct val="100000"/>
                        </a:lnSpc>
                        <a:spcBef>
                          <a:spcPts val="0"/>
                        </a:spcBef>
                        <a:spcAft>
                          <a:spcPts val="0"/>
                        </a:spcAft>
                        <a:buClrTx/>
                        <a:buSzTx/>
                        <a:buFontTx/>
                        <a:buNone/>
                        <a:tabLst/>
                        <a:defRPr/>
                      </a:pPr>
                      <a:r>
                        <a:rPr lang="en-GB" dirty="0">
                          <a:solidFill>
                            <a:schemeClr val="tx2"/>
                          </a:solidFill>
                          <a:hlinkClick r:id="rId10" action="ppaction://hlinksldjump"/>
                        </a:rPr>
                        <a:t>&gt;&gt;</a:t>
                      </a:r>
                      <a:endParaRPr lang="en-GB" dirty="0">
                        <a:solidFill>
                          <a:schemeClr val="tx2"/>
                        </a:solidFill>
                      </a:endParaRP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346765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p:txBody>
          <a:bodyPr/>
          <a:lstStyle/>
          <a:p>
            <a:r>
              <a:rPr lang="en-GB" dirty="0"/>
              <a:t>River checks</a:t>
            </a:r>
            <a:br>
              <a:rPr lang="en-GB" dirty="0"/>
            </a:br>
            <a:r>
              <a:rPr lang="en-GB" b="0" i="1" dirty="0"/>
              <a:t>How to take part in them</a:t>
            </a:r>
            <a:endParaRPr lang="en-GB" dirty="0"/>
          </a:p>
        </p:txBody>
      </p:sp>
      <p:sp>
        <p:nvSpPr>
          <p:cNvPr id="4" name="Content Placeholder 3"/>
          <p:cNvSpPr>
            <a:spLocks noGrp="1"/>
          </p:cNvSpPr>
          <p:nvPr>
            <p:ph idx="1"/>
          </p:nvPr>
        </p:nvSpPr>
        <p:spPr>
          <a:xfrm>
            <a:off x="457200" y="1196752"/>
            <a:ext cx="5842992" cy="4680520"/>
          </a:xfrm>
        </p:spPr>
        <p:txBody>
          <a:bodyPr/>
          <a:lstStyle/>
          <a:p>
            <a:r>
              <a:rPr lang="en-GB" dirty="0"/>
              <a:t>Several times each division, the SU will ask for a river check.</a:t>
            </a:r>
          </a:p>
          <a:p>
            <a:r>
              <a:rPr lang="en-GB" dirty="0"/>
              <a:t>One by one, each marshal should report over the radio if the river is clear</a:t>
            </a:r>
          </a:p>
          <a:p>
            <a:r>
              <a:rPr lang="en-GB" dirty="0"/>
              <a:t>If the sequence breaks (no reply within 10 seconds), the next marshal should pick it up</a:t>
            </a:r>
          </a:p>
          <a:p>
            <a:pPr marL="0" indent="0">
              <a:buNone/>
            </a:pPr>
            <a:endParaRPr lang="en-GB" dirty="0"/>
          </a:p>
          <a:p>
            <a:pPr marL="0" indent="0">
              <a:buNone/>
            </a:pPr>
            <a:r>
              <a:rPr lang="en-GB" b="1" dirty="0"/>
              <a:t>These checks are vital because we cannot start races with other boats on the course!</a:t>
            </a:r>
          </a:p>
          <a:p>
            <a:pPr marL="0" indent="0">
              <a:buNone/>
            </a:pPr>
            <a:endParaRPr lang="en-GB" dirty="0"/>
          </a:p>
          <a:p>
            <a:pPr marL="0" indent="0">
              <a:buNone/>
            </a:pPr>
            <a:endParaRPr lang="en-GB" dirty="0"/>
          </a:p>
          <a:p>
            <a:pPr marL="0" indent="0">
              <a:buNone/>
            </a:pPr>
            <a:endParaRPr lang="en-GB" dirty="0"/>
          </a:p>
          <a:p>
            <a:pPr marL="0" indent="0">
              <a:buNone/>
            </a:pPr>
            <a:r>
              <a:rPr lang="en-GB" i="1" dirty="0"/>
              <a:t>What type of things do we need to know about?</a:t>
            </a:r>
          </a:p>
        </p:txBody>
      </p:sp>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19</a:t>
            </a:fld>
            <a:endParaRPr lang="en-GB"/>
          </a:p>
        </p:txBody>
      </p:sp>
      <p:sp>
        <p:nvSpPr>
          <p:cNvPr id="6" name="Rectangle 5"/>
          <p:cNvSpPr/>
          <p:nvPr/>
        </p:nvSpPr>
        <p:spPr>
          <a:xfrm>
            <a:off x="6444208" y="692696"/>
            <a:ext cx="2376264" cy="4032448"/>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b="1" dirty="0">
                <a:solidFill>
                  <a:schemeClr val="tx2"/>
                </a:solidFill>
              </a:rPr>
              <a:t>The order:</a:t>
            </a:r>
          </a:p>
          <a:p>
            <a:pPr marL="342900" indent="-342900">
              <a:buAutoNum type="arabicPeriod"/>
            </a:pPr>
            <a:r>
              <a:rPr lang="en-GB" dirty="0">
                <a:solidFill>
                  <a:schemeClr val="tx2"/>
                </a:solidFill>
              </a:rPr>
              <a:t>Head</a:t>
            </a:r>
          </a:p>
          <a:p>
            <a:pPr marL="342900" indent="-342900">
              <a:buAutoNum type="arabicPeriod"/>
            </a:pPr>
            <a:r>
              <a:rPr lang="en-GB" dirty="0">
                <a:solidFill>
                  <a:schemeClr val="tx2"/>
                </a:solidFill>
              </a:rPr>
              <a:t>Finish</a:t>
            </a:r>
          </a:p>
          <a:p>
            <a:pPr marL="342900" indent="-342900">
              <a:buAutoNum type="arabicPeriod"/>
            </a:pPr>
            <a:r>
              <a:rPr lang="en-GB" dirty="0">
                <a:solidFill>
                  <a:schemeClr val="tx2"/>
                </a:solidFill>
              </a:rPr>
              <a:t>Boathouses A</a:t>
            </a:r>
          </a:p>
          <a:p>
            <a:pPr marL="342900" indent="-342900">
              <a:buAutoNum type="arabicPeriod"/>
            </a:pPr>
            <a:r>
              <a:rPr lang="en-GB" dirty="0">
                <a:solidFill>
                  <a:schemeClr val="tx2"/>
                </a:solidFill>
              </a:rPr>
              <a:t>Boathouses B</a:t>
            </a:r>
          </a:p>
          <a:p>
            <a:pPr marL="342900" indent="-342900">
              <a:buAutoNum type="arabicPeriod"/>
            </a:pPr>
            <a:r>
              <a:rPr lang="en-GB" dirty="0">
                <a:solidFill>
                  <a:schemeClr val="tx2"/>
                </a:solidFill>
              </a:rPr>
              <a:t>Univ</a:t>
            </a:r>
          </a:p>
          <a:p>
            <a:pPr marL="342900" indent="-342900">
              <a:buAutoNum type="arabicPeriod"/>
            </a:pPr>
            <a:r>
              <a:rPr lang="en-GB" dirty="0">
                <a:solidFill>
                  <a:schemeClr val="tx2"/>
                </a:solidFill>
              </a:rPr>
              <a:t>Greenbank</a:t>
            </a:r>
          </a:p>
          <a:p>
            <a:pPr marL="342900" indent="-342900">
              <a:buAutoNum type="arabicPeriod"/>
            </a:pPr>
            <a:r>
              <a:rPr lang="en-GB" dirty="0">
                <a:solidFill>
                  <a:schemeClr val="tx2"/>
                </a:solidFill>
              </a:rPr>
              <a:t>Longbridges</a:t>
            </a:r>
          </a:p>
          <a:p>
            <a:pPr marL="342900" indent="-342900">
              <a:buAutoNum type="arabicPeriod"/>
            </a:pPr>
            <a:r>
              <a:rPr lang="en-GB" dirty="0">
                <a:solidFill>
                  <a:schemeClr val="tx2"/>
                </a:solidFill>
              </a:rPr>
              <a:t>Top Gut</a:t>
            </a:r>
          </a:p>
          <a:p>
            <a:pPr marL="342900" indent="-342900">
              <a:buAutoNum type="arabicPeriod"/>
            </a:pPr>
            <a:r>
              <a:rPr lang="en-GB" dirty="0">
                <a:solidFill>
                  <a:schemeClr val="tx2"/>
                </a:solidFill>
              </a:rPr>
              <a:t>Middle Gut</a:t>
            </a:r>
          </a:p>
          <a:p>
            <a:pPr marL="342900" indent="-342900">
              <a:buAutoNum type="arabicPeriod"/>
            </a:pPr>
            <a:r>
              <a:rPr lang="en-GB" dirty="0">
                <a:solidFill>
                  <a:schemeClr val="tx2"/>
                </a:solidFill>
              </a:rPr>
              <a:t>Bottom Gut</a:t>
            </a:r>
          </a:p>
          <a:p>
            <a:pPr marL="342900" indent="-342900">
              <a:buAutoNum type="arabicPeriod"/>
            </a:pPr>
            <a:r>
              <a:rPr lang="en-GB" dirty="0">
                <a:solidFill>
                  <a:schemeClr val="tx2"/>
                </a:solidFill>
              </a:rPr>
              <a:t>Donnington Bridge</a:t>
            </a:r>
          </a:p>
          <a:p>
            <a:pPr marL="342900" indent="-342900">
              <a:buAutoNum type="arabicPeriod"/>
            </a:pPr>
            <a:r>
              <a:rPr lang="en-GB" dirty="0">
                <a:solidFill>
                  <a:schemeClr val="tx2"/>
                </a:solidFill>
              </a:rPr>
              <a:t>Top Bunglines</a:t>
            </a:r>
          </a:p>
          <a:p>
            <a:pPr marL="342900" indent="-342900">
              <a:buAutoNum type="arabicPeriod"/>
            </a:pPr>
            <a:r>
              <a:rPr lang="en-GB" dirty="0">
                <a:solidFill>
                  <a:schemeClr val="tx2"/>
                </a:solidFill>
              </a:rPr>
              <a:t>Bottom Bunglines</a:t>
            </a:r>
          </a:p>
          <a:p>
            <a:pPr marL="342900" indent="-342900">
              <a:buAutoNum type="arabicPeriod"/>
            </a:pPr>
            <a:endParaRPr lang="en-GB" dirty="0">
              <a:solidFill>
                <a:schemeClr val="tx2"/>
              </a:solidFill>
            </a:endParaRPr>
          </a:p>
        </p:txBody>
      </p:sp>
    </p:spTree>
    <p:extLst>
      <p:ext uri="{BB962C8B-B14F-4D97-AF65-F5344CB8AC3E}">
        <p14:creationId xmlns:p14="http://schemas.microsoft.com/office/powerpoint/2010/main" val="774857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20</a:t>
            </a:fld>
            <a:endParaRPr lang="en-GB"/>
          </a:p>
        </p:txBody>
      </p:sp>
      <p:sp>
        <p:nvSpPr>
          <p:cNvPr id="5" name="Title 7"/>
          <p:cNvSpPr>
            <a:spLocks noGrp="1"/>
          </p:cNvSpPr>
          <p:nvPr>
            <p:ph type="title"/>
          </p:nvPr>
        </p:nvSpPr>
        <p:spPr>
          <a:xfrm>
            <a:off x="457200" y="274638"/>
            <a:ext cx="8229600" cy="850106"/>
          </a:xfrm>
        </p:spPr>
        <p:txBody>
          <a:bodyPr/>
          <a:lstStyle/>
          <a:p>
            <a:r>
              <a:rPr lang="en-GB" dirty="0"/>
              <a:t>River checks</a:t>
            </a:r>
            <a:br>
              <a:rPr lang="en-GB" dirty="0"/>
            </a:br>
            <a:r>
              <a:rPr lang="en-GB" b="0" i="1" dirty="0"/>
              <a:t>Things we need to know about during a river check</a:t>
            </a:r>
            <a:endParaRPr lang="en-GB"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4554" y="1124744"/>
            <a:ext cx="2697162" cy="141605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a:off x="193849" y="1417272"/>
            <a:ext cx="1425824" cy="1000274"/>
          </a:xfrm>
          <a:prstGeom prst="rect">
            <a:avLst/>
          </a:prstGeom>
          <a:noFill/>
        </p:spPr>
        <p:txBody>
          <a:bodyPr wrap="square" rtlCol="0">
            <a:spAutoFit/>
          </a:bodyPr>
          <a:lstStyle/>
          <a:p>
            <a:r>
              <a:rPr lang="en-GB" sz="1600" b="1" dirty="0">
                <a:solidFill>
                  <a:schemeClr val="tx2"/>
                </a:solidFill>
              </a:rPr>
              <a:t>Swans</a:t>
            </a:r>
          </a:p>
          <a:p>
            <a:r>
              <a:rPr lang="en-GB" sz="1600" i="1" dirty="0">
                <a:solidFill>
                  <a:schemeClr val="tx2"/>
                </a:solidFill>
              </a:rPr>
              <a:t>We need to protect them</a:t>
            </a:r>
          </a:p>
          <a:p>
            <a:r>
              <a:rPr lang="en-GB" sz="1100" i="1" dirty="0">
                <a:solidFill>
                  <a:schemeClr val="tx2"/>
                </a:solidFill>
              </a:rPr>
              <a:t>Photo: Hilary Wynne</a:t>
            </a:r>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584828" y="1172378"/>
            <a:ext cx="2138211" cy="121525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 name="TextBox 17"/>
          <p:cNvSpPr txBox="1"/>
          <p:nvPr/>
        </p:nvSpPr>
        <p:spPr>
          <a:xfrm>
            <a:off x="4712620" y="1231653"/>
            <a:ext cx="1872208" cy="1246495"/>
          </a:xfrm>
          <a:prstGeom prst="rect">
            <a:avLst/>
          </a:prstGeom>
          <a:noFill/>
        </p:spPr>
        <p:txBody>
          <a:bodyPr wrap="square" rtlCol="0">
            <a:spAutoFit/>
          </a:bodyPr>
          <a:lstStyle/>
          <a:p>
            <a:r>
              <a:rPr lang="en-GB" sz="1600" b="1" dirty="0">
                <a:solidFill>
                  <a:schemeClr val="tx2"/>
                </a:solidFill>
              </a:rPr>
              <a:t>Kayakers</a:t>
            </a:r>
          </a:p>
          <a:p>
            <a:r>
              <a:rPr lang="en-GB" sz="1600" i="1" dirty="0">
                <a:solidFill>
                  <a:schemeClr val="tx2"/>
                </a:solidFill>
              </a:rPr>
              <a:t>They often suddenly emerge – keep sharp!</a:t>
            </a:r>
          </a:p>
          <a:p>
            <a:r>
              <a:rPr lang="en-GB" sz="1100" i="1" dirty="0">
                <a:solidFill>
                  <a:schemeClr val="tx2"/>
                </a:solidFill>
              </a:rPr>
              <a:t>Photo: Wikipedia/</a:t>
            </a:r>
            <a:r>
              <a:rPr lang="en-GB" sz="1100" i="1" dirty="0" err="1">
                <a:solidFill>
                  <a:schemeClr val="tx2"/>
                </a:solidFill>
              </a:rPr>
              <a:t>Thruston</a:t>
            </a:r>
            <a:endParaRPr lang="en-GB" sz="1100" i="1" dirty="0">
              <a:solidFill>
                <a:schemeClr val="tx2"/>
              </a:solidFill>
            </a:endParaRPr>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849" y="4379395"/>
            <a:ext cx="2135233" cy="1132003"/>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 name="TextBox 19"/>
          <p:cNvSpPr txBox="1"/>
          <p:nvPr/>
        </p:nvSpPr>
        <p:spPr>
          <a:xfrm>
            <a:off x="193849" y="4013739"/>
            <a:ext cx="2137540" cy="338554"/>
          </a:xfrm>
          <a:prstGeom prst="rect">
            <a:avLst/>
          </a:prstGeom>
          <a:noFill/>
        </p:spPr>
        <p:txBody>
          <a:bodyPr wrap="square" rtlCol="0">
            <a:spAutoFit/>
          </a:bodyPr>
          <a:lstStyle/>
          <a:p>
            <a:r>
              <a:rPr lang="en-GB" sz="1600" b="1" dirty="0">
                <a:solidFill>
                  <a:schemeClr val="tx2"/>
                </a:solidFill>
              </a:rPr>
              <a:t>Other boats, such as:</a:t>
            </a:r>
            <a:endParaRPr lang="en-GB" sz="1600" i="1" dirty="0">
              <a:solidFill>
                <a:schemeClr val="tx2"/>
              </a:solidFill>
            </a:endParaRPr>
          </a:p>
        </p:txBody>
      </p:sp>
      <p:sp>
        <p:nvSpPr>
          <p:cNvPr id="21" name="TextBox 20"/>
          <p:cNvSpPr txBox="1"/>
          <p:nvPr/>
        </p:nvSpPr>
        <p:spPr>
          <a:xfrm>
            <a:off x="192695" y="5603531"/>
            <a:ext cx="2137540" cy="338554"/>
          </a:xfrm>
          <a:prstGeom prst="rect">
            <a:avLst/>
          </a:prstGeom>
          <a:noFill/>
        </p:spPr>
        <p:txBody>
          <a:bodyPr wrap="square" rtlCol="0">
            <a:spAutoFit/>
          </a:bodyPr>
          <a:lstStyle/>
          <a:p>
            <a:pPr algn="ctr"/>
            <a:r>
              <a:rPr lang="en-GB" sz="1600" i="1" dirty="0">
                <a:solidFill>
                  <a:schemeClr val="tx2"/>
                </a:solidFill>
              </a:rPr>
              <a:t>The Constantia</a:t>
            </a:r>
          </a:p>
        </p:txBody>
      </p:sp>
      <p:sp>
        <p:nvSpPr>
          <p:cNvPr id="23" name="TextBox 22"/>
          <p:cNvSpPr txBox="1"/>
          <p:nvPr/>
        </p:nvSpPr>
        <p:spPr>
          <a:xfrm>
            <a:off x="2398067" y="5610726"/>
            <a:ext cx="2137540" cy="338554"/>
          </a:xfrm>
          <a:prstGeom prst="rect">
            <a:avLst/>
          </a:prstGeom>
          <a:noFill/>
        </p:spPr>
        <p:txBody>
          <a:bodyPr wrap="square" rtlCol="0">
            <a:spAutoFit/>
          </a:bodyPr>
          <a:lstStyle/>
          <a:p>
            <a:pPr algn="ctr"/>
            <a:r>
              <a:rPr lang="en-GB" sz="1600" i="1" dirty="0">
                <a:solidFill>
                  <a:schemeClr val="tx2"/>
                </a:solidFill>
              </a:rPr>
              <a:t>The “Salters Steamers”</a:t>
            </a:r>
          </a:p>
        </p:txBody>
      </p:sp>
      <p:sp>
        <p:nvSpPr>
          <p:cNvPr id="25" name="TextBox 24"/>
          <p:cNvSpPr txBox="1"/>
          <p:nvPr/>
        </p:nvSpPr>
        <p:spPr>
          <a:xfrm>
            <a:off x="4594700" y="5603529"/>
            <a:ext cx="2137540" cy="507831"/>
          </a:xfrm>
          <a:prstGeom prst="rect">
            <a:avLst/>
          </a:prstGeom>
          <a:noFill/>
        </p:spPr>
        <p:txBody>
          <a:bodyPr wrap="square" rtlCol="0">
            <a:spAutoFit/>
          </a:bodyPr>
          <a:lstStyle/>
          <a:p>
            <a:pPr algn="ctr"/>
            <a:r>
              <a:rPr lang="en-GB" sz="1600" i="1" dirty="0">
                <a:solidFill>
                  <a:schemeClr val="tx2"/>
                </a:solidFill>
              </a:rPr>
              <a:t>House boats</a:t>
            </a:r>
          </a:p>
          <a:p>
            <a:pPr algn="ctr"/>
            <a:r>
              <a:rPr lang="en-GB" sz="1100" i="1" dirty="0">
                <a:solidFill>
                  <a:schemeClr val="tx2"/>
                </a:solidFill>
              </a:rPr>
              <a:t>Source: Wikipedia/</a:t>
            </a:r>
            <a:r>
              <a:rPr lang="en-GB" sz="1100" i="1" dirty="0" err="1">
                <a:solidFill>
                  <a:schemeClr val="tx2"/>
                </a:solidFill>
              </a:rPr>
              <a:t>Mark.Murphy</a:t>
            </a:r>
            <a:endParaRPr lang="en-GB" sz="1100" i="1" dirty="0">
              <a:solidFill>
                <a:schemeClr val="tx2"/>
              </a:solidFill>
            </a:endParaRPr>
          </a:p>
        </p:txBody>
      </p:sp>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0636" y="4379395"/>
            <a:ext cx="1997348" cy="1122953"/>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6" name="Picture 6" descr="File:Narrowboats at braunston.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482714" y="4366298"/>
            <a:ext cx="2332020" cy="114914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28" name="TextBox 27"/>
          <p:cNvSpPr txBox="1"/>
          <p:nvPr/>
        </p:nvSpPr>
        <p:spPr>
          <a:xfrm>
            <a:off x="6819868" y="5603529"/>
            <a:ext cx="2137540" cy="677108"/>
          </a:xfrm>
          <a:prstGeom prst="rect">
            <a:avLst/>
          </a:prstGeom>
          <a:noFill/>
        </p:spPr>
        <p:txBody>
          <a:bodyPr wrap="square" rtlCol="0">
            <a:spAutoFit/>
          </a:bodyPr>
          <a:lstStyle/>
          <a:p>
            <a:pPr algn="ctr"/>
            <a:r>
              <a:rPr lang="en-GB" sz="1600" i="1" dirty="0" err="1">
                <a:solidFill>
                  <a:schemeClr val="tx2"/>
                </a:solidFill>
              </a:rPr>
              <a:t>Pedalos</a:t>
            </a:r>
            <a:endParaRPr lang="en-GB" sz="1600" i="1" dirty="0">
              <a:solidFill>
                <a:schemeClr val="tx2"/>
              </a:solidFill>
            </a:endParaRPr>
          </a:p>
          <a:p>
            <a:pPr algn="ctr"/>
            <a:r>
              <a:rPr lang="en-GB" sz="1100" i="1" dirty="0">
                <a:solidFill>
                  <a:schemeClr val="tx2"/>
                </a:solidFill>
              </a:rPr>
              <a:t>Source: Wikipedia/</a:t>
            </a:r>
            <a:r>
              <a:rPr lang="en-GB" sz="1100" i="1" dirty="0" err="1">
                <a:solidFill>
                  <a:schemeClr val="tx2"/>
                </a:solidFill>
              </a:rPr>
              <a:t>Thruston</a:t>
            </a:r>
            <a:endParaRPr lang="en-GB" sz="1100" i="1" dirty="0">
              <a:solidFill>
                <a:schemeClr val="tx2"/>
              </a:solidFill>
            </a:endParaRPr>
          </a:p>
          <a:p>
            <a:pPr algn="ctr"/>
            <a:endParaRPr lang="en-GB" sz="1100" i="1" dirty="0">
              <a:solidFill>
                <a:schemeClr val="tx2"/>
              </a:solidFill>
            </a:endParaRPr>
          </a:p>
        </p:txBody>
      </p:sp>
      <p:pic>
        <p:nvPicPr>
          <p:cNvPr id="5127"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6895817" y="4428402"/>
            <a:ext cx="2081064" cy="1033987"/>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 name="TextBox 29"/>
          <p:cNvSpPr txBox="1"/>
          <p:nvPr/>
        </p:nvSpPr>
        <p:spPr>
          <a:xfrm>
            <a:off x="193849" y="2707580"/>
            <a:ext cx="1872208" cy="1000274"/>
          </a:xfrm>
          <a:prstGeom prst="rect">
            <a:avLst/>
          </a:prstGeom>
          <a:noFill/>
        </p:spPr>
        <p:txBody>
          <a:bodyPr wrap="square" rtlCol="0">
            <a:spAutoFit/>
          </a:bodyPr>
          <a:lstStyle/>
          <a:p>
            <a:r>
              <a:rPr lang="en-GB" sz="1600" b="1" dirty="0">
                <a:solidFill>
                  <a:schemeClr val="tx2"/>
                </a:solidFill>
              </a:rPr>
              <a:t>Punts</a:t>
            </a:r>
          </a:p>
          <a:p>
            <a:r>
              <a:rPr lang="en-GB" sz="1600" i="1" dirty="0">
                <a:solidFill>
                  <a:schemeClr val="tx2"/>
                </a:solidFill>
              </a:rPr>
              <a:t>Slow but wildly unpredictable</a:t>
            </a:r>
          </a:p>
          <a:p>
            <a:r>
              <a:rPr lang="en-GB" sz="1100" i="1" dirty="0">
                <a:solidFill>
                  <a:schemeClr val="tx2"/>
                </a:solidFill>
              </a:rPr>
              <a:t>Photo: Wikipedia/Evans1551</a:t>
            </a:r>
          </a:p>
        </p:txBody>
      </p:sp>
      <p:pic>
        <p:nvPicPr>
          <p:cNvPr id="5129" name="Picture 9" descr="http://upload.wikimedia.org/wikipedia/en/thumb/8/8b/Punting%2C_Cambridge%2C_Summer.jpg/350px-Punting%2C_Cambridge%2C_Summe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75780" y="2636912"/>
            <a:ext cx="1787177" cy="119485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32" name="TextBox 31"/>
          <p:cNvSpPr txBox="1"/>
          <p:nvPr/>
        </p:nvSpPr>
        <p:spPr>
          <a:xfrm>
            <a:off x="4730380" y="2734202"/>
            <a:ext cx="1569812" cy="754053"/>
          </a:xfrm>
          <a:prstGeom prst="rect">
            <a:avLst/>
          </a:prstGeom>
          <a:noFill/>
        </p:spPr>
        <p:txBody>
          <a:bodyPr wrap="square" rtlCol="0">
            <a:spAutoFit/>
          </a:bodyPr>
          <a:lstStyle/>
          <a:p>
            <a:r>
              <a:rPr lang="en-GB" sz="1600" b="1" dirty="0">
                <a:solidFill>
                  <a:schemeClr val="tx2"/>
                </a:solidFill>
              </a:rPr>
              <a:t>Swimmers</a:t>
            </a:r>
          </a:p>
          <a:p>
            <a:r>
              <a:rPr lang="en-GB" sz="1600" i="1" dirty="0">
                <a:solidFill>
                  <a:schemeClr val="tx2"/>
                </a:solidFill>
              </a:rPr>
              <a:t>Yes – really.</a:t>
            </a:r>
          </a:p>
          <a:p>
            <a:r>
              <a:rPr lang="en-GB" sz="1100" i="1" dirty="0">
                <a:solidFill>
                  <a:schemeClr val="tx2"/>
                </a:solidFill>
              </a:rPr>
              <a:t>Photo: guardian.co.uk</a:t>
            </a:r>
          </a:p>
        </p:txBody>
      </p:sp>
      <p:pic>
        <p:nvPicPr>
          <p:cNvPr id="513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32289" y="2540794"/>
            <a:ext cx="2190750" cy="131445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1191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21</a:t>
            </a:fld>
            <a:endParaRPr lang="en-GB"/>
          </a:p>
        </p:txBody>
      </p:sp>
      <p:sp>
        <p:nvSpPr>
          <p:cNvPr id="5" name="Title 7"/>
          <p:cNvSpPr>
            <a:spLocks noGrp="1"/>
          </p:cNvSpPr>
          <p:nvPr>
            <p:ph type="title"/>
          </p:nvPr>
        </p:nvSpPr>
        <p:spPr>
          <a:xfrm>
            <a:off x="457200" y="274638"/>
            <a:ext cx="8229600" cy="850106"/>
          </a:xfrm>
        </p:spPr>
        <p:txBody>
          <a:bodyPr/>
          <a:lstStyle/>
          <a:p>
            <a:r>
              <a:rPr lang="en-GB" dirty="0"/>
              <a:t>River checks</a:t>
            </a:r>
            <a:br>
              <a:rPr lang="en-GB" dirty="0"/>
            </a:br>
            <a:r>
              <a:rPr lang="en-GB" b="0" i="1" dirty="0"/>
              <a:t>Things we </a:t>
            </a:r>
            <a:r>
              <a:rPr lang="en-GB" b="0" i="1" dirty="0">
                <a:solidFill>
                  <a:schemeClr val="accent3"/>
                </a:solidFill>
              </a:rPr>
              <a:t>don’t</a:t>
            </a:r>
            <a:r>
              <a:rPr lang="en-GB" b="0" i="1" dirty="0"/>
              <a:t> need to know about during a river check</a:t>
            </a:r>
            <a:endParaRPr lang="en-GB" dirty="0"/>
          </a:p>
        </p:txBody>
      </p:sp>
      <p:pic>
        <p:nvPicPr>
          <p:cNvPr id="7"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9821" y="1206689"/>
            <a:ext cx="1524922" cy="135821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4756" y="2924944"/>
            <a:ext cx="2439987" cy="15748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34554" y="2931206"/>
            <a:ext cx="2608263" cy="151288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p:cNvSpPr txBox="1"/>
          <p:nvPr/>
        </p:nvSpPr>
        <p:spPr>
          <a:xfrm>
            <a:off x="179511" y="1293148"/>
            <a:ext cx="1584177" cy="1415772"/>
          </a:xfrm>
          <a:prstGeom prst="rect">
            <a:avLst/>
          </a:prstGeom>
          <a:noFill/>
        </p:spPr>
        <p:txBody>
          <a:bodyPr wrap="square" rtlCol="0">
            <a:spAutoFit/>
          </a:bodyPr>
          <a:lstStyle/>
          <a:p>
            <a:r>
              <a:rPr lang="en-GB" sz="1600" b="1" dirty="0">
                <a:solidFill>
                  <a:schemeClr val="tx2"/>
                </a:solidFill>
              </a:rPr>
              <a:t>Environment Agency</a:t>
            </a:r>
          </a:p>
          <a:p>
            <a:r>
              <a:rPr lang="en-GB" sz="1600" i="1" dirty="0">
                <a:solidFill>
                  <a:schemeClr val="tx2"/>
                </a:solidFill>
              </a:rPr>
              <a:t>They help us run Summer Eights</a:t>
            </a:r>
          </a:p>
          <a:p>
            <a:r>
              <a:rPr lang="en-GB" sz="1100" i="1" dirty="0">
                <a:solidFill>
                  <a:schemeClr val="tx2"/>
                </a:solidFill>
              </a:rPr>
              <a:t>Photo: </a:t>
            </a:r>
            <a:r>
              <a:rPr lang="en-GB" sz="1100" i="1" dirty="0" err="1">
                <a:solidFill>
                  <a:schemeClr val="tx2"/>
                </a:solidFill>
              </a:rPr>
              <a:t>blogspot</a:t>
            </a:r>
            <a:r>
              <a:rPr lang="en-GB" sz="1100" i="1" dirty="0">
                <a:solidFill>
                  <a:schemeClr val="tx2"/>
                </a:solidFill>
              </a:rPr>
              <a:t>/oxford </a:t>
            </a:r>
            <a:r>
              <a:rPr lang="en-GB" sz="1100" i="1" dirty="0" err="1">
                <a:solidFill>
                  <a:schemeClr val="tx2"/>
                </a:solidFill>
              </a:rPr>
              <a:t>dailyphoto</a:t>
            </a:r>
            <a:endParaRPr lang="en-GB" sz="1100" i="1" dirty="0">
              <a:solidFill>
                <a:schemeClr val="tx2"/>
              </a:solidFill>
            </a:endParaRPr>
          </a:p>
        </p:txBody>
      </p:sp>
      <p:sp>
        <p:nvSpPr>
          <p:cNvPr id="13" name="TextBox 12"/>
          <p:cNvSpPr txBox="1"/>
          <p:nvPr/>
        </p:nvSpPr>
        <p:spPr>
          <a:xfrm>
            <a:off x="179511" y="3173735"/>
            <a:ext cx="1584176" cy="1323439"/>
          </a:xfrm>
          <a:prstGeom prst="rect">
            <a:avLst/>
          </a:prstGeom>
          <a:noFill/>
        </p:spPr>
        <p:txBody>
          <a:bodyPr wrap="square" rtlCol="0">
            <a:spAutoFit/>
          </a:bodyPr>
          <a:lstStyle/>
          <a:p>
            <a:r>
              <a:rPr lang="en-GB" sz="1600" b="1" dirty="0">
                <a:solidFill>
                  <a:schemeClr val="tx2"/>
                </a:solidFill>
              </a:rPr>
              <a:t>White (following) launches</a:t>
            </a:r>
          </a:p>
          <a:p>
            <a:r>
              <a:rPr lang="en-GB" sz="1600" i="1" dirty="0">
                <a:solidFill>
                  <a:schemeClr val="tx2"/>
                </a:solidFill>
              </a:rPr>
              <a:t>Follows races; has a radio</a:t>
            </a:r>
          </a:p>
        </p:txBody>
      </p:sp>
      <p:sp>
        <p:nvSpPr>
          <p:cNvPr id="15" name="TextBox 14"/>
          <p:cNvSpPr txBox="1"/>
          <p:nvPr/>
        </p:nvSpPr>
        <p:spPr>
          <a:xfrm>
            <a:off x="5148064" y="1484635"/>
            <a:ext cx="1872208" cy="1246495"/>
          </a:xfrm>
          <a:prstGeom prst="rect">
            <a:avLst/>
          </a:prstGeom>
          <a:noFill/>
        </p:spPr>
        <p:txBody>
          <a:bodyPr wrap="square" rtlCol="0">
            <a:spAutoFit/>
          </a:bodyPr>
          <a:lstStyle/>
          <a:p>
            <a:r>
              <a:rPr lang="en-GB" sz="1600" b="1" dirty="0">
                <a:solidFill>
                  <a:schemeClr val="tx2"/>
                </a:solidFill>
              </a:rPr>
              <a:t>Geese</a:t>
            </a:r>
          </a:p>
          <a:p>
            <a:r>
              <a:rPr lang="en-GB" sz="1600" i="1" dirty="0">
                <a:solidFill>
                  <a:schemeClr val="tx2"/>
                </a:solidFill>
              </a:rPr>
              <a:t>Not a protected species!</a:t>
            </a:r>
          </a:p>
          <a:p>
            <a:r>
              <a:rPr lang="en-GB" sz="1600" i="1" dirty="0">
                <a:solidFill>
                  <a:schemeClr val="tx2"/>
                </a:solidFill>
              </a:rPr>
              <a:t>note shorter necks..</a:t>
            </a:r>
          </a:p>
          <a:p>
            <a:r>
              <a:rPr lang="en-GB" sz="1100" i="1" dirty="0">
                <a:solidFill>
                  <a:schemeClr val="tx2"/>
                </a:solidFill>
              </a:rPr>
              <a:t>Photo: </a:t>
            </a:r>
            <a:r>
              <a:rPr lang="en-GB" sz="1100" i="1" dirty="0" err="1">
                <a:solidFill>
                  <a:schemeClr val="tx2"/>
                </a:solidFill>
              </a:rPr>
              <a:t>flickr</a:t>
            </a:r>
            <a:r>
              <a:rPr lang="en-GB" sz="1100" i="1" dirty="0">
                <a:solidFill>
                  <a:schemeClr val="tx2"/>
                </a:solidFill>
              </a:rPr>
              <a:t>/</a:t>
            </a:r>
            <a:r>
              <a:rPr lang="en-GB" sz="1100" i="1" dirty="0" err="1">
                <a:solidFill>
                  <a:schemeClr val="tx2"/>
                </a:solidFill>
              </a:rPr>
              <a:t>slightlymore</a:t>
            </a:r>
            <a:endParaRPr lang="en-GB" sz="1100" i="1" dirty="0">
              <a:solidFill>
                <a:schemeClr val="tx2"/>
              </a:solidFill>
            </a:endParaRPr>
          </a:p>
        </p:txBody>
      </p:sp>
      <p:sp>
        <p:nvSpPr>
          <p:cNvPr id="16" name="TextBox 15"/>
          <p:cNvSpPr txBox="1"/>
          <p:nvPr/>
        </p:nvSpPr>
        <p:spPr>
          <a:xfrm>
            <a:off x="4499992" y="2924944"/>
            <a:ext cx="1872208" cy="1569660"/>
          </a:xfrm>
          <a:prstGeom prst="rect">
            <a:avLst/>
          </a:prstGeom>
          <a:noFill/>
        </p:spPr>
        <p:txBody>
          <a:bodyPr wrap="square" rtlCol="0">
            <a:spAutoFit/>
          </a:bodyPr>
          <a:lstStyle/>
          <a:p>
            <a:r>
              <a:rPr lang="en-GB" sz="1600" b="1" dirty="0">
                <a:solidFill>
                  <a:schemeClr val="tx2"/>
                </a:solidFill>
              </a:rPr>
              <a:t>Yellow (extra) launch</a:t>
            </a:r>
          </a:p>
          <a:p>
            <a:r>
              <a:rPr lang="en-GB" sz="1600" i="1" dirty="0">
                <a:solidFill>
                  <a:schemeClr val="tx2"/>
                </a:solidFill>
              </a:rPr>
              <a:t>Normally stationed at Boathouse Island or </a:t>
            </a:r>
            <a:r>
              <a:rPr lang="en-GB" sz="1600" i="1" dirty="0" err="1">
                <a:solidFill>
                  <a:schemeClr val="tx2"/>
                </a:solidFill>
              </a:rPr>
              <a:t>Longbridges</a:t>
            </a:r>
            <a:r>
              <a:rPr lang="en-GB" sz="1600" i="1" dirty="0">
                <a:solidFill>
                  <a:schemeClr val="tx2"/>
                </a:solidFill>
              </a:rPr>
              <a:t>; has a radio</a:t>
            </a:r>
          </a:p>
        </p:txBody>
      </p:sp>
      <p:pic>
        <p:nvPicPr>
          <p:cNvPr id="17"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5696" y="1363049"/>
            <a:ext cx="2608262" cy="120185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Box 18"/>
          <p:cNvSpPr txBox="1"/>
          <p:nvPr/>
        </p:nvSpPr>
        <p:spPr>
          <a:xfrm>
            <a:off x="250378" y="4797152"/>
            <a:ext cx="1584176" cy="1077218"/>
          </a:xfrm>
          <a:prstGeom prst="rect">
            <a:avLst/>
          </a:prstGeom>
          <a:noFill/>
        </p:spPr>
        <p:txBody>
          <a:bodyPr wrap="square" rtlCol="0">
            <a:spAutoFit/>
          </a:bodyPr>
          <a:lstStyle/>
          <a:p>
            <a:r>
              <a:rPr lang="en-GB" sz="1600" b="1" dirty="0">
                <a:solidFill>
                  <a:schemeClr val="tx2"/>
                </a:solidFill>
              </a:rPr>
              <a:t>Our crews</a:t>
            </a:r>
          </a:p>
          <a:p>
            <a:r>
              <a:rPr lang="en-GB" sz="1600" i="1" dirty="0">
                <a:solidFill>
                  <a:schemeClr val="tx2"/>
                </a:solidFill>
              </a:rPr>
              <a:t>(Unless they’re in trouble or late)</a:t>
            </a:r>
          </a:p>
        </p:txBody>
      </p:sp>
      <p:pic>
        <p:nvPicPr>
          <p:cNvPr id="6146" name="Picture 2" descr="C:\Users\Phil\Pictures\Summer VIIIs Epione\IMG_233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34554" y="4632350"/>
            <a:ext cx="2110234" cy="140682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31073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p:txBody>
          <a:bodyPr/>
          <a:lstStyle/>
          <a:p>
            <a:r>
              <a:rPr lang="en-GB" dirty="0"/>
              <a:t>Do we really have to klaxon for swans?</a:t>
            </a:r>
            <a:br>
              <a:rPr lang="en-GB" dirty="0"/>
            </a:br>
            <a:r>
              <a:rPr lang="en-GB" b="0" i="1" dirty="0"/>
              <a:t>A story about animal welfare</a:t>
            </a:r>
            <a:endParaRPr lang="en-GB" dirty="0"/>
          </a:p>
        </p:txBody>
      </p:sp>
      <p:sp>
        <p:nvSpPr>
          <p:cNvPr id="6" name="Content Placeholder 5"/>
          <p:cNvSpPr>
            <a:spLocks noGrp="1"/>
          </p:cNvSpPr>
          <p:nvPr>
            <p:ph idx="1"/>
          </p:nvPr>
        </p:nvSpPr>
        <p:spPr>
          <a:xfrm>
            <a:off x="467544" y="1052736"/>
            <a:ext cx="8229600" cy="2088232"/>
          </a:xfrm>
        </p:spPr>
        <p:txBody>
          <a:bodyPr>
            <a:normAutofit/>
          </a:bodyPr>
          <a:lstStyle/>
          <a:p>
            <a:r>
              <a:rPr lang="en-GB" dirty="0"/>
              <a:t>During Summer Eights 2012, a boat narrowly clipped the wings of a swan that was hiding along </a:t>
            </a:r>
            <a:r>
              <a:rPr lang="en-GB" dirty="0" err="1"/>
              <a:t>Greenbank</a:t>
            </a:r>
            <a:r>
              <a:rPr lang="en-GB" dirty="0"/>
              <a:t>. OURCs spent two hours chasing an injured and distressed swan up the Cherwell cut. Its wing was later amputated. OURCs donated £50 to the swan charity for its assistance. Oriel were not fined for the accident as it was not their fault.</a:t>
            </a:r>
          </a:p>
          <a:p>
            <a:r>
              <a:rPr lang="en-GB" dirty="0"/>
              <a:t>The story attracted a large amount of negative press from the community and the media (the article below attracting over 2600 views)</a:t>
            </a:r>
          </a:p>
          <a:p>
            <a:endParaRPr lang="en-GB" dirty="0"/>
          </a:p>
        </p:txBody>
      </p:sp>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22</a:t>
            </a:fld>
            <a:endParaRPr lang="en-GB"/>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436096" y="3212976"/>
            <a:ext cx="3096344" cy="19712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915816" y="3318280"/>
            <a:ext cx="1997320" cy="190480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39552" y="3329038"/>
            <a:ext cx="2160240" cy="1883287"/>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p:cNvSpPr txBox="1"/>
          <p:nvPr/>
        </p:nvSpPr>
        <p:spPr>
          <a:xfrm>
            <a:off x="791830" y="5373216"/>
            <a:ext cx="8242612" cy="646331"/>
          </a:xfrm>
          <a:prstGeom prst="rect">
            <a:avLst/>
          </a:prstGeom>
          <a:noFill/>
        </p:spPr>
        <p:txBody>
          <a:bodyPr wrap="square" rtlCol="0">
            <a:spAutoFit/>
          </a:bodyPr>
          <a:lstStyle/>
          <a:p>
            <a:r>
              <a:rPr lang="en-GB" dirty="0">
                <a:solidFill>
                  <a:srgbClr val="FF0000"/>
                </a:solidFill>
              </a:rPr>
              <a:t>Harming a swan is a criminal offence which can be prosecuted – as much as we don’t want klaxons, we </a:t>
            </a:r>
            <a:r>
              <a:rPr lang="en-GB" b="1" dirty="0">
                <a:solidFill>
                  <a:srgbClr val="FF0000"/>
                </a:solidFill>
              </a:rPr>
              <a:t>really</a:t>
            </a:r>
            <a:r>
              <a:rPr lang="en-GB" dirty="0">
                <a:solidFill>
                  <a:srgbClr val="FF0000"/>
                </a:solidFill>
              </a:rPr>
              <a:t> don’t want criminal proceedings brought against crews. </a:t>
            </a:r>
          </a:p>
        </p:txBody>
      </p:sp>
    </p:spTree>
    <p:extLst>
      <p:ext uri="{BB962C8B-B14F-4D97-AF65-F5344CB8AC3E}">
        <p14:creationId xmlns:p14="http://schemas.microsoft.com/office/powerpoint/2010/main" val="1276822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River checks</a:t>
            </a:r>
            <a:br>
              <a:rPr lang="en-GB" dirty="0"/>
            </a:br>
            <a:r>
              <a:rPr lang="en-GB" b="0" i="1" dirty="0"/>
              <a:t>A live example</a:t>
            </a:r>
            <a:endParaRPr lang="en-GB" dirty="0"/>
          </a:p>
        </p:txBody>
      </p:sp>
      <p:sp>
        <p:nvSpPr>
          <p:cNvPr id="6" name="Content Placeholder 5"/>
          <p:cNvSpPr>
            <a:spLocks noGrp="1"/>
          </p:cNvSpPr>
          <p:nvPr>
            <p:ph idx="1"/>
          </p:nvPr>
        </p:nvSpPr>
        <p:spPr>
          <a:xfrm>
            <a:off x="457200" y="1196752"/>
            <a:ext cx="6707088" cy="3888432"/>
          </a:xfrm>
        </p:spPr>
        <p:txBody>
          <a:bodyPr/>
          <a:lstStyle/>
          <a:p>
            <a:r>
              <a:rPr lang="en-US" dirty="0">
                <a:ea typeface="ＭＳ Ｐゴシック" pitchFamily="34" charset="-128"/>
              </a:rPr>
              <a:t>If the river is clear, say </a:t>
            </a:r>
            <a:r>
              <a:rPr lang="ja-JP" altLang="en-US" dirty="0">
                <a:ea typeface="ＭＳ Ｐゴシック" pitchFamily="34" charset="-128"/>
              </a:rPr>
              <a:t>“</a:t>
            </a:r>
            <a:r>
              <a:rPr lang="en-US" altLang="ja-JP" dirty="0">
                <a:ea typeface="ＭＳ Ｐゴシック" pitchFamily="34" charset="-128"/>
              </a:rPr>
              <a:t>Head, clear</a:t>
            </a:r>
            <a:r>
              <a:rPr lang="ja-JP" altLang="en-US" dirty="0">
                <a:ea typeface="ＭＳ Ｐゴシック" pitchFamily="34" charset="-128"/>
              </a:rPr>
              <a:t>”</a:t>
            </a:r>
            <a:r>
              <a:rPr lang="en-US" altLang="ja-JP" dirty="0">
                <a:ea typeface="ＭＳ Ｐゴシック" pitchFamily="34" charset="-128"/>
              </a:rPr>
              <a:t> </a:t>
            </a:r>
            <a:r>
              <a:rPr lang="ja-JP" altLang="en-US" dirty="0">
                <a:ea typeface="ＭＳ Ｐゴシック" pitchFamily="34" charset="-128"/>
              </a:rPr>
              <a:t>“</a:t>
            </a:r>
            <a:r>
              <a:rPr lang="en-US" altLang="ja-JP" dirty="0">
                <a:ea typeface="ＭＳ Ｐゴシック" pitchFamily="34" charset="-128"/>
              </a:rPr>
              <a:t>Finish, clear</a:t>
            </a:r>
            <a:r>
              <a:rPr lang="ja-JP" altLang="en-US" dirty="0">
                <a:ea typeface="ＭＳ Ｐゴシック" pitchFamily="34" charset="-128"/>
              </a:rPr>
              <a:t>”</a:t>
            </a:r>
            <a:r>
              <a:rPr lang="en-US" altLang="ja-JP" dirty="0">
                <a:ea typeface="ＭＳ Ｐゴシック" pitchFamily="34" charset="-128"/>
              </a:rPr>
              <a:t>, etc. </a:t>
            </a:r>
          </a:p>
          <a:p>
            <a:r>
              <a:rPr lang="en-US" dirty="0">
                <a:ea typeface="ＭＳ Ｐゴシック" pitchFamily="34" charset="-128"/>
              </a:rPr>
              <a:t>If not, please report it to the SU. </a:t>
            </a:r>
          </a:p>
          <a:p>
            <a:r>
              <a:rPr lang="en-US" dirty="0">
                <a:ea typeface="ＭＳ Ｐゴシック" pitchFamily="34" charset="-128"/>
              </a:rPr>
              <a:t>E.g. </a:t>
            </a:r>
            <a:r>
              <a:rPr lang="ja-JP" altLang="en-US" dirty="0">
                <a:ea typeface="ＭＳ Ｐゴシック" pitchFamily="34" charset="-128"/>
              </a:rPr>
              <a:t>“</a:t>
            </a:r>
            <a:r>
              <a:rPr lang="en-US" altLang="ja-JP" dirty="0">
                <a:ea typeface="ＭＳ Ｐゴシック" pitchFamily="34" charset="-128"/>
              </a:rPr>
              <a:t>Boathouses A, the </a:t>
            </a:r>
            <a:r>
              <a:rPr lang="en-US" altLang="ja-JP" dirty="0" err="1">
                <a:ea typeface="ＭＳ Ｐゴシック" pitchFamily="34" charset="-128"/>
              </a:rPr>
              <a:t>narrowboat</a:t>
            </a:r>
            <a:r>
              <a:rPr lang="en-US" altLang="ja-JP" dirty="0">
                <a:ea typeface="ＭＳ Ｐゴシック" pitchFamily="34" charset="-128"/>
              </a:rPr>
              <a:t> </a:t>
            </a:r>
            <a:r>
              <a:rPr lang="ja-JP" altLang="en-US" dirty="0">
                <a:ea typeface="ＭＳ Ｐゴシック" pitchFamily="34" charset="-128"/>
              </a:rPr>
              <a:t>‘</a:t>
            </a:r>
            <a:r>
              <a:rPr lang="en-US" altLang="ja-JP" dirty="0">
                <a:ea typeface="ＭＳ Ｐゴシック" pitchFamily="34" charset="-128"/>
              </a:rPr>
              <a:t>X-ample</a:t>
            </a:r>
            <a:r>
              <a:rPr lang="ja-JP" altLang="en-US" dirty="0">
                <a:ea typeface="ＭＳ Ｐゴシック" pitchFamily="34" charset="-128"/>
              </a:rPr>
              <a:t>’</a:t>
            </a:r>
            <a:r>
              <a:rPr lang="en-US" altLang="ja-JP" dirty="0">
                <a:ea typeface="ＭＳ Ｐゴシック" pitchFamily="34" charset="-128"/>
              </a:rPr>
              <a:t> is moving downstream along boathouse island.</a:t>
            </a:r>
            <a:r>
              <a:rPr lang="ja-JP" altLang="en-US" dirty="0">
                <a:ea typeface="ＭＳ Ｐゴシック" pitchFamily="34" charset="-128"/>
              </a:rPr>
              <a:t>”</a:t>
            </a:r>
            <a:endParaRPr lang="en-GB" dirty="0"/>
          </a:p>
          <a:p>
            <a:pPr marL="0" indent="0">
              <a:buNone/>
            </a:pPr>
            <a:r>
              <a:rPr lang="en-GB" b="1" dirty="0">
                <a:solidFill>
                  <a:schemeClr val="accent3"/>
                </a:solidFill>
              </a:rPr>
              <a:t>Now listen to the following clips of a river check. The wind may be strong, and people might be talking nearby – but you need to listen up for when it’s you!</a:t>
            </a:r>
          </a:p>
          <a:p>
            <a:pPr marL="0" indent="0">
              <a:buNone/>
            </a:pPr>
            <a:endParaRPr lang="en-GB" dirty="0"/>
          </a:p>
          <a:p>
            <a:pPr marL="0" indent="0">
              <a:buNone/>
            </a:pPr>
            <a:endParaRPr lang="en-GB" dirty="0"/>
          </a:p>
        </p:txBody>
      </p:sp>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23</a:t>
            </a:fld>
            <a:endParaRPr lang="en-GB"/>
          </a:p>
        </p:txBody>
      </p:sp>
      <p:pic>
        <p:nvPicPr>
          <p:cNvPr id="7" name="examplerivercheck.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31918" y="3846760"/>
            <a:ext cx="609600" cy="609600"/>
          </a:xfrm>
          <a:prstGeom prst="rect">
            <a:avLst/>
          </a:prstGeom>
        </p:spPr>
      </p:pic>
      <p:sp>
        <p:nvSpPr>
          <p:cNvPr id="8" name="Rectangle 7">
            <a:hlinkClick r:id="rId9" action="ppaction://hlinksldjump"/>
          </p:cNvPr>
          <p:cNvSpPr/>
          <p:nvPr/>
        </p:nvSpPr>
        <p:spPr>
          <a:xfrm>
            <a:off x="7336718" y="5335014"/>
            <a:ext cx="1667675" cy="39824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Next slide &gt;</a:t>
            </a:r>
          </a:p>
        </p:txBody>
      </p:sp>
      <p:pic>
        <p:nvPicPr>
          <p:cNvPr id="4" name="rivercheck1_lowres.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331640" y="3846760"/>
            <a:ext cx="609600" cy="609600"/>
          </a:xfrm>
          <a:prstGeom prst="rect">
            <a:avLst/>
          </a:prstGeom>
        </p:spPr>
      </p:pic>
      <p:pic>
        <p:nvPicPr>
          <p:cNvPr id="9" name="rivercheck_2.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4139952" y="3846760"/>
            <a:ext cx="609600" cy="609600"/>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1607446612"/>
              </p:ext>
            </p:extLst>
          </p:nvPr>
        </p:nvGraphicFramePr>
        <p:xfrm>
          <a:off x="935917" y="3356992"/>
          <a:ext cx="7234637" cy="370840"/>
        </p:xfrm>
        <a:graphic>
          <a:graphicData uri="http://schemas.openxmlformats.org/drawingml/2006/table">
            <a:tbl>
              <a:tblPr firstRow="1" bandRow="1">
                <a:tableStyleId>{5C22544A-7EE6-4342-B048-85BDC9FD1C3A}</a:tableStyleId>
              </a:tblPr>
              <a:tblGrid>
                <a:gridCol w="2239939">
                  <a:extLst>
                    <a:ext uri="{9D8B030D-6E8A-4147-A177-3AD203B41FA5}">
                      <a16:colId xmlns:a16="http://schemas.microsoft.com/office/drawing/2014/main" val="20000"/>
                    </a:ext>
                  </a:extLst>
                </a:gridCol>
                <a:gridCol w="3268352">
                  <a:extLst>
                    <a:ext uri="{9D8B030D-6E8A-4147-A177-3AD203B41FA5}">
                      <a16:colId xmlns:a16="http://schemas.microsoft.com/office/drawing/2014/main" val="20001"/>
                    </a:ext>
                  </a:extLst>
                </a:gridCol>
                <a:gridCol w="1726346">
                  <a:extLst>
                    <a:ext uri="{9D8B030D-6E8A-4147-A177-3AD203B41FA5}">
                      <a16:colId xmlns:a16="http://schemas.microsoft.com/office/drawing/2014/main" val="20002"/>
                    </a:ext>
                  </a:extLst>
                </a:gridCol>
              </a:tblGrid>
              <a:tr h="370840">
                <a:tc>
                  <a:txBody>
                    <a:bodyPr/>
                    <a:lstStyle/>
                    <a:p>
                      <a:r>
                        <a:rPr lang="en-GB" dirty="0">
                          <a:solidFill>
                            <a:schemeClr val="tx2"/>
                          </a:solidFill>
                        </a:rPr>
                        <a:t>“Model” check</a:t>
                      </a:r>
                    </a:p>
                  </a:txBody>
                  <a:tcPr>
                    <a:noFill/>
                  </a:tcPr>
                </a:tc>
                <a:tc>
                  <a:txBody>
                    <a:bodyPr/>
                    <a:lstStyle/>
                    <a:p>
                      <a:r>
                        <a:rPr lang="en-GB" dirty="0">
                          <a:solidFill>
                            <a:schemeClr val="tx2"/>
                          </a:solidFill>
                        </a:rPr>
                        <a:t>Dealing</a:t>
                      </a:r>
                      <a:r>
                        <a:rPr lang="en-GB" baseline="0" dirty="0">
                          <a:solidFill>
                            <a:schemeClr val="tx2"/>
                          </a:solidFill>
                        </a:rPr>
                        <a:t> with no response</a:t>
                      </a:r>
                      <a:endParaRPr lang="en-GB" dirty="0">
                        <a:solidFill>
                          <a:schemeClr val="tx2"/>
                        </a:solidFill>
                      </a:endParaRPr>
                    </a:p>
                  </a:txBody>
                  <a:tcPr>
                    <a:noFill/>
                  </a:tcPr>
                </a:tc>
                <a:tc>
                  <a:txBody>
                    <a:bodyPr/>
                    <a:lstStyle/>
                    <a:p>
                      <a:r>
                        <a:rPr lang="en-GB" dirty="0">
                          <a:solidFill>
                            <a:schemeClr val="tx2"/>
                          </a:solidFill>
                        </a:rPr>
                        <a:t>“Live” example</a:t>
                      </a:r>
                    </a:p>
                  </a:txBody>
                  <a:tcPr>
                    <a:noFill/>
                  </a:tcPr>
                </a:tc>
                <a:extLst>
                  <a:ext uri="{0D108BD9-81ED-4DB2-BD59-A6C34878D82A}">
                    <a16:rowId xmlns:a16="http://schemas.microsoft.com/office/drawing/2014/main" val="10000"/>
                  </a:ext>
                </a:extLst>
              </a:tr>
            </a:tbl>
          </a:graphicData>
        </a:graphic>
      </p:graphicFrame>
      <p:sp>
        <p:nvSpPr>
          <p:cNvPr id="10" name="TextBox 9"/>
          <p:cNvSpPr txBox="1"/>
          <p:nvPr/>
        </p:nvSpPr>
        <p:spPr>
          <a:xfrm>
            <a:off x="899592" y="4797152"/>
            <a:ext cx="5328592" cy="1323439"/>
          </a:xfrm>
          <a:prstGeom prst="rect">
            <a:avLst/>
          </a:prstGeom>
          <a:noFill/>
        </p:spPr>
        <p:txBody>
          <a:bodyPr wrap="square" rtlCol="0">
            <a:spAutoFit/>
          </a:bodyPr>
          <a:lstStyle/>
          <a:p>
            <a:r>
              <a:rPr lang="en-US" sz="1600" b="1" dirty="0">
                <a:solidFill>
                  <a:schemeClr val="tx2"/>
                </a:solidFill>
              </a:rPr>
              <a:t>The ‘no response’ example above has two marshals that do not answer: Boathouse B and Donny Bridge. It is preferred that the next marshal in line answers after 10 seconds (as Donny Bridge does), and not for the SU to prod the person (Boathouse B in the example). </a:t>
            </a:r>
          </a:p>
        </p:txBody>
      </p:sp>
      <p:sp>
        <p:nvSpPr>
          <p:cNvPr id="12" name="Rectangle 11">
            <a:extLst>
              <a:ext uri="{FF2B5EF4-FFF2-40B4-BE49-F238E27FC236}">
                <a16:creationId xmlns:a16="http://schemas.microsoft.com/office/drawing/2014/main" id="{E1983378-6E0D-4B3C-9B6C-C582C257B41A}"/>
              </a:ext>
            </a:extLst>
          </p:cNvPr>
          <p:cNvSpPr/>
          <p:nvPr/>
        </p:nvSpPr>
        <p:spPr>
          <a:xfrm>
            <a:off x="7126622" y="338164"/>
            <a:ext cx="1726346" cy="2664296"/>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a:solidFill>
                  <a:schemeClr val="tx2"/>
                </a:solidFill>
              </a:rPr>
              <a:t>The order:</a:t>
            </a:r>
          </a:p>
          <a:p>
            <a:pPr marL="342900" indent="-342900">
              <a:buAutoNum type="arabicPeriod"/>
            </a:pPr>
            <a:r>
              <a:rPr lang="en-GB" sz="1200" dirty="0">
                <a:solidFill>
                  <a:schemeClr val="tx2"/>
                </a:solidFill>
              </a:rPr>
              <a:t>Head</a:t>
            </a:r>
          </a:p>
          <a:p>
            <a:pPr marL="342900" indent="-342900">
              <a:buAutoNum type="arabicPeriod"/>
            </a:pPr>
            <a:r>
              <a:rPr lang="en-GB" sz="1200" dirty="0">
                <a:solidFill>
                  <a:schemeClr val="tx2"/>
                </a:solidFill>
              </a:rPr>
              <a:t>Finish</a:t>
            </a:r>
          </a:p>
          <a:p>
            <a:pPr marL="342900" indent="-342900">
              <a:buAutoNum type="arabicPeriod"/>
            </a:pPr>
            <a:r>
              <a:rPr lang="en-GB" sz="1200" dirty="0">
                <a:solidFill>
                  <a:schemeClr val="tx2"/>
                </a:solidFill>
              </a:rPr>
              <a:t>Boathouses A</a:t>
            </a:r>
          </a:p>
          <a:p>
            <a:pPr marL="342900" indent="-342900">
              <a:buAutoNum type="arabicPeriod"/>
            </a:pPr>
            <a:r>
              <a:rPr lang="en-GB" sz="1200" dirty="0">
                <a:solidFill>
                  <a:schemeClr val="tx2"/>
                </a:solidFill>
              </a:rPr>
              <a:t>Boathouses B</a:t>
            </a:r>
          </a:p>
          <a:p>
            <a:pPr marL="342900" indent="-342900">
              <a:buAutoNum type="arabicPeriod"/>
            </a:pPr>
            <a:r>
              <a:rPr lang="en-GB" sz="1200" dirty="0">
                <a:solidFill>
                  <a:schemeClr val="tx2"/>
                </a:solidFill>
              </a:rPr>
              <a:t>Univ</a:t>
            </a:r>
          </a:p>
          <a:p>
            <a:pPr marL="342900" indent="-342900">
              <a:buAutoNum type="arabicPeriod"/>
            </a:pPr>
            <a:r>
              <a:rPr lang="en-GB" sz="1200" dirty="0">
                <a:solidFill>
                  <a:schemeClr val="tx2"/>
                </a:solidFill>
              </a:rPr>
              <a:t>Greenbank</a:t>
            </a:r>
          </a:p>
          <a:p>
            <a:pPr marL="342900" indent="-342900">
              <a:buAutoNum type="arabicPeriod"/>
            </a:pPr>
            <a:r>
              <a:rPr lang="en-GB" sz="1200" dirty="0">
                <a:solidFill>
                  <a:schemeClr val="tx2"/>
                </a:solidFill>
              </a:rPr>
              <a:t>Longbridges</a:t>
            </a:r>
          </a:p>
          <a:p>
            <a:pPr marL="342900" indent="-342900">
              <a:buAutoNum type="arabicPeriod"/>
            </a:pPr>
            <a:r>
              <a:rPr lang="en-GB" sz="1200" dirty="0">
                <a:solidFill>
                  <a:schemeClr val="tx2"/>
                </a:solidFill>
              </a:rPr>
              <a:t>Top Gut</a:t>
            </a:r>
          </a:p>
          <a:p>
            <a:pPr marL="342900" indent="-342900">
              <a:buAutoNum type="arabicPeriod"/>
            </a:pPr>
            <a:r>
              <a:rPr lang="en-GB" sz="1200" dirty="0">
                <a:solidFill>
                  <a:schemeClr val="tx2"/>
                </a:solidFill>
              </a:rPr>
              <a:t>Middle Gut</a:t>
            </a:r>
          </a:p>
          <a:p>
            <a:pPr marL="342900" indent="-342900">
              <a:buAutoNum type="arabicPeriod"/>
            </a:pPr>
            <a:r>
              <a:rPr lang="en-GB" sz="1200" dirty="0">
                <a:solidFill>
                  <a:schemeClr val="tx2"/>
                </a:solidFill>
              </a:rPr>
              <a:t>Bottom Gut</a:t>
            </a:r>
          </a:p>
          <a:p>
            <a:pPr marL="342900" indent="-342900">
              <a:buAutoNum type="arabicPeriod"/>
            </a:pPr>
            <a:r>
              <a:rPr lang="en-GB" sz="1200" dirty="0">
                <a:solidFill>
                  <a:schemeClr val="tx2"/>
                </a:solidFill>
              </a:rPr>
              <a:t>Donnington Bridge</a:t>
            </a:r>
          </a:p>
          <a:p>
            <a:pPr marL="342900" indent="-342900">
              <a:buAutoNum type="arabicPeriod"/>
            </a:pPr>
            <a:r>
              <a:rPr lang="en-GB" sz="1200" dirty="0">
                <a:solidFill>
                  <a:schemeClr val="tx2"/>
                </a:solidFill>
              </a:rPr>
              <a:t>Top Bunglines</a:t>
            </a:r>
          </a:p>
          <a:p>
            <a:pPr marL="342900" indent="-342900">
              <a:buAutoNum type="arabicPeriod"/>
            </a:pPr>
            <a:r>
              <a:rPr lang="en-GB" sz="1200" dirty="0">
                <a:solidFill>
                  <a:schemeClr val="tx2"/>
                </a:solidFill>
              </a:rPr>
              <a:t>Bottom Bunglines</a:t>
            </a:r>
          </a:p>
          <a:p>
            <a:pPr marL="342900" indent="-342900">
              <a:buAutoNum type="arabicPeriod"/>
            </a:pPr>
            <a:endParaRPr lang="en-GB" sz="1200" dirty="0">
              <a:solidFill>
                <a:schemeClr val="tx2"/>
              </a:solidFill>
            </a:endParaRPr>
          </a:p>
        </p:txBody>
      </p:sp>
    </p:spTree>
    <p:extLst>
      <p:ext uri="{BB962C8B-B14F-4D97-AF65-F5344CB8AC3E}">
        <p14:creationId xmlns:p14="http://schemas.microsoft.com/office/powerpoint/2010/main" val="2317225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8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8608"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8691" fill="hold"/>
                                        <p:tgtEl>
                                          <p:spTgt spid="9"/>
                                        </p:tgtEl>
                                      </p:cBhvr>
                                    </p:cmd>
                                  </p:childTnLst>
                                </p:cTn>
                              </p:par>
                            </p:childTnLst>
                          </p:cTn>
                        </p:par>
                      </p:childTnLst>
                    </p:cTn>
                  </p:par>
                </p:childTnLst>
              </p:cTn>
              <p:nextCondLst>
                <p:cond evt="onClick" delay="0">
                  <p:tgtEl>
                    <p:spTgt spid="9"/>
                  </p:tgtEl>
                </p:cond>
              </p:nextCondLst>
            </p:seq>
            <p:audio>
              <p:cMediaNode vol="80000">
                <p:cTn id="19"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p:txBody>
          <a:bodyPr/>
          <a:lstStyle/>
          <a:p>
            <a:r>
              <a:rPr lang="en-GB" dirty="0"/>
              <a:t>Crew checks and pushing off</a:t>
            </a:r>
            <a:br>
              <a:rPr lang="en-GB" dirty="0"/>
            </a:br>
            <a:r>
              <a:rPr lang="en-GB" b="0" i="1" dirty="0"/>
              <a:t>You must check the boats and encourage them when to push off</a:t>
            </a:r>
            <a:endParaRPr lang="en-GB" dirty="0"/>
          </a:p>
        </p:txBody>
      </p:sp>
      <p:sp>
        <p:nvSpPr>
          <p:cNvPr id="4" name="Content Placeholder 3"/>
          <p:cNvSpPr>
            <a:spLocks noGrp="1"/>
          </p:cNvSpPr>
          <p:nvPr>
            <p:ph idx="1"/>
          </p:nvPr>
        </p:nvSpPr>
        <p:spPr>
          <a:xfrm>
            <a:off x="457200" y="1196752"/>
            <a:ext cx="8229600" cy="1944216"/>
          </a:xfrm>
        </p:spPr>
        <p:txBody>
          <a:bodyPr/>
          <a:lstStyle/>
          <a:p>
            <a:r>
              <a:rPr lang="en-GB" dirty="0">
                <a:ea typeface="ＭＳ Ｐゴシック" pitchFamily="34" charset="-128"/>
              </a:rPr>
              <a:t>Raft marshals should ensure that crews do not put their shell on the water until the previous division of their gender has landed (i.e. for Men</a:t>
            </a:r>
            <a:r>
              <a:rPr lang="en-GB" altLang="en-US" dirty="0">
                <a:ea typeface="ＭＳ Ｐゴシック" pitchFamily="34" charset="-128"/>
              </a:rPr>
              <a:t>’</a:t>
            </a:r>
            <a:r>
              <a:rPr lang="en-GB" dirty="0">
                <a:ea typeface="ＭＳ Ｐゴシック" pitchFamily="34" charset="-128"/>
              </a:rPr>
              <a:t>s Div. 1, Men</a:t>
            </a:r>
            <a:r>
              <a:rPr lang="en-GB" altLang="en-US" dirty="0">
                <a:ea typeface="ＭＳ Ｐゴシック" pitchFamily="34" charset="-128"/>
              </a:rPr>
              <a:t>’</a:t>
            </a:r>
            <a:r>
              <a:rPr lang="en-GB" dirty="0">
                <a:ea typeface="ＭＳ Ｐゴシック" pitchFamily="34" charset="-128"/>
              </a:rPr>
              <a:t>s Div. 2 must have landed before Men</a:t>
            </a:r>
            <a:r>
              <a:rPr lang="en-GB" altLang="en-US" dirty="0">
                <a:ea typeface="ＭＳ Ｐゴシック" pitchFamily="34" charset="-128"/>
              </a:rPr>
              <a:t>’</a:t>
            </a:r>
            <a:r>
              <a:rPr lang="en-GB" dirty="0">
                <a:ea typeface="ＭＳ Ｐゴシック" pitchFamily="34" charset="-128"/>
              </a:rPr>
              <a:t>s Div. 1 puts their shell on the water)</a:t>
            </a:r>
          </a:p>
          <a:p>
            <a:r>
              <a:rPr lang="en-GB" b="1" dirty="0">
                <a:solidFill>
                  <a:schemeClr val="accent3"/>
                </a:solidFill>
                <a:ea typeface="ＭＳ Ｐゴシック" pitchFamily="34" charset="-128"/>
              </a:rPr>
              <a:t>Crews must not push off until the following launch for the division immediately before theirs goes past. </a:t>
            </a:r>
            <a:r>
              <a:rPr lang="en-GB" dirty="0">
                <a:ea typeface="ＭＳ Ｐゴシック" pitchFamily="34" charset="-128"/>
              </a:rPr>
              <a:t>Then they are safe to push off and warm up</a:t>
            </a:r>
          </a:p>
          <a:p>
            <a:r>
              <a:rPr lang="en-GB" dirty="0">
                <a:ea typeface="ＭＳ Ｐゴシック" pitchFamily="34" charset="-128"/>
              </a:rPr>
              <a:t>Make sure crews push off promptly to avoid delays</a:t>
            </a:r>
            <a:endParaRPr lang="en-GB" b="1" dirty="0">
              <a:ea typeface="ＭＳ Ｐゴシック" pitchFamily="34" charset="-128"/>
            </a:endParaRPr>
          </a:p>
          <a:p>
            <a:pPr marL="0" indent="0">
              <a:buNone/>
            </a:pPr>
            <a:endParaRPr lang="en-US" dirty="0">
              <a:ea typeface="ＭＳ Ｐゴシック" pitchFamily="34" charset="-128"/>
            </a:endParaRPr>
          </a:p>
          <a:p>
            <a:endParaRPr lang="en-GB" dirty="0"/>
          </a:p>
        </p:txBody>
      </p:sp>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24</a:t>
            </a:fld>
            <a:endParaRPr lang="en-GB"/>
          </a:p>
        </p:txBody>
      </p:sp>
      <p:cxnSp>
        <p:nvCxnSpPr>
          <p:cNvPr id="7" name="Straight Connector 6"/>
          <p:cNvCxnSpPr/>
          <p:nvPr/>
        </p:nvCxnSpPr>
        <p:spPr>
          <a:xfrm>
            <a:off x="827584" y="4653136"/>
            <a:ext cx="7272808" cy="0"/>
          </a:xfrm>
          <a:prstGeom prst="line">
            <a:avLst/>
          </a:prstGeom>
          <a:ln w="28575">
            <a:solidFill>
              <a:schemeClr val="accent2"/>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12" name="Rectangular Callout 11"/>
          <p:cNvSpPr/>
          <p:nvPr/>
        </p:nvSpPr>
        <p:spPr>
          <a:xfrm>
            <a:off x="971600" y="3356992"/>
            <a:ext cx="1008112" cy="1152128"/>
          </a:xfrm>
          <a:prstGeom prst="wedgeRectCallout">
            <a:avLst/>
          </a:prstGeom>
          <a:solidFill>
            <a:schemeClr val="accent6"/>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solidFill>
              </a:rPr>
              <a:t>Women’s Division 4 lands</a:t>
            </a:r>
          </a:p>
        </p:txBody>
      </p:sp>
      <p:sp>
        <p:nvSpPr>
          <p:cNvPr id="13" name="Rectangular Callout 12"/>
          <p:cNvSpPr/>
          <p:nvPr/>
        </p:nvSpPr>
        <p:spPr>
          <a:xfrm>
            <a:off x="4247964" y="3356992"/>
            <a:ext cx="1080120" cy="1152128"/>
          </a:xfrm>
          <a:prstGeom prst="wedgeRectCallou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solidFill>
              </a:rPr>
              <a:t>Women’s Division 3 pushes off</a:t>
            </a:r>
          </a:p>
        </p:txBody>
      </p:sp>
      <p:sp>
        <p:nvSpPr>
          <p:cNvPr id="16" name="Rectangular Callout 15"/>
          <p:cNvSpPr/>
          <p:nvPr/>
        </p:nvSpPr>
        <p:spPr>
          <a:xfrm>
            <a:off x="3311860" y="4833618"/>
            <a:ext cx="1188132" cy="1152128"/>
          </a:xfrm>
          <a:prstGeom prst="wedgeRectCallout">
            <a:avLst>
              <a:gd name="adj1" fmla="val -21953"/>
              <a:gd name="adj2" fmla="val -65998"/>
            </a:avLst>
          </a:prstGeom>
          <a:solidFill>
            <a:schemeClr val="accent6"/>
          </a:solidFill>
          <a:ln>
            <a:solidFill>
              <a:srgbClr val="EB88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solidFill>
              </a:rPr>
              <a:t>Men’s Division 4 races past</a:t>
            </a:r>
          </a:p>
        </p:txBody>
      </p:sp>
      <p:sp>
        <p:nvSpPr>
          <p:cNvPr id="17" name="Rectangular Callout 16"/>
          <p:cNvSpPr/>
          <p:nvPr/>
        </p:nvSpPr>
        <p:spPr>
          <a:xfrm>
            <a:off x="5580112" y="3356992"/>
            <a:ext cx="1071736" cy="1152128"/>
          </a:xfrm>
          <a:prstGeom prst="wedgeRectCallout">
            <a:avLst/>
          </a:prstGeom>
          <a:solidFill>
            <a:schemeClr val="accent6"/>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solidFill>
              </a:rPr>
              <a:t>Men’s Division 4 lands</a:t>
            </a:r>
          </a:p>
        </p:txBody>
      </p:sp>
      <p:sp>
        <p:nvSpPr>
          <p:cNvPr id="18" name="Rectangular Callout 17"/>
          <p:cNvSpPr/>
          <p:nvPr/>
        </p:nvSpPr>
        <p:spPr>
          <a:xfrm>
            <a:off x="7236296" y="4848493"/>
            <a:ext cx="1188132" cy="1152128"/>
          </a:xfrm>
          <a:prstGeom prst="wedgeRectCallout">
            <a:avLst>
              <a:gd name="adj1" fmla="val -18289"/>
              <a:gd name="adj2" fmla="val -64738"/>
            </a:avLst>
          </a:prstGeom>
          <a:solidFill>
            <a:schemeClr val="accent6"/>
          </a:solidFill>
          <a:ln>
            <a:solidFill>
              <a:srgbClr val="EB88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solidFill>
              </a:rPr>
              <a:t>Women’s Division 3 races past</a:t>
            </a:r>
          </a:p>
        </p:txBody>
      </p:sp>
      <p:sp>
        <p:nvSpPr>
          <p:cNvPr id="19" name="Rectangular Callout 18"/>
          <p:cNvSpPr/>
          <p:nvPr/>
        </p:nvSpPr>
        <p:spPr>
          <a:xfrm>
            <a:off x="2267744" y="3356992"/>
            <a:ext cx="1080120" cy="1152128"/>
          </a:xfrm>
          <a:prstGeom prst="wedgeRectCallou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solidFill>
              </a:rPr>
              <a:t>Women’s Division 3 puts boats on pontoon</a:t>
            </a:r>
          </a:p>
        </p:txBody>
      </p:sp>
      <p:sp>
        <p:nvSpPr>
          <p:cNvPr id="20" name="Rectangular Callout 19"/>
          <p:cNvSpPr/>
          <p:nvPr/>
        </p:nvSpPr>
        <p:spPr>
          <a:xfrm>
            <a:off x="6876256" y="3357803"/>
            <a:ext cx="1080120" cy="1152128"/>
          </a:xfrm>
          <a:prstGeom prst="wedgeRectCallou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solidFill>
              </a:rPr>
              <a:t>Men’s Division 3 puts boats on pontoon</a:t>
            </a:r>
          </a:p>
        </p:txBody>
      </p:sp>
    </p:spTree>
    <p:extLst>
      <p:ext uri="{BB962C8B-B14F-4D97-AF65-F5344CB8AC3E}">
        <p14:creationId xmlns:p14="http://schemas.microsoft.com/office/powerpoint/2010/main" val="4280649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660232" y="256408"/>
            <a:ext cx="2325398" cy="587944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4509761" y="260648"/>
            <a:ext cx="2014194" cy="587944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7"/>
          <p:cNvSpPr>
            <a:spLocks noGrp="1"/>
          </p:cNvSpPr>
          <p:nvPr>
            <p:ph type="title"/>
          </p:nvPr>
        </p:nvSpPr>
        <p:spPr>
          <a:xfrm>
            <a:off x="457200" y="274638"/>
            <a:ext cx="3898776" cy="850106"/>
          </a:xfrm>
        </p:spPr>
        <p:txBody>
          <a:bodyPr/>
          <a:lstStyle/>
          <a:p>
            <a:r>
              <a:rPr lang="en-GB" dirty="0"/>
              <a:t>Crew checks and pushing off</a:t>
            </a:r>
            <a:br>
              <a:rPr lang="en-GB" dirty="0"/>
            </a:br>
            <a:r>
              <a:rPr lang="en-GB" b="0" i="1" dirty="0"/>
              <a:t>You must check the boats carefully</a:t>
            </a:r>
            <a:endParaRPr lang="en-GB" dirty="0"/>
          </a:p>
        </p:txBody>
      </p:sp>
      <p:sp>
        <p:nvSpPr>
          <p:cNvPr id="4" name="Content Placeholder 3"/>
          <p:cNvSpPr>
            <a:spLocks noGrp="1"/>
          </p:cNvSpPr>
          <p:nvPr>
            <p:ph idx="1"/>
          </p:nvPr>
        </p:nvSpPr>
        <p:spPr>
          <a:xfrm>
            <a:off x="457200" y="1196752"/>
            <a:ext cx="4042792" cy="4392488"/>
          </a:xfrm>
        </p:spPr>
        <p:txBody>
          <a:bodyPr/>
          <a:lstStyle/>
          <a:p>
            <a:pPr marL="0" indent="0">
              <a:buNone/>
            </a:pPr>
            <a:r>
              <a:rPr lang="en-GB" b="1" dirty="0">
                <a:ea typeface="ＭＳ Ｐゴシック" pitchFamily="34" charset="-128"/>
              </a:rPr>
              <a:t>Before a boat sets off, you must check:</a:t>
            </a:r>
          </a:p>
          <a:p>
            <a:r>
              <a:rPr lang="en-GB" b="1" dirty="0">
                <a:ea typeface="ＭＳ Ｐゴシック" pitchFamily="34" charset="-128"/>
              </a:rPr>
              <a:t>Heel restraints </a:t>
            </a:r>
            <a:r>
              <a:rPr lang="en-GB" dirty="0">
                <a:ea typeface="ＭＳ Ｐゴシック" pitchFamily="34" charset="-128"/>
              </a:rPr>
              <a:t>– forcefully lift up- they should not go above horizontal nor break</a:t>
            </a:r>
          </a:p>
          <a:p>
            <a:r>
              <a:rPr lang="en-GB" b="1" dirty="0">
                <a:ea typeface="ＭＳ Ｐゴシック" pitchFamily="34" charset="-128"/>
              </a:rPr>
              <a:t>Footplate properly attached to boat</a:t>
            </a:r>
          </a:p>
          <a:p>
            <a:r>
              <a:rPr lang="en-GB" b="1" dirty="0">
                <a:ea typeface="ＭＳ Ｐゴシック" pitchFamily="34" charset="-128"/>
              </a:rPr>
              <a:t>Bow ball </a:t>
            </a:r>
            <a:r>
              <a:rPr lang="en-GB" dirty="0">
                <a:ea typeface="ＭＳ Ｐゴシック" pitchFamily="34" charset="-128"/>
              </a:rPr>
              <a:t>firmly fixed – give it a wiggle</a:t>
            </a:r>
          </a:p>
          <a:p>
            <a:r>
              <a:rPr lang="en-GB" b="1" dirty="0">
                <a:ea typeface="ＭＳ Ｐゴシック" pitchFamily="34" charset="-128"/>
              </a:rPr>
              <a:t>Lifejacket</a:t>
            </a:r>
            <a:r>
              <a:rPr lang="en-GB" dirty="0">
                <a:ea typeface="ＭＳ Ｐゴシック" pitchFamily="34" charset="-128"/>
              </a:rPr>
              <a:t> over cox</a:t>
            </a:r>
            <a:r>
              <a:rPr lang="en-GB" altLang="en-US" dirty="0">
                <a:ea typeface="ＭＳ Ｐゴシック" pitchFamily="34" charset="-128"/>
              </a:rPr>
              <a:t>’</a:t>
            </a:r>
            <a:r>
              <a:rPr lang="en-GB" dirty="0">
                <a:ea typeface="ＭＳ Ｐゴシック" pitchFamily="34" charset="-128"/>
              </a:rPr>
              <a:t>s outermost layer</a:t>
            </a:r>
          </a:p>
          <a:p>
            <a:r>
              <a:rPr lang="en-GB" b="1" dirty="0">
                <a:ea typeface="ＭＳ Ｐゴシック" pitchFamily="34" charset="-128"/>
              </a:rPr>
              <a:t>Hatch cover</a:t>
            </a:r>
            <a:r>
              <a:rPr lang="en-GB" dirty="0">
                <a:ea typeface="ＭＳ Ｐゴシック" pitchFamily="34" charset="-128"/>
              </a:rPr>
              <a:t>s are present and screwed tightly shut.</a:t>
            </a:r>
          </a:p>
          <a:p>
            <a:r>
              <a:rPr lang="en-GB" dirty="0">
                <a:ea typeface="ＭＳ Ｐゴシック" pitchFamily="34" charset="-128"/>
              </a:rPr>
              <a:t>The boat has </a:t>
            </a:r>
            <a:r>
              <a:rPr lang="en-GB" b="1" dirty="0">
                <a:ea typeface="ＭＳ Ｐゴシック" pitchFamily="34" charset="-128"/>
              </a:rPr>
              <a:t>backstays</a:t>
            </a:r>
            <a:r>
              <a:rPr lang="en-GB" dirty="0">
                <a:ea typeface="ＭＳ Ｐゴシック" pitchFamily="34" charset="-128"/>
              </a:rPr>
              <a:t> and they are firmly attached.</a:t>
            </a:r>
          </a:p>
          <a:p>
            <a:r>
              <a:rPr lang="en-GB" b="1" dirty="0">
                <a:ea typeface="ＭＳ Ｐゴシック" pitchFamily="34" charset="-128"/>
              </a:rPr>
              <a:t>Lights</a:t>
            </a:r>
            <a:r>
              <a:rPr lang="en-GB" dirty="0">
                <a:ea typeface="ＭＳ Ｐゴシック" pitchFamily="34" charset="-128"/>
              </a:rPr>
              <a:t> are attached to the boat for divisions requiring them.  </a:t>
            </a:r>
            <a:endParaRPr lang="en-US" dirty="0">
              <a:ea typeface="ＭＳ Ｐゴシック" pitchFamily="34" charset="-128"/>
            </a:endParaRPr>
          </a:p>
          <a:p>
            <a:pPr marL="0" indent="0">
              <a:buNone/>
            </a:pPr>
            <a:endParaRPr lang="en-US" dirty="0">
              <a:ea typeface="ＭＳ Ｐゴシック" pitchFamily="34" charset="-128"/>
            </a:endParaRPr>
          </a:p>
          <a:p>
            <a:endParaRPr lang="en-GB" dirty="0"/>
          </a:p>
        </p:txBody>
      </p:sp>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25</a:t>
            </a:fld>
            <a:endParaRPr lang="en-GB"/>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8318"/>
          <a:stretch/>
        </p:blipFill>
        <p:spPr bwMode="auto">
          <a:xfrm>
            <a:off x="4557215" y="404664"/>
            <a:ext cx="1919287" cy="1828346"/>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6"/>
          <p:cNvSpPr/>
          <p:nvPr/>
        </p:nvSpPr>
        <p:spPr>
          <a:xfrm>
            <a:off x="327589" y="3423218"/>
            <a:ext cx="4114034" cy="19442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7" name="Picture 3" descr="C:\Users\Phil\Documents\Rowing\OURCs\OUL no lifejackets\603259_10100386179974399_682269434_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755402" y="4365104"/>
            <a:ext cx="2191657" cy="177074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458500" y="4395326"/>
            <a:ext cx="2116717" cy="1710301"/>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665965" y="404664"/>
            <a:ext cx="2370531" cy="1828346"/>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1098" y="2430102"/>
            <a:ext cx="2280265" cy="1710199"/>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395536" y="5709201"/>
            <a:ext cx="3024336" cy="430887"/>
          </a:xfrm>
          <a:prstGeom prst="rect">
            <a:avLst/>
          </a:prstGeom>
          <a:noFill/>
        </p:spPr>
        <p:txBody>
          <a:bodyPr wrap="square" rtlCol="0">
            <a:spAutoFit/>
          </a:bodyPr>
          <a:lstStyle/>
          <a:p>
            <a:r>
              <a:rPr lang="en-GB" sz="1100" dirty="0">
                <a:solidFill>
                  <a:schemeClr val="tx2"/>
                </a:solidFill>
              </a:rPr>
              <a:t>Images 1,2, 4: packer.dsl.pipex.com/rowing</a:t>
            </a:r>
          </a:p>
          <a:p>
            <a:r>
              <a:rPr lang="en-GB" sz="1100" dirty="0">
                <a:solidFill>
                  <a:schemeClr val="tx2"/>
                </a:solidFill>
              </a:rPr>
              <a:t>Image 3: </a:t>
            </a:r>
            <a:r>
              <a:rPr lang="en-GB" sz="1100" dirty="0" err="1">
                <a:solidFill>
                  <a:schemeClr val="tx2"/>
                </a:solidFill>
              </a:rPr>
              <a:t>Janousek</a:t>
            </a:r>
            <a:r>
              <a:rPr lang="en-GB" sz="1100" dirty="0">
                <a:solidFill>
                  <a:schemeClr val="tx2"/>
                </a:solidFill>
              </a:rPr>
              <a:t> website</a:t>
            </a:r>
          </a:p>
        </p:txBody>
      </p:sp>
      <p:pic>
        <p:nvPicPr>
          <p:cNvPr id="1031"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4509761" y="2420887"/>
            <a:ext cx="2014194" cy="172862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4661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a:xfrm>
            <a:off x="457200" y="274638"/>
            <a:ext cx="3898776" cy="850106"/>
          </a:xfrm>
        </p:spPr>
        <p:txBody>
          <a:bodyPr/>
          <a:lstStyle/>
          <a:p>
            <a:r>
              <a:rPr lang="en-GB" dirty="0"/>
              <a:t>Crew checks and pushing off</a:t>
            </a:r>
            <a:br>
              <a:rPr lang="en-GB" dirty="0"/>
            </a:br>
            <a:r>
              <a:rPr lang="en-GB" b="0" i="1" dirty="0"/>
              <a:t>You must check the boats carefully</a:t>
            </a:r>
            <a:endParaRPr lang="en-GB" dirty="0"/>
          </a:p>
        </p:txBody>
      </p:sp>
      <p:sp>
        <p:nvSpPr>
          <p:cNvPr id="4" name="Content Placeholder 3"/>
          <p:cNvSpPr>
            <a:spLocks noGrp="1"/>
          </p:cNvSpPr>
          <p:nvPr>
            <p:ph idx="1"/>
          </p:nvPr>
        </p:nvSpPr>
        <p:spPr>
          <a:xfrm>
            <a:off x="457200" y="1196752"/>
            <a:ext cx="4042792" cy="4392488"/>
          </a:xfrm>
        </p:spPr>
        <p:txBody>
          <a:bodyPr/>
          <a:lstStyle/>
          <a:p>
            <a:pPr marL="0" indent="0">
              <a:buNone/>
            </a:pPr>
            <a:r>
              <a:rPr lang="en-GB" b="1" dirty="0">
                <a:ea typeface="ＭＳ Ｐゴシック" pitchFamily="34" charset="-128"/>
              </a:rPr>
              <a:t>Before a boat sets off, you must check:</a:t>
            </a:r>
          </a:p>
          <a:p>
            <a:r>
              <a:rPr lang="en-GB" b="1" dirty="0">
                <a:ea typeface="ＭＳ Ｐゴシック" pitchFamily="34" charset="-128"/>
              </a:rPr>
              <a:t>Heel restraints </a:t>
            </a:r>
            <a:r>
              <a:rPr lang="en-GB" dirty="0">
                <a:ea typeface="ＭＳ Ｐゴシック" pitchFamily="34" charset="-128"/>
              </a:rPr>
              <a:t>– gently lift up, they should not go above horizontal</a:t>
            </a:r>
          </a:p>
          <a:p>
            <a:r>
              <a:rPr lang="en-GB" b="1" dirty="0">
                <a:ea typeface="ＭＳ Ｐゴシック" pitchFamily="34" charset="-128"/>
              </a:rPr>
              <a:t>Bow ball </a:t>
            </a:r>
            <a:r>
              <a:rPr lang="en-GB" dirty="0">
                <a:ea typeface="ＭＳ Ｐゴシック" pitchFamily="34" charset="-128"/>
              </a:rPr>
              <a:t>firmly fixed – give it a tug</a:t>
            </a:r>
          </a:p>
          <a:p>
            <a:r>
              <a:rPr lang="en-GB" b="1" dirty="0">
                <a:ea typeface="ＭＳ Ｐゴシック" pitchFamily="34" charset="-128"/>
              </a:rPr>
              <a:t>Lifejacket</a:t>
            </a:r>
            <a:r>
              <a:rPr lang="en-GB" dirty="0">
                <a:ea typeface="ＭＳ Ｐゴシック" pitchFamily="34" charset="-128"/>
              </a:rPr>
              <a:t> over cox</a:t>
            </a:r>
            <a:r>
              <a:rPr lang="en-GB" altLang="en-US" dirty="0">
                <a:ea typeface="ＭＳ Ｐゴシック" pitchFamily="34" charset="-128"/>
              </a:rPr>
              <a:t>’</a:t>
            </a:r>
            <a:r>
              <a:rPr lang="en-GB" dirty="0">
                <a:ea typeface="ＭＳ Ｐゴシック" pitchFamily="34" charset="-128"/>
              </a:rPr>
              <a:t>s outermost layer</a:t>
            </a:r>
          </a:p>
          <a:p>
            <a:r>
              <a:rPr lang="en-GB" dirty="0">
                <a:ea typeface="ＭＳ Ｐゴシック" pitchFamily="34" charset="-128"/>
              </a:rPr>
              <a:t>The boat has </a:t>
            </a:r>
            <a:r>
              <a:rPr lang="en-GB" b="1" dirty="0">
                <a:ea typeface="ＭＳ Ｐゴシック" pitchFamily="34" charset="-128"/>
              </a:rPr>
              <a:t>backstays</a:t>
            </a:r>
            <a:r>
              <a:rPr lang="en-GB" dirty="0">
                <a:ea typeface="ＭＳ Ｐゴシック" pitchFamily="34" charset="-128"/>
              </a:rPr>
              <a:t> and they are firmly attached.</a:t>
            </a:r>
            <a:endParaRPr lang="en-GB" b="1" dirty="0">
              <a:ea typeface="ＭＳ Ｐゴシック" pitchFamily="34" charset="-128"/>
            </a:endParaRPr>
          </a:p>
          <a:p>
            <a:r>
              <a:rPr lang="en-GB" b="1" dirty="0">
                <a:ea typeface="ＭＳ Ｐゴシック" pitchFamily="34" charset="-128"/>
              </a:rPr>
              <a:t>Hatch covers</a:t>
            </a:r>
            <a:r>
              <a:rPr lang="en-GB" dirty="0">
                <a:ea typeface="ＭＳ Ｐゴシック" pitchFamily="34" charset="-128"/>
              </a:rPr>
              <a:t> are present (if meant to be) and screwed tightly shut.</a:t>
            </a:r>
          </a:p>
          <a:p>
            <a:r>
              <a:rPr lang="en-GB" b="1" dirty="0">
                <a:ea typeface="ＭＳ Ｐゴシック" pitchFamily="34" charset="-128"/>
              </a:rPr>
              <a:t>Lights</a:t>
            </a:r>
            <a:r>
              <a:rPr lang="en-GB" dirty="0">
                <a:ea typeface="ＭＳ Ｐゴシック" pitchFamily="34" charset="-128"/>
              </a:rPr>
              <a:t> are attached to the boat for divisions requiring them. </a:t>
            </a:r>
            <a:endParaRPr lang="en-GB" b="1" dirty="0">
              <a:ea typeface="ＭＳ Ｐゴシック" pitchFamily="34" charset="-128"/>
            </a:endParaRPr>
          </a:p>
          <a:p>
            <a:r>
              <a:rPr lang="en-GB" dirty="0">
                <a:ea typeface="ＭＳ Ｐゴシック" pitchFamily="34" charset="-128"/>
              </a:rPr>
              <a:t>The cox possesses </a:t>
            </a:r>
            <a:r>
              <a:rPr lang="en-GB" b="1" dirty="0">
                <a:ea typeface="ＭＳ Ｐゴシック" pitchFamily="34" charset="-128"/>
              </a:rPr>
              <a:t>photo</a:t>
            </a:r>
            <a:r>
              <a:rPr lang="en-GB" dirty="0">
                <a:ea typeface="ＭＳ Ｐゴシック" pitchFamily="34" charset="-128"/>
              </a:rPr>
              <a:t> </a:t>
            </a:r>
            <a:r>
              <a:rPr lang="en-GB" b="1" dirty="0">
                <a:ea typeface="ＭＳ Ｐゴシック" pitchFamily="34" charset="-128"/>
              </a:rPr>
              <a:t>ID for the whole crew.</a:t>
            </a:r>
            <a:endParaRPr lang="en-US" b="1" dirty="0">
              <a:ea typeface="ＭＳ Ｐゴシック" pitchFamily="34" charset="-128"/>
            </a:endParaRPr>
          </a:p>
          <a:p>
            <a:pPr marL="0" indent="0">
              <a:buNone/>
            </a:pPr>
            <a:endParaRPr lang="en-US" dirty="0">
              <a:ea typeface="ＭＳ Ｐゴシック" pitchFamily="34" charset="-128"/>
            </a:endParaRPr>
          </a:p>
          <a:p>
            <a:endParaRPr lang="en-GB" dirty="0"/>
          </a:p>
        </p:txBody>
      </p:sp>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26</a:t>
            </a:fld>
            <a:endParaRPr lang="en-GB"/>
          </a:p>
        </p:txBody>
      </p:sp>
      <p:sp>
        <p:nvSpPr>
          <p:cNvPr id="7" name="Rectangle 6"/>
          <p:cNvSpPr/>
          <p:nvPr/>
        </p:nvSpPr>
        <p:spPr>
          <a:xfrm>
            <a:off x="402060" y="1556792"/>
            <a:ext cx="4056440" cy="122413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395536" y="5709201"/>
            <a:ext cx="3024336" cy="430887"/>
          </a:xfrm>
          <a:prstGeom prst="rect">
            <a:avLst/>
          </a:prstGeom>
          <a:noFill/>
        </p:spPr>
        <p:txBody>
          <a:bodyPr wrap="square" rtlCol="0">
            <a:spAutoFit/>
          </a:bodyPr>
          <a:lstStyle/>
          <a:p>
            <a:r>
              <a:rPr lang="en-GB" sz="1100" dirty="0">
                <a:solidFill>
                  <a:schemeClr val="tx2"/>
                </a:solidFill>
              </a:rPr>
              <a:t>Images 1,2, 4: packer.dsl.pipex.com/rowing</a:t>
            </a:r>
          </a:p>
          <a:p>
            <a:r>
              <a:rPr lang="en-GB" sz="1100" dirty="0">
                <a:solidFill>
                  <a:schemeClr val="tx2"/>
                </a:solidFill>
              </a:rPr>
              <a:t>Image 3: </a:t>
            </a:r>
            <a:r>
              <a:rPr lang="en-GB" sz="1100" dirty="0" err="1">
                <a:solidFill>
                  <a:schemeClr val="tx2"/>
                </a:solidFill>
              </a:rPr>
              <a:t>Janousek</a:t>
            </a:r>
            <a:r>
              <a:rPr lang="en-GB" sz="1100" dirty="0">
                <a:solidFill>
                  <a:schemeClr val="tx2"/>
                </a:solidFill>
              </a:rPr>
              <a:t> website</a:t>
            </a: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7874"/>
          <a:stretch/>
        </p:blipFill>
        <p:spPr bwMode="auto">
          <a:xfrm>
            <a:off x="4882158" y="341221"/>
            <a:ext cx="4029075" cy="373134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0" name="Straight Arrow Connector 9"/>
          <p:cNvCxnSpPr/>
          <p:nvPr/>
        </p:nvCxnSpPr>
        <p:spPr>
          <a:xfrm flipV="1">
            <a:off x="4499992" y="3429000"/>
            <a:ext cx="2396703" cy="144016"/>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509761" y="3068960"/>
            <a:ext cx="1286375" cy="0"/>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312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p:txBody>
          <a:bodyPr/>
          <a:lstStyle/>
          <a:p>
            <a:r>
              <a:rPr lang="en-GB" dirty="0"/>
              <a:t>Starting protocol</a:t>
            </a:r>
            <a:br>
              <a:rPr lang="en-GB" dirty="0"/>
            </a:br>
            <a:r>
              <a:rPr lang="en-GB" b="0" i="1" dirty="0"/>
              <a:t>We use the guns, the radio and the tannoy – listen out for them</a:t>
            </a:r>
            <a:endParaRPr lang="en-GB" dirty="0"/>
          </a:p>
        </p:txBody>
      </p:sp>
      <p:sp>
        <p:nvSpPr>
          <p:cNvPr id="4" name="Content Placeholder 3"/>
          <p:cNvSpPr>
            <a:spLocks noGrp="1"/>
          </p:cNvSpPr>
          <p:nvPr>
            <p:ph idx="1"/>
          </p:nvPr>
        </p:nvSpPr>
        <p:spPr/>
        <p:txBody>
          <a:bodyPr/>
          <a:lstStyle/>
          <a:p>
            <a:pPr>
              <a:lnSpc>
                <a:spcPct val="90000"/>
              </a:lnSpc>
            </a:pPr>
            <a:r>
              <a:rPr lang="en-GB" dirty="0">
                <a:ea typeface="ＭＳ Ｐゴシック" pitchFamily="34" charset="-128"/>
              </a:rPr>
              <a:t>With about 10 minutes to go, all crews should be below gut (5 minutes is sufficient for Div. 1 crews)</a:t>
            </a:r>
          </a:p>
          <a:p>
            <a:pPr>
              <a:lnSpc>
                <a:spcPct val="90000"/>
              </a:lnSpc>
            </a:pPr>
            <a:r>
              <a:rPr lang="en-GB" dirty="0">
                <a:ea typeface="ＭＳ Ｐゴシック" pitchFamily="34" charset="-128"/>
              </a:rPr>
              <a:t>Expect a river check at this point</a:t>
            </a:r>
          </a:p>
          <a:p>
            <a:pPr>
              <a:lnSpc>
                <a:spcPct val="90000"/>
              </a:lnSpc>
            </a:pPr>
            <a:r>
              <a:rPr lang="en-GB" dirty="0">
                <a:ea typeface="ＭＳ Ｐゴシック" pitchFamily="34" charset="-128"/>
              </a:rPr>
              <a:t>Alert the SU if you think someone will be late. Don</a:t>
            </a:r>
            <a:r>
              <a:rPr lang="en-GB" altLang="en-US" dirty="0">
                <a:ea typeface="ＭＳ Ｐゴシック" pitchFamily="34" charset="-128"/>
              </a:rPr>
              <a:t>’</a:t>
            </a:r>
            <a:r>
              <a:rPr lang="en-GB" dirty="0">
                <a:ea typeface="ＭＳ Ｐゴシック" pitchFamily="34" charset="-128"/>
              </a:rPr>
              <a:t>t be afraid to tell them to get moving!</a:t>
            </a:r>
          </a:p>
          <a:p>
            <a:pPr>
              <a:lnSpc>
                <a:spcPct val="90000"/>
              </a:lnSpc>
            </a:pPr>
            <a:r>
              <a:rPr lang="en-GB" dirty="0">
                <a:ea typeface="ＭＳ Ｐゴシック" pitchFamily="34" charset="-128"/>
              </a:rPr>
              <a:t>With the 5 minute gun, all crews should be near their bunglines. All of them should be attached by the 1MG</a:t>
            </a:r>
          </a:p>
          <a:p>
            <a:r>
              <a:rPr lang="en-GB" dirty="0">
                <a:ea typeface="ＭＳ Ｐゴシック" pitchFamily="34" charset="-128"/>
              </a:rPr>
              <a:t>Expect one final river check before the 1MG. It is vital that you report anything that might compromise the race</a:t>
            </a:r>
          </a:p>
          <a:p>
            <a:r>
              <a:rPr lang="en-GB" dirty="0">
                <a:ea typeface="ＭＳ Ｐゴシック" pitchFamily="34" charset="-128"/>
              </a:rPr>
              <a:t>The 1MG fires, and then the race will start with the start gun 60 seconds later</a:t>
            </a:r>
          </a:p>
          <a:p>
            <a:r>
              <a:rPr lang="en-GB" dirty="0">
                <a:ea typeface="ＭＳ Ｐゴシック" pitchFamily="34" charset="-128"/>
              </a:rPr>
              <a:t>Racedesk acknowledges all guns</a:t>
            </a:r>
          </a:p>
          <a:p>
            <a:r>
              <a:rPr lang="en-GB" dirty="0">
                <a:ea typeface="ＭＳ Ｐゴシック" pitchFamily="34" charset="-128"/>
              </a:rPr>
              <a:t>Radio silence after 1MG unless there is a reason to stop the race</a:t>
            </a:r>
            <a:endParaRPr lang="en-US" dirty="0">
              <a:ea typeface="ＭＳ Ｐゴシック" pitchFamily="34" charset="-128"/>
            </a:endParaRPr>
          </a:p>
        </p:txBody>
      </p:sp>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27</a:t>
            </a:fld>
            <a:endParaRPr lang="en-GB"/>
          </a:p>
        </p:txBody>
      </p:sp>
    </p:spTree>
    <p:extLst>
      <p:ext uri="{BB962C8B-B14F-4D97-AF65-F5344CB8AC3E}">
        <p14:creationId xmlns:p14="http://schemas.microsoft.com/office/powerpoint/2010/main" val="3696209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p:txBody>
          <a:bodyPr/>
          <a:lstStyle/>
          <a:p>
            <a:r>
              <a:rPr lang="en-GB" dirty="0"/>
              <a:t>Starting protocol</a:t>
            </a:r>
            <a:br>
              <a:rPr lang="en-GB" dirty="0"/>
            </a:br>
            <a:r>
              <a:rPr lang="en-GB" b="0" i="1" dirty="0"/>
              <a:t>We use the guns, the radio and the tannoy – listen out for them</a:t>
            </a:r>
            <a:endParaRPr lang="en-GB"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19600598"/>
              </p:ext>
            </p:extLst>
          </p:nvPr>
        </p:nvGraphicFramePr>
        <p:xfrm>
          <a:off x="457200" y="1052736"/>
          <a:ext cx="8229600" cy="4536281"/>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879116">
                <a:tc>
                  <a:txBody>
                    <a:bodyPr/>
                    <a:lstStyle/>
                    <a:p>
                      <a:pPr algn="ctr"/>
                      <a:endParaRPr lang="en-GB" dirty="0"/>
                    </a:p>
                  </a:txBody>
                  <a:tcPr anchor="ctr">
                    <a:solidFill>
                      <a:schemeClr val="bg1"/>
                    </a:solidFill>
                  </a:tcPr>
                </a:tc>
                <a:tc>
                  <a:txBody>
                    <a:bodyPr/>
                    <a:lstStyle/>
                    <a:p>
                      <a:pPr algn="ctr"/>
                      <a:r>
                        <a:rPr lang="en-GB" dirty="0"/>
                        <a:t>5 Minute Gun</a:t>
                      </a:r>
                    </a:p>
                  </a:txBody>
                  <a:tcPr anchor="ctr"/>
                </a:tc>
                <a:tc>
                  <a:txBody>
                    <a:bodyPr/>
                    <a:lstStyle/>
                    <a:p>
                      <a:pPr algn="ctr"/>
                      <a:r>
                        <a:rPr lang="en-GB" dirty="0"/>
                        <a:t>Waiting…</a:t>
                      </a:r>
                    </a:p>
                  </a:txBody>
                  <a:tcPr anchor="ctr"/>
                </a:tc>
                <a:tc>
                  <a:txBody>
                    <a:bodyPr/>
                    <a:lstStyle/>
                    <a:p>
                      <a:pPr algn="ctr"/>
                      <a:r>
                        <a:rPr lang="en-GB" dirty="0"/>
                        <a:t>1 Minute Gun</a:t>
                      </a:r>
                    </a:p>
                  </a:txBody>
                  <a:tcPr anchor="ctr"/>
                </a:tc>
                <a:tc>
                  <a:txBody>
                    <a:bodyPr/>
                    <a:lstStyle/>
                    <a:p>
                      <a:pPr algn="ctr"/>
                      <a:r>
                        <a:rPr lang="en-GB" dirty="0"/>
                        <a:t>Waiting….</a:t>
                      </a:r>
                    </a:p>
                  </a:txBody>
                  <a:tcPr anchor="ctr"/>
                </a:tc>
                <a:tc>
                  <a:txBody>
                    <a:bodyPr/>
                    <a:lstStyle/>
                    <a:p>
                      <a:pPr algn="ctr"/>
                      <a:r>
                        <a:rPr lang="en-GB" dirty="0"/>
                        <a:t>Go!</a:t>
                      </a:r>
                    </a:p>
                  </a:txBody>
                  <a:tcPr anchor="ctr"/>
                </a:tc>
                <a:extLst>
                  <a:ext uri="{0D108BD9-81ED-4DB2-BD59-A6C34878D82A}">
                    <a16:rowId xmlns:a16="http://schemas.microsoft.com/office/drawing/2014/main" val="10000"/>
                  </a:ext>
                </a:extLst>
              </a:tr>
              <a:tr h="1219055">
                <a:tc>
                  <a:txBody>
                    <a:bodyPr/>
                    <a:lstStyle/>
                    <a:p>
                      <a:pPr algn="ctr"/>
                      <a:r>
                        <a:rPr lang="en-GB" b="1" dirty="0">
                          <a:solidFill>
                            <a:schemeClr val="accent6"/>
                          </a:solidFill>
                        </a:rPr>
                        <a:t>Guns</a:t>
                      </a:r>
                    </a:p>
                  </a:txBody>
                  <a:tcPr anchor="ctr">
                    <a:solidFill>
                      <a:schemeClr val="accent2"/>
                    </a:solidFill>
                  </a:tcPr>
                </a:tc>
                <a:tc>
                  <a:txBody>
                    <a:bodyPr/>
                    <a:lstStyle/>
                    <a:p>
                      <a:pPr algn="ctr"/>
                      <a:r>
                        <a:rPr lang="en-GB" sz="1400" b="1" dirty="0">
                          <a:solidFill>
                            <a:schemeClr val="accent3"/>
                          </a:solidFill>
                        </a:rPr>
                        <a:t>BOOM!</a:t>
                      </a:r>
                    </a:p>
                  </a:txBody>
                  <a:tcPr anchor="ctr"/>
                </a:tc>
                <a:tc>
                  <a:txBody>
                    <a:bodyPr/>
                    <a:lstStyle/>
                    <a:p>
                      <a:pPr algn="ctr"/>
                      <a:endParaRPr lang="en-GB" sz="1400" dirty="0"/>
                    </a:p>
                  </a:txBody>
                  <a:tcPr anchor="ctr"/>
                </a:tc>
                <a:tc>
                  <a:txBody>
                    <a:bodyPr/>
                    <a:lstStyle/>
                    <a:p>
                      <a:pPr marL="0" marR="0" indent="0" algn="ctr" defTabSz="914342" rtl="0" eaLnBrk="1" fontAlgn="auto" latinLnBrk="0" hangingPunct="1">
                        <a:lnSpc>
                          <a:spcPct val="100000"/>
                        </a:lnSpc>
                        <a:spcBef>
                          <a:spcPts val="0"/>
                        </a:spcBef>
                        <a:spcAft>
                          <a:spcPts val="0"/>
                        </a:spcAft>
                        <a:buClrTx/>
                        <a:buSzTx/>
                        <a:buFontTx/>
                        <a:buNone/>
                        <a:tabLst/>
                        <a:defRPr/>
                      </a:pPr>
                      <a:r>
                        <a:rPr lang="en-GB" sz="1400" b="1" dirty="0">
                          <a:solidFill>
                            <a:schemeClr val="accent3"/>
                          </a:solidFill>
                        </a:rPr>
                        <a:t>BOOM!</a:t>
                      </a:r>
                    </a:p>
                  </a:txBody>
                  <a:tcPr anchor="ctr"/>
                </a:tc>
                <a:tc>
                  <a:txBody>
                    <a:bodyPr/>
                    <a:lstStyle/>
                    <a:p>
                      <a:pPr algn="ctr"/>
                      <a:endParaRPr lang="en-GB" sz="1400"/>
                    </a:p>
                  </a:txBody>
                  <a:tcPr anchor="ctr"/>
                </a:tc>
                <a:tc>
                  <a:txBody>
                    <a:bodyPr/>
                    <a:lstStyle/>
                    <a:p>
                      <a:pPr marL="0" marR="0" indent="0" algn="ctr" defTabSz="914342" rtl="0" eaLnBrk="1" fontAlgn="auto" latinLnBrk="0" hangingPunct="1">
                        <a:lnSpc>
                          <a:spcPct val="100000"/>
                        </a:lnSpc>
                        <a:spcBef>
                          <a:spcPts val="0"/>
                        </a:spcBef>
                        <a:spcAft>
                          <a:spcPts val="0"/>
                        </a:spcAft>
                        <a:buClrTx/>
                        <a:buSzTx/>
                        <a:buFontTx/>
                        <a:buNone/>
                        <a:tabLst/>
                        <a:defRPr/>
                      </a:pPr>
                      <a:r>
                        <a:rPr lang="en-GB" sz="1400" b="1" dirty="0">
                          <a:solidFill>
                            <a:schemeClr val="accent3"/>
                          </a:solidFill>
                        </a:rPr>
                        <a:t>BOOM!</a:t>
                      </a:r>
                    </a:p>
                  </a:txBody>
                  <a:tcPr anchor="ctr"/>
                </a:tc>
                <a:extLst>
                  <a:ext uri="{0D108BD9-81ED-4DB2-BD59-A6C34878D82A}">
                    <a16:rowId xmlns:a16="http://schemas.microsoft.com/office/drawing/2014/main" val="10001"/>
                  </a:ext>
                </a:extLst>
              </a:tr>
              <a:tr h="1219055">
                <a:tc>
                  <a:txBody>
                    <a:bodyPr/>
                    <a:lstStyle/>
                    <a:p>
                      <a:pPr algn="ctr"/>
                      <a:r>
                        <a:rPr lang="en-GB" b="1" dirty="0">
                          <a:solidFill>
                            <a:schemeClr val="accent6"/>
                          </a:solidFill>
                        </a:rPr>
                        <a:t>Radio system</a:t>
                      </a:r>
                    </a:p>
                  </a:txBody>
                  <a:tcPr anchor="ctr">
                    <a:solidFill>
                      <a:schemeClr val="accent2">
                        <a:lumMod val="60000"/>
                        <a:lumOff val="40000"/>
                      </a:schemeClr>
                    </a:solidFill>
                  </a:tcPr>
                </a:tc>
                <a:tc>
                  <a:txBody>
                    <a:bodyPr/>
                    <a:lstStyle/>
                    <a:p>
                      <a:pPr algn="ctr"/>
                      <a:r>
                        <a:rPr lang="en-GB" sz="1400" dirty="0"/>
                        <a:t>Racedesk</a:t>
                      </a:r>
                      <a:r>
                        <a:rPr lang="en-GB" sz="1400" baseline="0" dirty="0"/>
                        <a:t> acknowledges</a:t>
                      </a:r>
                      <a:endParaRPr lang="en-GB" sz="1400" dirty="0"/>
                    </a:p>
                  </a:txBody>
                  <a:tcPr anchor="ctr"/>
                </a:tc>
                <a:tc>
                  <a:txBody>
                    <a:bodyPr/>
                    <a:lstStyle/>
                    <a:p>
                      <a:pPr algn="ctr"/>
                      <a:r>
                        <a:rPr lang="en-GB" sz="1400" dirty="0"/>
                        <a:t>River check</a:t>
                      </a:r>
                    </a:p>
                  </a:txBody>
                  <a:tcPr anchor="ctr"/>
                </a:tc>
                <a:tc>
                  <a:txBody>
                    <a:bodyPr/>
                    <a:lstStyle/>
                    <a:p>
                      <a:pPr algn="ctr"/>
                      <a:endParaRPr lang="en-GB" sz="1400" dirty="0"/>
                    </a:p>
                  </a:txBody>
                  <a:tcPr anchor="ctr"/>
                </a:tc>
                <a:tc>
                  <a:txBody>
                    <a:bodyPr/>
                    <a:lstStyle/>
                    <a:p>
                      <a:pPr algn="ctr"/>
                      <a:endParaRPr lang="en-GB" sz="1400" dirty="0"/>
                    </a:p>
                  </a:txBody>
                  <a:tcPr anchor="ctr"/>
                </a:tc>
                <a:tc>
                  <a:txBody>
                    <a:bodyPr/>
                    <a:lstStyle/>
                    <a:p>
                      <a:pPr algn="ctr"/>
                      <a:endParaRPr lang="en-GB" sz="1400" dirty="0"/>
                    </a:p>
                  </a:txBody>
                  <a:tcPr anchor="ctr"/>
                </a:tc>
                <a:extLst>
                  <a:ext uri="{0D108BD9-81ED-4DB2-BD59-A6C34878D82A}">
                    <a16:rowId xmlns:a16="http://schemas.microsoft.com/office/drawing/2014/main" val="10002"/>
                  </a:ext>
                </a:extLst>
              </a:tr>
              <a:tr h="1219055">
                <a:tc>
                  <a:txBody>
                    <a:bodyPr/>
                    <a:lstStyle/>
                    <a:p>
                      <a:pPr algn="ctr"/>
                      <a:r>
                        <a:rPr lang="en-GB" b="1" dirty="0">
                          <a:solidFill>
                            <a:schemeClr val="accent6"/>
                          </a:solidFill>
                        </a:rPr>
                        <a:t>Tannoy</a:t>
                      </a:r>
                    </a:p>
                  </a:txBody>
                  <a:tcPr anchor="ctr">
                    <a:solidFill>
                      <a:schemeClr val="accent2"/>
                    </a:solidFill>
                  </a:tcPr>
                </a:tc>
                <a:tc>
                  <a:txBody>
                    <a:bodyPr/>
                    <a:lstStyle/>
                    <a:p>
                      <a:pPr algn="ctr"/>
                      <a:r>
                        <a:rPr lang="en-GB" sz="1400" dirty="0"/>
                        <a:t>The 5MG</a:t>
                      </a:r>
                      <a:r>
                        <a:rPr lang="en-GB" sz="1400" baseline="0" dirty="0"/>
                        <a:t> has been fired!</a:t>
                      </a:r>
                      <a:endParaRPr lang="en-GB" sz="1400" dirty="0"/>
                    </a:p>
                  </a:txBody>
                  <a:tcPr anchor="ctr"/>
                </a:tc>
                <a:tc>
                  <a:txBody>
                    <a:bodyPr/>
                    <a:lstStyle/>
                    <a:p>
                      <a:pPr algn="ctr"/>
                      <a:endParaRPr lang="en-GB" sz="1400" dirty="0"/>
                    </a:p>
                  </a:txBody>
                  <a:tcPr anchor="ctr"/>
                </a:tc>
                <a:tc>
                  <a:txBody>
                    <a:bodyPr/>
                    <a:lstStyle/>
                    <a:p>
                      <a:pPr marL="0" marR="0" indent="0" algn="ctr" defTabSz="914342" rtl="0" eaLnBrk="1" fontAlgn="auto" latinLnBrk="0" hangingPunct="1">
                        <a:lnSpc>
                          <a:spcPct val="100000"/>
                        </a:lnSpc>
                        <a:spcBef>
                          <a:spcPts val="0"/>
                        </a:spcBef>
                        <a:spcAft>
                          <a:spcPts val="0"/>
                        </a:spcAft>
                        <a:buClrTx/>
                        <a:buSzTx/>
                        <a:buFontTx/>
                        <a:buNone/>
                        <a:tabLst/>
                        <a:defRPr/>
                      </a:pPr>
                      <a:r>
                        <a:rPr lang="en-GB" sz="1400" dirty="0"/>
                        <a:t>The 1MG</a:t>
                      </a:r>
                      <a:r>
                        <a:rPr lang="en-GB" sz="1400" baseline="0" dirty="0"/>
                        <a:t> has been fired!</a:t>
                      </a:r>
                      <a:endParaRPr lang="en-GB" sz="1400" dirty="0"/>
                    </a:p>
                    <a:p>
                      <a:pPr algn="ctr"/>
                      <a:endParaRPr lang="en-GB" sz="1400" dirty="0"/>
                    </a:p>
                  </a:txBody>
                  <a:tcPr anchor="ctr"/>
                </a:tc>
                <a:tc>
                  <a:txBody>
                    <a:bodyPr/>
                    <a:lstStyle/>
                    <a:p>
                      <a:pPr algn="ctr"/>
                      <a:endParaRPr lang="en-GB" sz="1400" dirty="0"/>
                    </a:p>
                  </a:txBody>
                  <a:tcPr anchor="ctr"/>
                </a:tc>
                <a:tc>
                  <a:txBody>
                    <a:bodyPr/>
                    <a:lstStyle/>
                    <a:p>
                      <a:pPr marL="0" marR="0" indent="0" algn="ctr" defTabSz="914342" rtl="0" eaLnBrk="1" fontAlgn="auto" latinLnBrk="0" hangingPunct="1">
                        <a:lnSpc>
                          <a:spcPct val="100000"/>
                        </a:lnSpc>
                        <a:spcBef>
                          <a:spcPts val="0"/>
                        </a:spcBef>
                        <a:spcAft>
                          <a:spcPts val="0"/>
                        </a:spcAft>
                        <a:buClrTx/>
                        <a:buSzTx/>
                        <a:buFontTx/>
                        <a:buNone/>
                        <a:tabLst/>
                        <a:defRPr/>
                      </a:pPr>
                      <a:endParaRPr lang="en-GB" sz="1400" dirty="0"/>
                    </a:p>
                  </a:txBody>
                  <a:tcPr anchor="ctr"/>
                </a:tc>
                <a:extLst>
                  <a:ext uri="{0D108BD9-81ED-4DB2-BD59-A6C34878D82A}">
                    <a16:rowId xmlns:a16="http://schemas.microsoft.com/office/drawing/2014/main" val="10003"/>
                  </a:ext>
                </a:extLst>
              </a:tr>
            </a:tbl>
          </a:graphicData>
        </a:graphic>
      </p:graphicFrame>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28</a:t>
            </a:fld>
            <a:endParaRPr lang="en-GB"/>
          </a:p>
        </p:txBody>
      </p:sp>
      <p:cxnSp>
        <p:nvCxnSpPr>
          <p:cNvPr id="8" name="Straight Arrow Connector 7"/>
          <p:cNvCxnSpPr/>
          <p:nvPr/>
        </p:nvCxnSpPr>
        <p:spPr>
          <a:xfrm>
            <a:off x="2483768" y="2708697"/>
            <a:ext cx="0" cy="7920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483768" y="4076849"/>
            <a:ext cx="0" cy="64807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091543" y="3788229"/>
            <a:ext cx="264705" cy="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211960" y="2708697"/>
            <a:ext cx="648072" cy="7920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18" name="radio_silenc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300192" y="3475633"/>
            <a:ext cx="609600" cy="609600"/>
          </a:xfrm>
          <a:prstGeom prst="rect">
            <a:avLst/>
          </a:prstGeom>
        </p:spPr>
      </p:pic>
      <p:cxnSp>
        <p:nvCxnSpPr>
          <p:cNvPr id="19" name="Straight Arrow Connector 18"/>
          <p:cNvCxnSpPr/>
          <p:nvPr/>
        </p:nvCxnSpPr>
        <p:spPr>
          <a:xfrm flipV="1">
            <a:off x="7020272" y="2757277"/>
            <a:ext cx="576064" cy="7920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20" name="ross_commentary.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036002" y="3772049"/>
            <a:ext cx="609600" cy="609600"/>
          </a:xfrm>
          <a:prstGeom prst="rect">
            <a:avLst/>
          </a:prstGeom>
        </p:spPr>
      </p:pic>
      <p:pic>
        <p:nvPicPr>
          <p:cNvPr id="21" name="mdiv1_start.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433941" y="3223323"/>
            <a:ext cx="609600" cy="609600"/>
          </a:xfrm>
          <a:prstGeom prst="rect">
            <a:avLst/>
          </a:prstGeom>
        </p:spPr>
      </p:pic>
      <p:cxnSp>
        <p:nvCxnSpPr>
          <p:cNvPr id="24" name="Straight Arrow Connector 23"/>
          <p:cNvCxnSpPr/>
          <p:nvPr/>
        </p:nvCxnSpPr>
        <p:spPr>
          <a:xfrm>
            <a:off x="7738741" y="2736409"/>
            <a:ext cx="0" cy="44906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1" idx="2"/>
          </p:cNvCxnSpPr>
          <p:nvPr/>
        </p:nvCxnSpPr>
        <p:spPr>
          <a:xfrm>
            <a:off x="7738741" y="3832923"/>
            <a:ext cx="0" cy="7993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28" name="wdiv1underway.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7707312" y="4743064"/>
            <a:ext cx="609600" cy="609600"/>
          </a:xfrm>
          <a:prstGeom prst="rect">
            <a:avLst/>
          </a:prstGeom>
        </p:spPr>
      </p:pic>
      <p:sp>
        <p:nvSpPr>
          <p:cNvPr id="29" name="Rectangle 28">
            <a:hlinkClick r:id="rId13" action="ppaction://hlinksldjump"/>
          </p:cNvPr>
          <p:cNvSpPr/>
          <p:nvPr/>
        </p:nvSpPr>
        <p:spPr>
          <a:xfrm>
            <a:off x="7344307" y="5661248"/>
            <a:ext cx="1667675" cy="39824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Next slide &gt;</a:t>
            </a:r>
          </a:p>
        </p:txBody>
      </p:sp>
      <p:cxnSp>
        <p:nvCxnSpPr>
          <p:cNvPr id="30" name="Straight Arrow Connector 29"/>
          <p:cNvCxnSpPr/>
          <p:nvPr/>
        </p:nvCxnSpPr>
        <p:spPr>
          <a:xfrm>
            <a:off x="5220072" y="2736409"/>
            <a:ext cx="0" cy="73084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34" idx="2"/>
          </p:cNvCxnSpPr>
          <p:nvPr/>
        </p:nvCxnSpPr>
        <p:spPr>
          <a:xfrm>
            <a:off x="5220072" y="4085233"/>
            <a:ext cx="0" cy="53586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34" idx="3"/>
            <a:endCxn id="18" idx="1"/>
          </p:cNvCxnSpPr>
          <p:nvPr/>
        </p:nvCxnSpPr>
        <p:spPr>
          <a:xfrm>
            <a:off x="5524872" y="3780433"/>
            <a:ext cx="77532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34" name="1mg.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4915272" y="3475633"/>
            <a:ext cx="609600" cy="609600"/>
          </a:xfrm>
          <a:prstGeom prst="rect">
            <a:avLst/>
          </a:prstGeom>
        </p:spPr>
      </p:pic>
      <p:cxnSp>
        <p:nvCxnSpPr>
          <p:cNvPr id="44" name="Straight Arrow Connector 43"/>
          <p:cNvCxnSpPr/>
          <p:nvPr/>
        </p:nvCxnSpPr>
        <p:spPr>
          <a:xfrm flipV="1">
            <a:off x="8144485" y="4278922"/>
            <a:ext cx="0" cy="35338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1501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40" fill="hold"/>
                                        <p:tgtEl>
                                          <p:spTgt spid="18"/>
                                        </p:tgtEl>
                                      </p:cBhvr>
                                    </p:cmd>
                                  </p:childTnLst>
                                </p:cTn>
                              </p:par>
                            </p:childTnLst>
                          </p:cTn>
                        </p:par>
                      </p:childTnLst>
                    </p:cTn>
                  </p:par>
                </p:childTnLst>
              </p:cTn>
              <p:nextCondLst>
                <p:cond evt="onClick" delay="0">
                  <p:tgtEl>
                    <p:spTgt spid="18"/>
                  </p:tgtEl>
                </p:cond>
              </p:nextCondLst>
            </p:seq>
            <p:audio>
              <p:cMediaNode vol="80000">
                <p:cTn id="7" fill="hold" display="0">
                  <p:stCondLst>
                    <p:cond delay="indefinite"/>
                  </p:stCondLst>
                  <p:endCondLst>
                    <p:cond evt="onStopAudio" delay="0">
                      <p:tgtEl>
                        <p:sldTgt/>
                      </p:tgtEl>
                    </p:cond>
                  </p:endCondLst>
                </p:cTn>
                <p:tgtEl>
                  <p:spTgt spid="18"/>
                </p:tgtEl>
              </p:cMediaNode>
            </p:audi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44" fill="hold"/>
                                        <p:tgtEl>
                                          <p:spTgt spid="20"/>
                                        </p:tgtEl>
                                      </p:cBhvr>
                                    </p:cmd>
                                  </p:childTnLst>
                                </p:cTn>
                              </p:par>
                            </p:childTnLst>
                          </p:cTn>
                        </p:par>
                      </p:childTnLst>
                    </p:cTn>
                  </p:par>
                </p:childTnLst>
              </p:cTn>
              <p:nextCondLst>
                <p:cond evt="onClick" delay="0">
                  <p:tgtEl>
                    <p:spTgt spid="20"/>
                  </p:tgtEl>
                </p:cond>
              </p:nextCondLst>
            </p:seq>
            <p:audio>
              <p:cMediaNode vol="80000">
                <p:cTn id="13" fill="hold" display="0">
                  <p:stCondLst>
                    <p:cond delay="indefinite"/>
                  </p:stCondLst>
                  <p:endCondLst>
                    <p:cond evt="onStopAudio" delay="0">
                      <p:tgtEl>
                        <p:sldTgt/>
                      </p:tgtEl>
                    </p:cond>
                  </p:endCondLst>
                </p:cTn>
                <p:tgtEl>
                  <p:spTgt spid="20"/>
                </p:tgtEl>
              </p:cMediaNode>
            </p:audio>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089" fill="hold"/>
                                        <p:tgtEl>
                                          <p:spTgt spid="21"/>
                                        </p:tgtEl>
                                      </p:cBhvr>
                                    </p:cmd>
                                  </p:childTnLst>
                                </p:cTn>
                              </p:par>
                            </p:childTnLst>
                          </p:cTn>
                        </p:par>
                      </p:childTnLst>
                    </p:cTn>
                  </p:par>
                </p:childTnLst>
              </p:cTn>
              <p:nextCondLst>
                <p:cond evt="onClick" delay="0">
                  <p:tgtEl>
                    <p:spTgt spid="21"/>
                  </p:tgtEl>
                </p:cond>
              </p:nextCondLst>
            </p:seq>
            <p:audio>
              <p:cMediaNode vol="80000">
                <p:cTn id="19" fill="hold" display="0">
                  <p:stCondLst>
                    <p:cond delay="indefinite"/>
                  </p:stCondLst>
                  <p:endCondLst>
                    <p:cond evt="onStopAudio" delay="0">
                      <p:tgtEl>
                        <p:sldTgt/>
                      </p:tgtEl>
                    </p:cond>
                  </p:endCondLst>
                </p:cTn>
                <p:tgtEl>
                  <p:spTgt spid="21"/>
                </p:tgtEl>
              </p:cMediaNode>
            </p:audio>
            <p:seq concurrent="1" nextAc="seek">
              <p:cTn id="20" restart="whenNotActive" fill="hold" evtFilter="cancelBubble" nodeType="interactiveSeq">
                <p:stCondLst>
                  <p:cond evt="onClick" delay="0">
                    <p:tgtEl>
                      <p:spTgt spid="2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918" fill="hold"/>
                                        <p:tgtEl>
                                          <p:spTgt spid="28"/>
                                        </p:tgtEl>
                                      </p:cBhvr>
                                    </p:cmd>
                                  </p:childTnLst>
                                </p:cTn>
                              </p:par>
                            </p:childTnLst>
                          </p:cTn>
                        </p:par>
                      </p:childTnLst>
                    </p:cTn>
                  </p:par>
                </p:childTnLst>
              </p:cTn>
              <p:nextCondLst>
                <p:cond evt="onClick" delay="0">
                  <p:tgtEl>
                    <p:spTgt spid="28"/>
                  </p:tgtEl>
                </p:cond>
              </p:nextCondLst>
            </p:seq>
            <p:audio>
              <p:cMediaNode vol="80000">
                <p:cTn id="25" fill="hold" display="0">
                  <p:stCondLst>
                    <p:cond delay="indefinite"/>
                  </p:stCondLst>
                  <p:endCondLst>
                    <p:cond evt="onStopAudio" delay="0">
                      <p:tgtEl>
                        <p:sldTgt/>
                      </p:tgtEl>
                    </p:cond>
                  </p:endCondLst>
                </p:cTn>
                <p:tgtEl>
                  <p:spTgt spid="28"/>
                </p:tgtEl>
              </p:cMediaNode>
            </p:audio>
            <p:seq concurrent="1" nextAc="seek">
              <p:cTn id="26" restart="whenNotActive" fill="hold" evtFilter="cancelBubble" nodeType="interactiveSeq">
                <p:stCondLst>
                  <p:cond evt="onClick" delay="0">
                    <p:tgtEl>
                      <p:spTgt spid="34"/>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776" fill="hold"/>
                                        <p:tgtEl>
                                          <p:spTgt spid="34"/>
                                        </p:tgtEl>
                                      </p:cBhvr>
                                    </p:cmd>
                                  </p:childTnLst>
                                </p:cTn>
                              </p:par>
                            </p:childTnLst>
                          </p:cTn>
                        </p:par>
                      </p:childTnLst>
                    </p:cTn>
                  </p:par>
                </p:childTnLst>
              </p:cTn>
              <p:nextCondLst>
                <p:cond evt="onClick" delay="0">
                  <p:tgtEl>
                    <p:spTgt spid="34"/>
                  </p:tgtEl>
                </p:cond>
              </p:nextCondLst>
            </p:seq>
            <p:audio>
              <p:cMediaNode vol="80000">
                <p:cTn id="31" fill="hold" display="0">
                  <p:stCondLst>
                    <p:cond delay="indefinite"/>
                  </p:stCondLst>
                  <p:endCondLst>
                    <p:cond evt="onStopAudio" delay="0">
                      <p:tgtEl>
                        <p:sldTgt/>
                      </p:tgtEl>
                    </p:cond>
                  </p:endCondLst>
                </p:cTn>
                <p:tgtEl>
                  <p:spTgt spid="3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a:t>Objectives</a:t>
            </a:r>
            <a:br>
              <a:rPr lang="en-GB" dirty="0"/>
            </a:br>
            <a:r>
              <a:rPr lang="en-GB" b="0" i="1" dirty="0"/>
              <a:t>What you should know by the end of the presentation</a:t>
            </a:r>
            <a:endParaRPr lang="en-GB" dirty="0"/>
          </a:p>
        </p:txBody>
      </p:sp>
      <p:sp>
        <p:nvSpPr>
          <p:cNvPr id="9" name="Content Placeholder 8"/>
          <p:cNvSpPr>
            <a:spLocks noGrp="1"/>
          </p:cNvSpPr>
          <p:nvPr>
            <p:ph idx="1"/>
          </p:nvPr>
        </p:nvSpPr>
        <p:spPr>
          <a:xfrm>
            <a:off x="457200" y="1196752"/>
            <a:ext cx="8229600" cy="1944216"/>
          </a:xfrm>
        </p:spPr>
        <p:txBody>
          <a:bodyPr>
            <a:normAutofit lnSpcReduction="10000"/>
          </a:bodyPr>
          <a:lstStyle/>
          <a:p>
            <a:pPr marL="0" indent="0">
              <a:buNone/>
            </a:pPr>
            <a:r>
              <a:rPr lang="en-GB" dirty="0"/>
              <a:t>All people attending this briefing should:</a:t>
            </a:r>
          </a:p>
          <a:p>
            <a:pPr marL="342900" indent="-342900">
              <a:buFont typeface="+mj-lt"/>
              <a:buAutoNum type="arabicPeriod"/>
            </a:pPr>
            <a:r>
              <a:rPr lang="en-GB" dirty="0"/>
              <a:t>Know </a:t>
            </a:r>
            <a:r>
              <a:rPr lang="en-GB" b="1" dirty="0"/>
              <a:t>how bumps racing works</a:t>
            </a:r>
          </a:p>
          <a:p>
            <a:pPr marL="342900" indent="-342900">
              <a:buFont typeface="+mj-lt"/>
              <a:buAutoNum type="arabicPeriod"/>
            </a:pPr>
            <a:r>
              <a:rPr lang="en-GB" dirty="0"/>
              <a:t>Know the </a:t>
            </a:r>
            <a:r>
              <a:rPr lang="en-GB" b="1" dirty="0"/>
              <a:t>circulation pattern </a:t>
            </a:r>
            <a:r>
              <a:rPr lang="en-GB" dirty="0"/>
              <a:t>before, during, and after racing</a:t>
            </a:r>
          </a:p>
          <a:p>
            <a:pPr marL="342900" indent="-342900">
              <a:buFont typeface="+mj-lt"/>
              <a:buAutoNum type="arabicPeriod"/>
            </a:pPr>
            <a:r>
              <a:rPr lang="en-GB" dirty="0"/>
              <a:t>Know </a:t>
            </a:r>
            <a:r>
              <a:rPr lang="en-GB" b="1" dirty="0"/>
              <a:t>when and where to report for duty</a:t>
            </a:r>
          </a:p>
          <a:p>
            <a:pPr marL="0" indent="0">
              <a:buNone/>
            </a:pPr>
            <a:endParaRPr lang="en-GB" dirty="0"/>
          </a:p>
          <a:p>
            <a:pPr marL="0" indent="0">
              <a:buNone/>
            </a:pPr>
            <a:r>
              <a:rPr lang="en-GB" dirty="0"/>
              <a:t>Additionally:</a:t>
            </a:r>
          </a:p>
        </p:txBody>
      </p:sp>
      <p:sp>
        <p:nvSpPr>
          <p:cNvPr id="4" name="Footer Placeholder 3"/>
          <p:cNvSpPr>
            <a:spLocks noGrp="1"/>
          </p:cNvSpPr>
          <p:nvPr>
            <p:ph type="ftr" sz="quarter" idx="11"/>
          </p:nvPr>
        </p:nvSpPr>
        <p:spPr/>
        <p:txBody>
          <a:bodyPr/>
          <a:lstStyle/>
          <a:p>
            <a:r>
              <a:rPr lang="en-GB" dirty="0"/>
              <a:t>Marshalling and Umpiring Presentation</a:t>
            </a:r>
          </a:p>
        </p:txBody>
      </p:sp>
      <p:sp>
        <p:nvSpPr>
          <p:cNvPr id="5" name="Slide Number Placeholder 4"/>
          <p:cNvSpPr>
            <a:spLocks noGrp="1"/>
          </p:cNvSpPr>
          <p:nvPr>
            <p:ph type="sldNum" sz="quarter" idx="12"/>
          </p:nvPr>
        </p:nvSpPr>
        <p:spPr/>
        <p:txBody>
          <a:bodyPr/>
          <a:lstStyle/>
          <a:p>
            <a:fld id="{CB3B7137-4810-445D-B1A6-E11904098D50}" type="slidenum">
              <a:rPr lang="en-GB" smtClean="0"/>
              <a:t>2</a:t>
            </a:fld>
            <a:endParaRPr lang="en-GB"/>
          </a:p>
        </p:txBody>
      </p:sp>
      <p:graphicFrame>
        <p:nvGraphicFramePr>
          <p:cNvPr id="10" name="Table 9"/>
          <p:cNvGraphicFramePr>
            <a:graphicFrameLocks noGrp="1"/>
          </p:cNvGraphicFramePr>
          <p:nvPr>
            <p:extLst>
              <p:ext uri="{D42A27DB-BD31-4B8C-83A1-F6EECF244321}">
                <p14:modId xmlns:p14="http://schemas.microsoft.com/office/powerpoint/2010/main" val="1222970723"/>
              </p:ext>
            </p:extLst>
          </p:nvPr>
        </p:nvGraphicFramePr>
        <p:xfrm>
          <a:off x="395536" y="3068960"/>
          <a:ext cx="8136904" cy="1800200"/>
        </p:xfrm>
        <a:graphic>
          <a:graphicData uri="http://schemas.openxmlformats.org/drawingml/2006/table">
            <a:tbl>
              <a:tblPr firstRow="1" bandRow="1">
                <a:tableStyleId>{5C22544A-7EE6-4342-B048-85BDC9FD1C3A}</a:tableStyleId>
              </a:tblPr>
              <a:tblGrid>
                <a:gridCol w="4068452">
                  <a:extLst>
                    <a:ext uri="{9D8B030D-6E8A-4147-A177-3AD203B41FA5}">
                      <a16:colId xmlns:a16="http://schemas.microsoft.com/office/drawing/2014/main" val="20000"/>
                    </a:ext>
                  </a:extLst>
                </a:gridCol>
                <a:gridCol w="4068452">
                  <a:extLst>
                    <a:ext uri="{9D8B030D-6E8A-4147-A177-3AD203B41FA5}">
                      <a16:colId xmlns:a16="http://schemas.microsoft.com/office/drawing/2014/main" val="20001"/>
                    </a:ext>
                  </a:extLst>
                </a:gridCol>
              </a:tblGrid>
              <a:tr h="432048">
                <a:tc>
                  <a:txBody>
                    <a:bodyPr/>
                    <a:lstStyle/>
                    <a:p>
                      <a:r>
                        <a:rPr lang="en-GB" dirty="0"/>
                        <a:t>Marshals only</a:t>
                      </a:r>
                    </a:p>
                  </a:txBody>
                  <a:tcPr/>
                </a:tc>
                <a:tc>
                  <a:txBody>
                    <a:bodyPr/>
                    <a:lstStyle/>
                    <a:p>
                      <a:r>
                        <a:rPr lang="en-GB" dirty="0"/>
                        <a:t>Umpires only</a:t>
                      </a:r>
                    </a:p>
                  </a:txBody>
                  <a:tcPr/>
                </a:tc>
                <a:extLst>
                  <a:ext uri="{0D108BD9-81ED-4DB2-BD59-A6C34878D82A}">
                    <a16:rowId xmlns:a16="http://schemas.microsoft.com/office/drawing/2014/main" val="10000"/>
                  </a:ext>
                </a:extLst>
              </a:tr>
              <a:tr h="486053">
                <a:tc>
                  <a:txBody>
                    <a:bodyPr/>
                    <a:lstStyle/>
                    <a:p>
                      <a:pPr marL="0" marR="0" indent="0" algn="l" defTabSz="914342" rtl="0" eaLnBrk="1" fontAlgn="auto" latinLnBrk="0" hangingPunct="1">
                        <a:lnSpc>
                          <a:spcPct val="100000"/>
                        </a:lnSpc>
                        <a:spcBef>
                          <a:spcPts val="0"/>
                        </a:spcBef>
                        <a:spcAft>
                          <a:spcPts val="0"/>
                        </a:spcAft>
                        <a:buClrTx/>
                        <a:buSzTx/>
                        <a:buFontTx/>
                        <a:buNone/>
                        <a:tabLst/>
                        <a:defRPr/>
                      </a:pPr>
                      <a:r>
                        <a:rPr lang="en-GB" dirty="0">
                          <a:solidFill>
                            <a:schemeClr val="tx2"/>
                          </a:solidFill>
                        </a:rPr>
                        <a:t>4. Be able to </a:t>
                      </a:r>
                      <a:r>
                        <a:rPr lang="en-GB" b="1" dirty="0">
                          <a:solidFill>
                            <a:schemeClr val="tx2"/>
                          </a:solidFill>
                        </a:rPr>
                        <a:t>identify river traffic</a:t>
                      </a:r>
                    </a:p>
                  </a:txBody>
                  <a:tcPr/>
                </a:tc>
                <a:tc>
                  <a:txBody>
                    <a:bodyPr/>
                    <a:lstStyle/>
                    <a:p>
                      <a:r>
                        <a:rPr lang="en-GB" dirty="0">
                          <a:solidFill>
                            <a:schemeClr val="tx2"/>
                          </a:solidFill>
                        </a:rPr>
                        <a:t>4.</a:t>
                      </a:r>
                      <a:r>
                        <a:rPr lang="en-GB" baseline="0" dirty="0">
                          <a:solidFill>
                            <a:schemeClr val="tx2"/>
                          </a:solidFill>
                        </a:rPr>
                        <a:t> Know how to </a:t>
                      </a:r>
                      <a:r>
                        <a:rPr lang="en-GB" b="1" baseline="0" dirty="0">
                          <a:solidFill>
                            <a:schemeClr val="tx2"/>
                          </a:solidFill>
                        </a:rPr>
                        <a:t>follow a race</a:t>
                      </a:r>
                      <a:endParaRPr lang="en-GB" b="1" dirty="0">
                        <a:solidFill>
                          <a:schemeClr val="tx2"/>
                        </a:solidFill>
                      </a:endParaRPr>
                    </a:p>
                  </a:txBody>
                  <a:tcPr/>
                </a:tc>
                <a:extLst>
                  <a:ext uri="{0D108BD9-81ED-4DB2-BD59-A6C34878D82A}">
                    <a16:rowId xmlns:a16="http://schemas.microsoft.com/office/drawing/2014/main" val="10001"/>
                  </a:ext>
                </a:extLst>
              </a:tr>
              <a:tr h="486053">
                <a:tc>
                  <a:txBody>
                    <a:bodyPr/>
                    <a:lstStyle/>
                    <a:p>
                      <a:pPr marL="271463" indent="-271463"/>
                      <a:r>
                        <a:rPr lang="en-GB" dirty="0">
                          <a:solidFill>
                            <a:schemeClr val="tx2"/>
                          </a:solidFill>
                        </a:rPr>
                        <a:t>5. Understand </a:t>
                      </a:r>
                      <a:r>
                        <a:rPr lang="en-GB" b="1" dirty="0">
                          <a:solidFill>
                            <a:schemeClr val="tx2"/>
                          </a:solidFill>
                        </a:rPr>
                        <a:t>how and when to klaxon</a:t>
                      </a:r>
                    </a:p>
                  </a:txBody>
                  <a:tcPr/>
                </a:tc>
                <a:tc>
                  <a:txBody>
                    <a:bodyPr/>
                    <a:lstStyle/>
                    <a:p>
                      <a:r>
                        <a:rPr lang="en-GB" dirty="0">
                          <a:solidFill>
                            <a:schemeClr val="tx2"/>
                          </a:solidFill>
                        </a:rPr>
                        <a:t>5. How to </a:t>
                      </a:r>
                      <a:r>
                        <a:rPr lang="en-GB" b="1" dirty="0">
                          <a:solidFill>
                            <a:schemeClr val="tx2"/>
                          </a:solidFill>
                        </a:rPr>
                        <a:t>report the</a:t>
                      </a:r>
                      <a:r>
                        <a:rPr lang="en-GB" b="1" baseline="0" dirty="0">
                          <a:solidFill>
                            <a:schemeClr val="tx2"/>
                          </a:solidFill>
                        </a:rPr>
                        <a:t> outcome </a:t>
                      </a:r>
                      <a:r>
                        <a:rPr lang="en-GB" baseline="0" dirty="0">
                          <a:solidFill>
                            <a:schemeClr val="tx2"/>
                          </a:solidFill>
                        </a:rPr>
                        <a:t>of a race</a:t>
                      </a:r>
                      <a:endParaRPr lang="en-GB" dirty="0">
                        <a:solidFill>
                          <a:schemeClr val="tx2"/>
                        </a:solidFill>
                      </a:endParaRPr>
                    </a:p>
                  </a:txBody>
                  <a:tcPr/>
                </a:tc>
                <a:extLst>
                  <a:ext uri="{0D108BD9-81ED-4DB2-BD59-A6C34878D82A}">
                    <a16:rowId xmlns:a16="http://schemas.microsoft.com/office/drawing/2014/main" val="10002"/>
                  </a:ext>
                </a:extLst>
              </a:tr>
              <a:tr h="396046">
                <a:tc>
                  <a:txBody>
                    <a:bodyPr/>
                    <a:lstStyle/>
                    <a:p>
                      <a:pPr marL="0" marR="0" indent="0" algn="l" defTabSz="914342" rtl="0" eaLnBrk="1" fontAlgn="auto" latinLnBrk="0" hangingPunct="1">
                        <a:lnSpc>
                          <a:spcPct val="100000"/>
                        </a:lnSpc>
                        <a:spcBef>
                          <a:spcPts val="0"/>
                        </a:spcBef>
                        <a:spcAft>
                          <a:spcPts val="0"/>
                        </a:spcAft>
                        <a:buClrTx/>
                        <a:buSzTx/>
                        <a:buFontTx/>
                        <a:buNone/>
                        <a:tabLst/>
                        <a:defRPr/>
                      </a:pPr>
                      <a:r>
                        <a:rPr lang="en-GB" dirty="0">
                          <a:solidFill>
                            <a:schemeClr val="tx2"/>
                          </a:solidFill>
                        </a:rPr>
                        <a:t>6. Understand </a:t>
                      </a:r>
                      <a:r>
                        <a:rPr lang="en-GB" b="1" dirty="0">
                          <a:solidFill>
                            <a:schemeClr val="tx2"/>
                          </a:solidFill>
                        </a:rPr>
                        <a:t>how to summon First Aid</a:t>
                      </a:r>
                    </a:p>
                  </a:txBody>
                  <a:tcPr/>
                </a:tc>
                <a:tc>
                  <a:txBody>
                    <a:bodyPr/>
                    <a:lstStyle/>
                    <a:p>
                      <a:r>
                        <a:rPr lang="en-GB" dirty="0">
                          <a:solidFill>
                            <a:schemeClr val="tx2"/>
                          </a:solidFill>
                        </a:rPr>
                        <a:t> </a:t>
                      </a:r>
                    </a:p>
                  </a:txBody>
                  <a:tcPr>
                    <a:solidFill>
                      <a:schemeClr val="bg1"/>
                    </a:solidFill>
                  </a:tcPr>
                </a:tc>
                <a:extLst>
                  <a:ext uri="{0D108BD9-81ED-4DB2-BD59-A6C34878D82A}">
                    <a16:rowId xmlns:a16="http://schemas.microsoft.com/office/drawing/2014/main" val="10003"/>
                  </a:ext>
                </a:extLst>
              </a:tr>
            </a:tbl>
          </a:graphicData>
        </a:graphic>
      </p:graphicFrame>
      <p:sp>
        <p:nvSpPr>
          <p:cNvPr id="11" name="Content Placeholder 8"/>
          <p:cNvSpPr txBox="1">
            <a:spLocks/>
          </p:cNvSpPr>
          <p:nvPr/>
        </p:nvSpPr>
        <p:spPr>
          <a:xfrm>
            <a:off x="446856" y="5157192"/>
            <a:ext cx="8229600" cy="720080"/>
          </a:xfrm>
          <a:prstGeom prst="rect">
            <a:avLst/>
          </a:prstGeom>
        </p:spPr>
        <p:txBody>
          <a:bodyPr vert="horz" lIns="91434" tIns="45718" rIns="91434" bIns="45718" rtlCol="0">
            <a:normAutofit/>
          </a:bodyPr>
          <a:lstStyle>
            <a:lvl1pPr marL="342879" indent="-342879" algn="l" defTabSz="914342" rtl="0" eaLnBrk="1" latinLnBrk="0" hangingPunct="1">
              <a:spcBef>
                <a:spcPct val="20000"/>
              </a:spcBef>
              <a:buFont typeface="Arial" pitchFamily="34" charset="0"/>
              <a:buChar char="•"/>
              <a:defRPr sz="1800" kern="1200">
                <a:solidFill>
                  <a:schemeClr val="tx2"/>
                </a:solidFill>
                <a:latin typeface="+mn-lt"/>
                <a:ea typeface="+mn-ea"/>
                <a:cs typeface="+mn-cs"/>
              </a:defRPr>
            </a:lvl1pPr>
            <a:lvl2pPr marL="742903" indent="-285732" algn="l" defTabSz="914342" rtl="0" eaLnBrk="1" latinLnBrk="0" hangingPunct="1">
              <a:spcBef>
                <a:spcPct val="20000"/>
              </a:spcBef>
              <a:buFont typeface="Arial" pitchFamily="34" charset="0"/>
              <a:buChar char="–"/>
              <a:defRPr sz="1800" kern="1200">
                <a:solidFill>
                  <a:schemeClr val="tx2"/>
                </a:solidFill>
                <a:latin typeface="+mn-lt"/>
                <a:ea typeface="+mn-ea"/>
                <a:cs typeface="+mn-cs"/>
              </a:defRPr>
            </a:lvl2pPr>
            <a:lvl3pPr marL="1142928" indent="-228586" algn="l" defTabSz="914342" rtl="0" eaLnBrk="1" latinLnBrk="0" hangingPunct="1">
              <a:spcBef>
                <a:spcPct val="20000"/>
              </a:spcBef>
              <a:buFont typeface="Arial" pitchFamily="34" charset="0"/>
              <a:buChar char="•"/>
              <a:defRPr sz="1800" kern="1200">
                <a:solidFill>
                  <a:schemeClr val="tx2"/>
                </a:solidFill>
                <a:latin typeface="+mn-lt"/>
                <a:ea typeface="+mn-ea"/>
                <a:cs typeface="+mn-cs"/>
              </a:defRPr>
            </a:lvl3pPr>
            <a:lvl4pPr marL="1600099" indent="-228586" algn="l" defTabSz="914342" rtl="0" eaLnBrk="1" latinLnBrk="0" hangingPunct="1">
              <a:spcBef>
                <a:spcPct val="20000"/>
              </a:spcBef>
              <a:buFont typeface="Arial" pitchFamily="34" charset="0"/>
              <a:buChar char="–"/>
              <a:defRPr sz="1800" kern="1200">
                <a:solidFill>
                  <a:schemeClr val="tx2"/>
                </a:solidFill>
                <a:latin typeface="+mn-lt"/>
                <a:ea typeface="+mn-ea"/>
                <a:cs typeface="+mn-cs"/>
              </a:defRPr>
            </a:lvl4pPr>
            <a:lvl5pPr marL="2057270" indent="-228586" algn="l" defTabSz="914342" rtl="0" eaLnBrk="1" latinLnBrk="0" hangingPunct="1">
              <a:spcBef>
                <a:spcPct val="20000"/>
              </a:spcBef>
              <a:buFont typeface="Arial" pitchFamily="34" charset="0"/>
              <a:buChar char="»"/>
              <a:defRPr sz="1800" kern="1200">
                <a:solidFill>
                  <a:schemeClr val="tx2"/>
                </a:solidFill>
                <a:latin typeface="+mn-lt"/>
                <a:ea typeface="+mn-ea"/>
                <a:cs typeface="+mn-cs"/>
              </a:defRPr>
            </a:lvl5pPr>
            <a:lvl6pPr marL="2514441"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12"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83"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54"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dirty="0"/>
              <a:t>On the day, we will provide a 15 minute ‘refresher’ of the key duties, but this cannot cover all of this material so please learn it now!</a:t>
            </a:r>
          </a:p>
        </p:txBody>
      </p:sp>
    </p:spTree>
    <p:extLst>
      <p:ext uri="{BB962C8B-B14F-4D97-AF65-F5344CB8AC3E}">
        <p14:creationId xmlns:p14="http://schemas.microsoft.com/office/powerpoint/2010/main" val="1002551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p:txBody>
          <a:bodyPr/>
          <a:lstStyle/>
          <a:p>
            <a:r>
              <a:rPr lang="en-GB" dirty="0"/>
              <a:t>During the race</a:t>
            </a:r>
            <a:br>
              <a:rPr lang="en-GB" dirty="0"/>
            </a:br>
            <a:r>
              <a:rPr lang="en-GB" b="0" i="1" dirty="0"/>
              <a:t>If you can, give us good commentary!</a:t>
            </a:r>
            <a:endParaRPr lang="en-GB" dirty="0"/>
          </a:p>
        </p:txBody>
      </p:sp>
      <p:sp>
        <p:nvSpPr>
          <p:cNvPr id="4" name="Content Placeholder 3"/>
          <p:cNvSpPr>
            <a:spLocks noGrp="1"/>
          </p:cNvSpPr>
          <p:nvPr>
            <p:ph idx="1"/>
          </p:nvPr>
        </p:nvSpPr>
        <p:spPr>
          <a:xfrm>
            <a:off x="485665" y="1398024"/>
            <a:ext cx="8229600" cy="4680520"/>
          </a:xfrm>
        </p:spPr>
        <p:txBody>
          <a:bodyPr>
            <a:normAutofit/>
          </a:bodyPr>
          <a:lstStyle/>
          <a:p>
            <a:pPr>
              <a:buNone/>
            </a:pPr>
            <a:r>
              <a:rPr lang="en-GB" b="1" dirty="0">
                <a:ea typeface="ＭＳ Ｐゴシック" pitchFamily="34" charset="-128"/>
              </a:rPr>
              <a:t>You should have your hand on your klaxon, but off the trigger – think of it like a gun.</a:t>
            </a:r>
          </a:p>
          <a:p>
            <a:pPr>
              <a:buNone/>
            </a:pPr>
            <a:r>
              <a:rPr lang="en-GB" dirty="0">
                <a:ea typeface="ＭＳ Ｐゴシック" pitchFamily="34" charset="-128"/>
              </a:rPr>
              <a:t>You need to be able to respond in an emergency, but not in danger of setting it off accidentally.</a:t>
            </a:r>
          </a:p>
          <a:p>
            <a:pPr>
              <a:buNone/>
            </a:pPr>
            <a:endParaRPr lang="en-GB" b="1" dirty="0">
              <a:ea typeface="ＭＳ Ｐゴシック" pitchFamily="34" charset="-128"/>
            </a:endParaRPr>
          </a:p>
          <a:p>
            <a:pPr>
              <a:buNone/>
            </a:pPr>
            <a:r>
              <a:rPr lang="en-GB" b="1" dirty="0">
                <a:ea typeface="ＭＳ Ｐゴシック" pitchFamily="34" charset="-128"/>
              </a:rPr>
              <a:t>Remember – your priority should be safety. But if everything is OK, commentate!</a:t>
            </a:r>
          </a:p>
          <a:p>
            <a:pPr>
              <a:buNone/>
            </a:pPr>
            <a:r>
              <a:rPr lang="en-GB" dirty="0">
                <a:ea typeface="ＭＳ Ｐゴシック" pitchFamily="34" charset="-128"/>
              </a:rPr>
              <a:t>We rely on marshals to give useful commentary that we relay over the tannoy:</a:t>
            </a:r>
          </a:p>
          <a:p>
            <a:r>
              <a:rPr lang="en-GB" altLang="en-US" dirty="0">
                <a:ea typeface="ＭＳ Ｐゴシック" pitchFamily="34" charset="-128"/>
              </a:rPr>
              <a:t>“</a:t>
            </a:r>
            <a:r>
              <a:rPr lang="en-GB" dirty="0">
                <a:ea typeface="ＭＳ Ｐゴシック" pitchFamily="34" charset="-128"/>
              </a:rPr>
              <a:t>Trinity down to a length off Jesus</a:t>
            </a:r>
            <a:r>
              <a:rPr lang="en-GB" altLang="en-US" dirty="0">
                <a:ea typeface="ＭＳ Ｐゴシック" pitchFamily="34" charset="-128"/>
              </a:rPr>
              <a:t>”</a:t>
            </a:r>
            <a:endParaRPr lang="en-GB" dirty="0">
              <a:ea typeface="ＭＳ Ｐゴシック" pitchFamily="34" charset="-128"/>
            </a:endParaRPr>
          </a:p>
          <a:p>
            <a:r>
              <a:rPr lang="en-GB" altLang="en-US" dirty="0">
                <a:ea typeface="ＭＳ Ｐゴシック" pitchFamily="34" charset="-128"/>
              </a:rPr>
              <a:t>“</a:t>
            </a:r>
            <a:r>
              <a:rPr lang="en-GB" dirty="0">
                <a:ea typeface="ＭＳ Ｐゴシック" pitchFamily="34" charset="-128"/>
              </a:rPr>
              <a:t>Corpus have bumped Merton</a:t>
            </a:r>
            <a:r>
              <a:rPr lang="en-GB" altLang="en-US" dirty="0">
                <a:ea typeface="ＭＳ Ｐゴシック" pitchFamily="34" charset="-128"/>
              </a:rPr>
              <a:t>”</a:t>
            </a:r>
            <a:endParaRPr lang="en-GB" dirty="0">
              <a:ea typeface="ＭＳ Ｐゴシック" pitchFamily="34" charset="-128"/>
            </a:endParaRPr>
          </a:p>
          <a:p>
            <a:r>
              <a:rPr lang="en-GB" altLang="en-US" dirty="0">
                <a:ea typeface="ＭＳ Ｐゴシック" pitchFamily="34" charset="-128"/>
              </a:rPr>
              <a:t>“</a:t>
            </a:r>
            <a:r>
              <a:rPr lang="en-GB" dirty="0">
                <a:ea typeface="ＭＳ Ｐゴシック" pitchFamily="34" charset="-128"/>
              </a:rPr>
              <a:t>Oriel have crabbed</a:t>
            </a:r>
            <a:r>
              <a:rPr lang="en-GB" altLang="en-US" dirty="0">
                <a:ea typeface="ＭＳ Ｐゴシック" pitchFamily="34" charset="-128"/>
              </a:rPr>
              <a:t>”</a:t>
            </a:r>
            <a:endParaRPr lang="en-GB" dirty="0">
              <a:ea typeface="ＭＳ Ｐゴシック" pitchFamily="34" charset="-128"/>
            </a:endParaRPr>
          </a:p>
          <a:p>
            <a:r>
              <a:rPr lang="en-GB" altLang="en-US" dirty="0">
                <a:ea typeface="ＭＳ Ｐゴシック" pitchFamily="34" charset="-128"/>
              </a:rPr>
              <a:t>“</a:t>
            </a:r>
            <a:r>
              <a:rPr lang="en-GB" dirty="0">
                <a:ea typeface="ＭＳ Ｐゴシック" pitchFamily="34" charset="-128"/>
              </a:rPr>
              <a:t>The Wolfson cox has conceded to Mansfield</a:t>
            </a:r>
            <a:r>
              <a:rPr lang="en-GB" altLang="en-US" dirty="0">
                <a:ea typeface="ＭＳ Ｐゴシック" pitchFamily="34" charset="-128"/>
              </a:rPr>
              <a:t>”</a:t>
            </a:r>
            <a:endParaRPr lang="en-GB" dirty="0">
              <a:ea typeface="ＭＳ Ｐゴシック" pitchFamily="34" charset="-128"/>
            </a:endParaRPr>
          </a:p>
          <a:p>
            <a:pPr>
              <a:buNone/>
            </a:pPr>
            <a:r>
              <a:rPr lang="en-GB" dirty="0">
                <a:ea typeface="ＭＳ Ｐゴシック" pitchFamily="34" charset="-128"/>
              </a:rPr>
              <a:t>As soon as you have finished talking, </a:t>
            </a:r>
            <a:r>
              <a:rPr lang="en-GB" dirty="0">
                <a:solidFill>
                  <a:srgbClr val="FF0000"/>
                </a:solidFill>
                <a:ea typeface="ＭＳ Ｐゴシック" pitchFamily="34" charset="-128"/>
              </a:rPr>
              <a:t>let go of the radio button</a:t>
            </a:r>
            <a:r>
              <a:rPr lang="en-GB" dirty="0">
                <a:ea typeface="ＭＳ Ｐゴシック" pitchFamily="34" charset="-128"/>
              </a:rPr>
              <a:t>!</a:t>
            </a:r>
          </a:p>
          <a:p>
            <a:pPr>
              <a:buNone/>
            </a:pPr>
            <a:endParaRPr lang="en-GB" dirty="0"/>
          </a:p>
        </p:txBody>
      </p:sp>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29</a:t>
            </a:fld>
            <a:endParaRPr lang="en-GB"/>
          </a:p>
        </p:txBody>
      </p:sp>
    </p:spTree>
    <p:extLst>
      <p:ext uri="{BB962C8B-B14F-4D97-AF65-F5344CB8AC3E}">
        <p14:creationId xmlns:p14="http://schemas.microsoft.com/office/powerpoint/2010/main" val="2528185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p:txBody>
          <a:bodyPr/>
          <a:lstStyle/>
          <a:p>
            <a:r>
              <a:rPr lang="en-GB" dirty="0"/>
              <a:t>Additional duties</a:t>
            </a:r>
            <a:br>
              <a:rPr lang="en-GB" dirty="0"/>
            </a:br>
            <a:r>
              <a:rPr lang="en-GB" b="0" i="1" dirty="0"/>
              <a:t>Some marshals have extra roles</a:t>
            </a:r>
            <a:endParaRPr lang="en-GB" dirty="0"/>
          </a:p>
        </p:txBody>
      </p:sp>
      <p:sp>
        <p:nvSpPr>
          <p:cNvPr id="4" name="Content Placeholder 3"/>
          <p:cNvSpPr>
            <a:spLocks noGrp="1"/>
          </p:cNvSpPr>
          <p:nvPr>
            <p:ph idx="1"/>
          </p:nvPr>
        </p:nvSpPr>
        <p:spPr/>
        <p:txBody>
          <a:bodyPr/>
          <a:lstStyle/>
          <a:p>
            <a:pPr marL="0" indent="0">
              <a:buNone/>
            </a:pPr>
            <a:r>
              <a:rPr lang="en-US" i="1" dirty="0">
                <a:ea typeface="ＭＳ Ｐゴシック" pitchFamily="34" charset="-128"/>
              </a:rPr>
              <a:t>These duties will be reiterated during the briefing at </a:t>
            </a:r>
            <a:r>
              <a:rPr lang="en-US" i="1" dirty="0" err="1">
                <a:ea typeface="ＭＳ Ｐゴシック" pitchFamily="34" charset="-128"/>
              </a:rPr>
              <a:t>racedesk</a:t>
            </a:r>
            <a:r>
              <a:rPr lang="en-US" i="1" dirty="0">
                <a:ea typeface="ＭＳ Ｐゴシック" pitchFamily="34" charset="-128"/>
              </a:rPr>
              <a:t>:</a:t>
            </a:r>
          </a:p>
          <a:p>
            <a:r>
              <a:rPr lang="en-US" b="1" dirty="0">
                <a:ea typeface="ＭＳ Ｐゴシック" pitchFamily="34" charset="-128"/>
              </a:rPr>
              <a:t>Head-</a:t>
            </a:r>
            <a:r>
              <a:rPr lang="en-US" dirty="0">
                <a:ea typeface="ＭＳ Ｐゴシック" pitchFamily="34" charset="-128"/>
              </a:rPr>
              <a:t> Instructs crews who have finished racing on when and where to spin to prevent a buildup by the finish. </a:t>
            </a:r>
          </a:p>
          <a:p>
            <a:r>
              <a:rPr lang="en-US" b="1" dirty="0">
                <a:ea typeface="ＭＳ Ｐゴシック" pitchFamily="34" charset="-128"/>
              </a:rPr>
              <a:t>Finish-</a:t>
            </a:r>
            <a:r>
              <a:rPr lang="en-US" dirty="0">
                <a:ea typeface="ＭＳ Ｐゴシック" pitchFamily="34" charset="-128"/>
              </a:rPr>
              <a:t> Operates the finish clacker when the </a:t>
            </a:r>
            <a:r>
              <a:rPr lang="en-US" b="1" dirty="0">
                <a:ea typeface="ＭＳ Ｐゴシック" pitchFamily="34" charset="-128"/>
              </a:rPr>
              <a:t>stern </a:t>
            </a:r>
            <a:r>
              <a:rPr lang="en-US" dirty="0">
                <a:ea typeface="ＭＳ Ｐゴシック" pitchFamily="34" charset="-128"/>
              </a:rPr>
              <a:t>of boat passes. Crews that have spun must stay upstream of the finish until the last racing crew finishes. </a:t>
            </a:r>
          </a:p>
          <a:p>
            <a:r>
              <a:rPr lang="en-US" b="1" dirty="0">
                <a:ea typeface="ＭＳ Ｐゴシック" pitchFamily="34" charset="-128"/>
              </a:rPr>
              <a:t>Raft Marshals </a:t>
            </a:r>
            <a:r>
              <a:rPr lang="en-US" dirty="0">
                <a:ea typeface="ＭＳ Ｐゴシック" pitchFamily="34" charset="-128"/>
              </a:rPr>
              <a:t>(Boathouse A and B, Univ and </a:t>
            </a:r>
            <a:r>
              <a:rPr lang="en-US" dirty="0" err="1">
                <a:ea typeface="ＭＳ Ｐゴシック" pitchFamily="34" charset="-128"/>
              </a:rPr>
              <a:t>Longbridges</a:t>
            </a:r>
            <a:r>
              <a:rPr lang="en-US" dirty="0">
                <a:ea typeface="ＭＳ Ｐゴシック" pitchFamily="34" charset="-128"/>
              </a:rPr>
              <a:t>)- Perform boat checks on each boat, liaises with competitors.</a:t>
            </a:r>
          </a:p>
          <a:p>
            <a:r>
              <a:rPr lang="en-US" b="1" dirty="0">
                <a:ea typeface="ＭＳ Ｐゴシック" pitchFamily="34" charset="-128"/>
              </a:rPr>
              <a:t>Top Gut</a:t>
            </a:r>
            <a:r>
              <a:rPr lang="en-US" dirty="0">
                <a:ea typeface="ＭＳ Ｐゴシック" pitchFamily="34" charset="-128"/>
              </a:rPr>
              <a:t>- keep a record of crews that have passed. Need to be alert due to large number of bumps that occur in the gut. </a:t>
            </a:r>
          </a:p>
          <a:p>
            <a:r>
              <a:rPr lang="en-US" b="1" dirty="0" err="1">
                <a:ea typeface="ＭＳ Ｐゴシック" pitchFamily="34" charset="-128"/>
              </a:rPr>
              <a:t>Bunglines</a:t>
            </a:r>
            <a:r>
              <a:rPr lang="en-US" b="1" dirty="0">
                <a:ea typeface="ＭＳ Ｐゴシック" pitchFamily="34" charset="-128"/>
              </a:rPr>
              <a:t>-</a:t>
            </a:r>
            <a:r>
              <a:rPr lang="en-US" dirty="0">
                <a:ea typeface="ＭＳ Ｐゴシック" pitchFamily="34" charset="-128"/>
              </a:rPr>
              <a:t> Helps spin crews onto their </a:t>
            </a:r>
            <a:r>
              <a:rPr lang="en-US" dirty="0" err="1">
                <a:ea typeface="ＭＳ Ｐゴシック" pitchFamily="34" charset="-128"/>
              </a:rPr>
              <a:t>bungline</a:t>
            </a:r>
            <a:r>
              <a:rPr lang="en-US" dirty="0">
                <a:ea typeface="ＭＳ Ｐゴシック" pitchFamily="34" charset="-128"/>
              </a:rPr>
              <a:t>; Keep records of which crews are attached.</a:t>
            </a:r>
          </a:p>
          <a:p>
            <a:r>
              <a:rPr lang="en-US" b="1" dirty="0">
                <a:ea typeface="ＭＳ Ｐゴシック" pitchFamily="34" charset="-128"/>
              </a:rPr>
              <a:t>Bike-</a:t>
            </a:r>
            <a:r>
              <a:rPr lang="en-US" dirty="0">
                <a:ea typeface="ＭＳ Ｐゴシック" pitchFamily="34" charset="-128"/>
              </a:rPr>
              <a:t> Cycles ahead of a race and provides warning to spectators.</a:t>
            </a:r>
          </a:p>
          <a:p>
            <a:pPr>
              <a:buNone/>
            </a:pPr>
            <a:endParaRPr lang="en-GB" dirty="0"/>
          </a:p>
        </p:txBody>
      </p:sp>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30</a:t>
            </a:fld>
            <a:endParaRPr lang="en-GB"/>
          </a:p>
        </p:txBody>
      </p:sp>
    </p:spTree>
    <p:extLst>
      <p:ext uri="{BB962C8B-B14F-4D97-AF65-F5344CB8AC3E}">
        <p14:creationId xmlns:p14="http://schemas.microsoft.com/office/powerpoint/2010/main" val="29717042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3361" y="427242"/>
            <a:ext cx="7772400" cy="913526"/>
          </a:xfrm>
        </p:spPr>
        <p:txBody>
          <a:bodyPr>
            <a:normAutofit fontScale="90000"/>
          </a:bodyPr>
          <a:lstStyle/>
          <a:p>
            <a:r>
              <a:rPr lang="en-GB" dirty="0"/>
              <a:t>When things go wrong</a:t>
            </a:r>
            <a:br>
              <a:rPr lang="en-GB" dirty="0"/>
            </a:br>
            <a:r>
              <a:rPr lang="en-GB" dirty="0"/>
              <a:t>(useful for umpires as well!)</a:t>
            </a:r>
          </a:p>
        </p:txBody>
      </p:sp>
    </p:spTree>
    <p:extLst>
      <p:ext uri="{BB962C8B-B14F-4D97-AF65-F5344CB8AC3E}">
        <p14:creationId xmlns:p14="http://schemas.microsoft.com/office/powerpoint/2010/main" val="2929667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p:txBody>
          <a:bodyPr/>
          <a:lstStyle/>
          <a:p>
            <a:r>
              <a:rPr lang="en-GB" dirty="0"/>
              <a:t>What can go wrong</a:t>
            </a:r>
            <a:br>
              <a:rPr lang="en-GB" dirty="0"/>
            </a:br>
            <a:r>
              <a:rPr lang="en-GB" b="0" i="1" dirty="0"/>
              <a:t>It’s important that everyone knows how to act</a:t>
            </a:r>
            <a:endParaRPr lang="en-GB" dirty="0"/>
          </a:p>
        </p:txBody>
      </p:sp>
      <p:sp>
        <p:nvSpPr>
          <p:cNvPr id="4" name="Content Placeholder 3"/>
          <p:cNvSpPr>
            <a:spLocks noGrp="1"/>
          </p:cNvSpPr>
          <p:nvPr>
            <p:ph idx="1"/>
          </p:nvPr>
        </p:nvSpPr>
        <p:spPr>
          <a:xfrm>
            <a:off x="457200" y="1196752"/>
            <a:ext cx="2386608" cy="1800200"/>
          </a:xfrm>
        </p:spPr>
        <p:txBody>
          <a:bodyPr>
            <a:normAutofit/>
          </a:bodyPr>
          <a:lstStyle/>
          <a:p>
            <a:pPr marL="0" indent="0">
              <a:buNone/>
            </a:pPr>
            <a:endParaRPr lang="en-GB" sz="1800" dirty="0"/>
          </a:p>
          <a:p>
            <a:r>
              <a:rPr lang="en-GB" sz="1800" dirty="0"/>
              <a:t>Equipment failures</a:t>
            </a:r>
          </a:p>
          <a:p>
            <a:r>
              <a:rPr lang="en-GB" sz="1800" dirty="0"/>
              <a:t>Klaxons</a:t>
            </a:r>
          </a:p>
          <a:p>
            <a:r>
              <a:rPr lang="en-GB" sz="1800" dirty="0"/>
              <a:t>Appeals</a:t>
            </a:r>
          </a:p>
          <a:p>
            <a:r>
              <a:rPr lang="en-GB" sz="1800" dirty="0"/>
              <a:t>Crashes</a:t>
            </a:r>
          </a:p>
        </p:txBody>
      </p:sp>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32</a:t>
            </a:fld>
            <a:endParaRPr lang="en-GB"/>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178" y="3429709"/>
            <a:ext cx="3673326" cy="245859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5399633" y="5888305"/>
            <a:ext cx="1872208" cy="261610"/>
          </a:xfrm>
          <a:prstGeom prst="rect">
            <a:avLst/>
          </a:prstGeom>
          <a:noFill/>
        </p:spPr>
        <p:txBody>
          <a:bodyPr wrap="square" rtlCol="0">
            <a:spAutoFit/>
          </a:bodyPr>
          <a:lstStyle/>
          <a:p>
            <a:r>
              <a:rPr lang="en-GB" sz="1100" dirty="0">
                <a:solidFill>
                  <a:schemeClr val="tx2"/>
                </a:solidFill>
              </a:rPr>
              <a:t>Photo: Sarah </a:t>
            </a:r>
            <a:r>
              <a:rPr lang="en-GB" sz="1100" dirty="0" err="1">
                <a:solidFill>
                  <a:schemeClr val="tx2"/>
                </a:solidFill>
              </a:rPr>
              <a:t>Boddy</a:t>
            </a:r>
            <a:endParaRPr lang="en-GB" sz="1100" dirty="0">
              <a:solidFill>
                <a:schemeClr val="tx2"/>
              </a:solidFill>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435178" y="932160"/>
            <a:ext cx="3673326" cy="2497549"/>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descr="C:\Users\Phil\Documents\Rowing\OURCs\i hate summer eights appeals\pemb_wad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711" y="3403331"/>
            <a:ext cx="4400473" cy="248497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26035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p:txBody>
          <a:bodyPr/>
          <a:lstStyle/>
          <a:p>
            <a:r>
              <a:rPr lang="en-GB" dirty="0"/>
              <a:t>Equipment failures</a:t>
            </a:r>
            <a:br>
              <a:rPr lang="en-GB" dirty="0"/>
            </a:br>
            <a:r>
              <a:rPr lang="en-GB" b="0" i="1" dirty="0"/>
              <a:t>Find out the problem, then talk to the SU</a:t>
            </a:r>
            <a:endParaRPr lang="en-GB" dirty="0"/>
          </a:p>
        </p:txBody>
      </p:sp>
      <p:sp>
        <p:nvSpPr>
          <p:cNvPr id="4" name="Content Placeholder 3"/>
          <p:cNvSpPr>
            <a:spLocks noGrp="1"/>
          </p:cNvSpPr>
          <p:nvPr>
            <p:ph idx="1"/>
          </p:nvPr>
        </p:nvSpPr>
        <p:spPr/>
        <p:txBody>
          <a:bodyPr/>
          <a:lstStyle/>
          <a:p>
            <a:pPr marL="0" indent="0">
              <a:buNone/>
            </a:pPr>
            <a:r>
              <a:rPr lang="en-GB" dirty="0"/>
              <a:t>A crew complains of an equipment failure – a broken rigger, a footplate loose, an oar snapped in half.</a:t>
            </a:r>
          </a:p>
          <a:p>
            <a:pPr marL="0" indent="0">
              <a:buNone/>
            </a:pPr>
            <a:endParaRPr lang="en-GB" dirty="0"/>
          </a:p>
          <a:p>
            <a:pPr marL="0" indent="0">
              <a:buNone/>
            </a:pPr>
            <a:r>
              <a:rPr lang="en-GB" b="1" dirty="0"/>
              <a:t>Do: </a:t>
            </a:r>
          </a:p>
          <a:p>
            <a:r>
              <a:rPr lang="en-GB" dirty="0"/>
              <a:t>Ask them what their failure is, and ask them how long it’ll take to fix. Then, radio through to the SU with details. The SU will be able to advise.</a:t>
            </a:r>
          </a:p>
          <a:p>
            <a:pPr marL="0" indent="0">
              <a:buNone/>
            </a:pPr>
            <a:endParaRPr lang="en-GB" dirty="0"/>
          </a:p>
          <a:p>
            <a:pPr>
              <a:buNone/>
            </a:pPr>
            <a:r>
              <a:rPr lang="en-GB" b="1" dirty="0">
                <a:ea typeface="ＭＳ Ｐゴシック" pitchFamily="34" charset="-128"/>
              </a:rPr>
              <a:t>Don</a:t>
            </a:r>
            <a:r>
              <a:rPr lang="en-GB" altLang="en-US" b="1" dirty="0">
                <a:ea typeface="ＭＳ Ｐゴシック" pitchFamily="34" charset="-128"/>
              </a:rPr>
              <a:t>’</a:t>
            </a:r>
            <a:r>
              <a:rPr lang="en-GB" b="1" dirty="0">
                <a:ea typeface="ＭＳ Ｐゴシック" pitchFamily="34" charset="-128"/>
              </a:rPr>
              <a:t>t:</a:t>
            </a:r>
          </a:p>
          <a:p>
            <a:r>
              <a:rPr lang="en-GB" dirty="0">
                <a:ea typeface="ＭＳ Ｐゴシック" pitchFamily="34" charset="-128"/>
              </a:rPr>
              <a:t>Address this to racedesk</a:t>
            </a:r>
          </a:p>
          <a:p>
            <a:r>
              <a:rPr lang="en-GB" dirty="0">
                <a:ea typeface="ＭＳ Ｐゴシック" pitchFamily="34" charset="-128"/>
              </a:rPr>
              <a:t>Radio through unless you know what the problem is. If the crew don</a:t>
            </a:r>
            <a:r>
              <a:rPr lang="en-GB" altLang="en-US" dirty="0">
                <a:ea typeface="ＭＳ Ｐゴシック" pitchFamily="34" charset="-128"/>
              </a:rPr>
              <a:t>’</a:t>
            </a:r>
            <a:r>
              <a:rPr lang="en-GB" dirty="0">
                <a:ea typeface="ＭＳ Ｐゴシック" pitchFamily="34" charset="-128"/>
              </a:rPr>
              <a:t>t know how long it</a:t>
            </a:r>
            <a:r>
              <a:rPr lang="en-GB" altLang="en-US" dirty="0">
                <a:ea typeface="ＭＳ Ｐゴシック" pitchFamily="34" charset="-128"/>
              </a:rPr>
              <a:t>’</a:t>
            </a:r>
            <a:r>
              <a:rPr lang="en-GB" dirty="0">
                <a:ea typeface="ＭＳ Ｐゴシック" pitchFamily="34" charset="-128"/>
              </a:rPr>
              <a:t>ll take to fix, the SU might be able to advise</a:t>
            </a:r>
            <a:endParaRPr lang="en-GB" dirty="0"/>
          </a:p>
          <a:p>
            <a:endParaRPr lang="en-GB" dirty="0"/>
          </a:p>
        </p:txBody>
      </p:sp>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33</a:t>
            </a:fld>
            <a:endParaRPr lang="en-GB"/>
          </a:p>
        </p:txBody>
      </p:sp>
    </p:spTree>
    <p:extLst>
      <p:ext uri="{BB962C8B-B14F-4D97-AF65-F5344CB8AC3E}">
        <p14:creationId xmlns:p14="http://schemas.microsoft.com/office/powerpoint/2010/main" val="2688729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p:txBody>
          <a:bodyPr/>
          <a:lstStyle/>
          <a:p>
            <a:r>
              <a:rPr lang="en-GB" dirty="0"/>
              <a:t>Unexpected river traffic in the racing area</a:t>
            </a:r>
            <a:br>
              <a:rPr lang="en-GB" dirty="0"/>
            </a:br>
            <a:r>
              <a:rPr lang="en-GB" b="0" i="1" dirty="0"/>
              <a:t>Aborting the starting gun should be your priority</a:t>
            </a:r>
            <a:endParaRPr lang="en-GB" dirty="0"/>
          </a:p>
        </p:txBody>
      </p:sp>
      <p:sp>
        <p:nvSpPr>
          <p:cNvPr id="4" name="Content Placeholder 3"/>
          <p:cNvSpPr>
            <a:spLocks noGrp="1"/>
          </p:cNvSpPr>
          <p:nvPr>
            <p:ph idx="1"/>
          </p:nvPr>
        </p:nvSpPr>
        <p:spPr/>
        <p:txBody>
          <a:bodyPr/>
          <a:lstStyle/>
          <a:p>
            <a:pPr>
              <a:buNone/>
            </a:pPr>
            <a:r>
              <a:rPr lang="en-GB" dirty="0">
                <a:ea typeface="ＭＳ Ｐゴシック" pitchFamily="34" charset="-128"/>
              </a:rPr>
              <a:t>River traffic enters the course just before a division is due to start</a:t>
            </a:r>
          </a:p>
          <a:p>
            <a:pPr>
              <a:buNone/>
            </a:pPr>
            <a:endParaRPr lang="en-GB" dirty="0">
              <a:ea typeface="ＭＳ Ｐゴシック" pitchFamily="34" charset="-128"/>
            </a:endParaRPr>
          </a:p>
          <a:p>
            <a:pPr>
              <a:buNone/>
            </a:pPr>
            <a:r>
              <a:rPr lang="en-GB" b="1" dirty="0">
                <a:ea typeface="ＭＳ Ｐゴシック" pitchFamily="34" charset="-128"/>
              </a:rPr>
              <a:t>If there’s 5 minutes to go:</a:t>
            </a:r>
          </a:p>
          <a:p>
            <a:pPr marL="0" indent="0">
              <a:buNone/>
            </a:pPr>
            <a:r>
              <a:rPr lang="en-GB" dirty="0">
                <a:ea typeface="ＭＳ Ｐゴシック" pitchFamily="34" charset="-128"/>
              </a:rPr>
              <a:t>Politely ask them if they could wait at one of the nearby mooring points until the division has passed them. Thank them for their cooperation if they do, and alert the SU to the traffic. If they don</a:t>
            </a:r>
            <a:r>
              <a:rPr lang="en-GB" altLang="en-US" dirty="0">
                <a:ea typeface="ＭＳ Ｐゴシック" pitchFamily="34" charset="-128"/>
              </a:rPr>
              <a:t>’</a:t>
            </a:r>
            <a:r>
              <a:rPr lang="en-GB" dirty="0">
                <a:ea typeface="ＭＳ Ｐゴシック" pitchFamily="34" charset="-128"/>
              </a:rPr>
              <a:t>t, escalate this issue to the SU immediately.</a:t>
            </a:r>
            <a:endParaRPr lang="en-US" b="1" dirty="0">
              <a:ea typeface="ＭＳ Ｐゴシック" pitchFamily="34" charset="-128"/>
            </a:endParaRPr>
          </a:p>
          <a:p>
            <a:pPr marL="0" indent="0">
              <a:buNone/>
            </a:pPr>
            <a:r>
              <a:rPr lang="en-GB" b="1" dirty="0">
                <a:ea typeface="ＭＳ Ｐゴシック" pitchFamily="34" charset="-128"/>
              </a:rPr>
              <a:t>If the 1 minute gun has been fired:</a:t>
            </a:r>
          </a:p>
          <a:p>
            <a:pPr marL="0" indent="0">
              <a:buNone/>
            </a:pPr>
            <a:r>
              <a:rPr lang="en-GB" dirty="0"/>
              <a:t>Turn on your radio and immediately say </a:t>
            </a:r>
            <a:r>
              <a:rPr lang="en-GB" b="1" dirty="0"/>
              <a:t>“abort, abort”. </a:t>
            </a:r>
            <a:r>
              <a:rPr lang="en-GB" dirty="0"/>
              <a:t>The SU will postpone the start gun. Then explain what the problem is.</a:t>
            </a:r>
          </a:p>
          <a:p>
            <a:pPr marL="0" indent="0">
              <a:buNone/>
            </a:pPr>
            <a:r>
              <a:rPr lang="en-GB" b="1" dirty="0">
                <a:ea typeface="ＭＳ Ｐゴシック" pitchFamily="34" charset="-128"/>
              </a:rPr>
              <a:t>If the race is underway:</a:t>
            </a:r>
          </a:p>
          <a:p>
            <a:pPr marL="0" indent="0">
              <a:buNone/>
            </a:pPr>
            <a:r>
              <a:rPr lang="en-GB" dirty="0"/>
              <a:t>Ask them to move back to the place where they came from. Immediately inform the SU – we can delay a klaxon for as long as is reasonable, so at least some racing can take place.</a:t>
            </a:r>
          </a:p>
          <a:p>
            <a:pPr marL="0" indent="0">
              <a:buNone/>
            </a:pPr>
            <a:r>
              <a:rPr lang="en-GB" b="1" dirty="0">
                <a:solidFill>
                  <a:schemeClr val="accent3"/>
                </a:solidFill>
              </a:rPr>
              <a:t>Never be rude to river traffic. Check with the SU when they can move on, and thank them for their cooperation</a:t>
            </a:r>
          </a:p>
          <a:p>
            <a:pPr marL="0" indent="0">
              <a:buNone/>
            </a:pPr>
            <a:endParaRPr lang="en-GB" dirty="0"/>
          </a:p>
        </p:txBody>
      </p:sp>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34</a:t>
            </a:fld>
            <a:endParaRPr lang="en-GB"/>
          </a:p>
        </p:txBody>
      </p:sp>
    </p:spTree>
    <p:extLst>
      <p:ext uri="{BB962C8B-B14F-4D97-AF65-F5344CB8AC3E}">
        <p14:creationId xmlns:p14="http://schemas.microsoft.com/office/powerpoint/2010/main" val="3812152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p:txBody>
          <a:bodyPr/>
          <a:lstStyle/>
          <a:p>
            <a:r>
              <a:rPr lang="en-GB" dirty="0"/>
              <a:t>Firing blanks</a:t>
            </a:r>
            <a:br>
              <a:rPr lang="en-GB" dirty="0"/>
            </a:br>
            <a:r>
              <a:rPr lang="en-GB" b="0" i="1" dirty="0"/>
              <a:t>If the start gun doesn’t fire, don’t worry</a:t>
            </a:r>
            <a:endParaRPr lang="en-GB" dirty="0"/>
          </a:p>
        </p:txBody>
      </p:sp>
      <p:sp>
        <p:nvSpPr>
          <p:cNvPr id="4" name="Content Placeholder 3"/>
          <p:cNvSpPr>
            <a:spLocks noGrp="1"/>
          </p:cNvSpPr>
          <p:nvPr>
            <p:ph idx="1"/>
          </p:nvPr>
        </p:nvSpPr>
        <p:spPr>
          <a:xfrm>
            <a:off x="457200" y="1196752"/>
            <a:ext cx="8229600" cy="2369644"/>
          </a:xfrm>
        </p:spPr>
        <p:txBody>
          <a:bodyPr>
            <a:normAutofit/>
          </a:bodyPr>
          <a:lstStyle/>
          <a:p>
            <a:pPr>
              <a:buNone/>
            </a:pPr>
            <a:r>
              <a:rPr lang="en-GB" dirty="0">
                <a:ea typeface="ＭＳ Ｐゴシック" pitchFamily="34" charset="-128"/>
              </a:rPr>
              <a:t>The start gun does not fire as expected</a:t>
            </a:r>
          </a:p>
          <a:p>
            <a:pPr>
              <a:buNone/>
            </a:pPr>
            <a:endParaRPr lang="en-GB" dirty="0">
              <a:ea typeface="ＭＳ Ｐゴシック" pitchFamily="34" charset="-128"/>
            </a:endParaRPr>
          </a:p>
          <a:p>
            <a:pPr marL="0" indent="0">
              <a:buNone/>
            </a:pPr>
            <a:r>
              <a:rPr lang="en-GB" dirty="0">
                <a:ea typeface="ＭＳ Ｐゴシック" pitchFamily="34" charset="-128"/>
              </a:rPr>
              <a:t>Protocol:</a:t>
            </a:r>
          </a:p>
          <a:p>
            <a:pPr marL="0" indent="0">
              <a:buNone/>
            </a:pPr>
            <a:r>
              <a:rPr lang="en-GB" dirty="0">
                <a:ea typeface="ＭＳ Ｐゴシック" pitchFamily="34" charset="-128"/>
              </a:rPr>
              <a:t>If the gun does not fire after 70 seconds from the 1MG, the SU will say “abort abort” or something similar over the radio and all crews should sit easy. Once this information is relayed, the next gun to be fired will be another 1 Minute Gun and the bungline marshals will be asked to tell nearby crews.</a:t>
            </a:r>
          </a:p>
          <a:p>
            <a:pPr marL="0" indent="0">
              <a:buNone/>
            </a:pPr>
            <a:endParaRPr lang="en-GB" dirty="0"/>
          </a:p>
        </p:txBody>
      </p:sp>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35</a:t>
            </a:fld>
            <a:endParaRPr lang="en-GB"/>
          </a:p>
        </p:txBody>
      </p:sp>
      <p:sp>
        <p:nvSpPr>
          <p:cNvPr id="6" name="Pentagon 5"/>
          <p:cNvSpPr/>
          <p:nvPr/>
        </p:nvSpPr>
        <p:spPr>
          <a:xfrm>
            <a:off x="323528" y="4207854"/>
            <a:ext cx="2448272" cy="93610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Five Minute Gun</a:t>
            </a:r>
          </a:p>
        </p:txBody>
      </p:sp>
      <p:sp>
        <p:nvSpPr>
          <p:cNvPr id="8" name="Pentagon 7"/>
          <p:cNvSpPr/>
          <p:nvPr/>
        </p:nvSpPr>
        <p:spPr>
          <a:xfrm>
            <a:off x="5436096" y="3926436"/>
            <a:ext cx="1800200" cy="468052"/>
          </a:xfrm>
          <a:prstGeom prst="homePlate">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Race begins!</a:t>
            </a:r>
          </a:p>
        </p:txBody>
      </p:sp>
      <p:sp>
        <p:nvSpPr>
          <p:cNvPr id="9" name="Pentagon 8"/>
          <p:cNvSpPr/>
          <p:nvPr/>
        </p:nvSpPr>
        <p:spPr>
          <a:xfrm>
            <a:off x="5436096" y="4911475"/>
            <a:ext cx="1872208" cy="468052"/>
          </a:xfrm>
          <a:prstGeom prst="homePlat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Start aborted</a:t>
            </a:r>
          </a:p>
        </p:txBody>
      </p:sp>
      <p:sp>
        <p:nvSpPr>
          <p:cNvPr id="11" name="Pentagon 10"/>
          <p:cNvSpPr/>
          <p:nvPr/>
        </p:nvSpPr>
        <p:spPr>
          <a:xfrm>
            <a:off x="3170098" y="4209397"/>
            <a:ext cx="1944216" cy="936104"/>
          </a:xfrm>
          <a:prstGeom prst="homePlat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One Minute Gun</a:t>
            </a:r>
          </a:p>
        </p:txBody>
      </p:sp>
      <p:cxnSp>
        <p:nvCxnSpPr>
          <p:cNvPr id="15" name="Elbow Connector 14"/>
          <p:cNvCxnSpPr>
            <a:stCxn id="9" idx="3"/>
            <a:endCxn id="11" idx="2"/>
          </p:cNvCxnSpPr>
          <p:nvPr/>
        </p:nvCxnSpPr>
        <p:spPr>
          <a:xfrm flipH="1">
            <a:off x="3908180" y="5145501"/>
            <a:ext cx="3400124" cy="12700"/>
          </a:xfrm>
          <a:prstGeom prst="bentConnector4">
            <a:avLst>
              <a:gd name="adj1" fmla="val -6723"/>
              <a:gd name="adj2" fmla="val 4128709"/>
            </a:avLst>
          </a:prstGeom>
          <a:ln w="28575">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11" idx="3"/>
            <a:endCxn id="9" idx="1"/>
          </p:cNvCxnSpPr>
          <p:nvPr/>
        </p:nvCxnSpPr>
        <p:spPr>
          <a:xfrm>
            <a:off x="5114314" y="4677449"/>
            <a:ext cx="321782" cy="468052"/>
          </a:xfrm>
          <a:prstGeom prst="bentConnector3">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11" idx="3"/>
            <a:endCxn id="8" idx="1"/>
          </p:cNvCxnSpPr>
          <p:nvPr/>
        </p:nvCxnSpPr>
        <p:spPr>
          <a:xfrm flipV="1">
            <a:off x="5114314" y="4160462"/>
            <a:ext cx="321782" cy="516987"/>
          </a:xfrm>
          <a:prstGeom prst="bentConnector3">
            <a:avLst>
              <a:gd name="adj1" fmla="val 50000"/>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7552523" y="3566396"/>
            <a:ext cx="1296144" cy="360040"/>
          </a:xfrm>
          <a:prstGeom prst="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Race ends</a:t>
            </a:r>
          </a:p>
        </p:txBody>
      </p:sp>
      <p:sp>
        <p:nvSpPr>
          <p:cNvPr id="30" name="Rectangle 29"/>
          <p:cNvSpPr/>
          <p:nvPr/>
        </p:nvSpPr>
        <p:spPr>
          <a:xfrm>
            <a:off x="7551397" y="4293096"/>
            <a:ext cx="1296144" cy="360040"/>
          </a:xfrm>
          <a:prstGeom prst="rect">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Klaxon….</a:t>
            </a:r>
          </a:p>
        </p:txBody>
      </p:sp>
      <p:cxnSp>
        <p:nvCxnSpPr>
          <p:cNvPr id="31" name="Elbow Connector 30"/>
          <p:cNvCxnSpPr>
            <a:stCxn id="8" idx="3"/>
            <a:endCxn id="29" idx="1"/>
          </p:cNvCxnSpPr>
          <p:nvPr/>
        </p:nvCxnSpPr>
        <p:spPr>
          <a:xfrm flipV="1">
            <a:off x="7236296" y="3746416"/>
            <a:ext cx="316227" cy="414046"/>
          </a:xfrm>
          <a:prstGeom prst="bentConnector3">
            <a:avLst>
              <a:gd name="adj1" fmla="val 50000"/>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8" idx="3"/>
            <a:endCxn id="30" idx="1"/>
          </p:cNvCxnSpPr>
          <p:nvPr/>
        </p:nvCxnSpPr>
        <p:spPr>
          <a:xfrm>
            <a:off x="7236296" y="4160462"/>
            <a:ext cx="315101" cy="312654"/>
          </a:xfrm>
          <a:prstGeom prst="bentConnector3">
            <a:avLst>
              <a:gd name="adj1" fmla="val 50000"/>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6" idx="3"/>
            <a:endCxn id="11" idx="1"/>
          </p:cNvCxnSpPr>
          <p:nvPr/>
        </p:nvCxnSpPr>
        <p:spPr>
          <a:xfrm>
            <a:off x="2771800" y="4675906"/>
            <a:ext cx="398298" cy="1543"/>
          </a:xfrm>
          <a:prstGeom prst="straightConnector1">
            <a:avLst/>
          </a:prstGeom>
          <a:ln w="28575">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1641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2F837A-9AA0-4635-8BF6-09440C608303}"/>
              </a:ext>
            </a:extLst>
          </p:cNvPr>
          <p:cNvPicPr>
            <a:picLocks noChangeAspect="1"/>
          </p:cNvPicPr>
          <p:nvPr/>
        </p:nvPicPr>
        <p:blipFill rotWithShape="1">
          <a:blip r:embed="rId2"/>
          <a:srcRect l="12036" r="17530"/>
          <a:stretch/>
        </p:blipFill>
        <p:spPr>
          <a:xfrm>
            <a:off x="6553200" y="1657415"/>
            <a:ext cx="1979240" cy="1873374"/>
          </a:xfrm>
          <a:prstGeom prst="rect">
            <a:avLst/>
          </a:prstGeom>
        </p:spPr>
      </p:pic>
      <p:sp>
        <p:nvSpPr>
          <p:cNvPr id="3" name="Content Placeholder 2"/>
          <p:cNvSpPr>
            <a:spLocks noGrp="1"/>
          </p:cNvSpPr>
          <p:nvPr>
            <p:ph idx="1"/>
          </p:nvPr>
        </p:nvSpPr>
        <p:spPr>
          <a:xfrm>
            <a:off x="457200" y="1196752"/>
            <a:ext cx="5482952" cy="4824536"/>
          </a:xfrm>
        </p:spPr>
        <p:txBody>
          <a:bodyPr>
            <a:normAutofit lnSpcReduction="10000"/>
          </a:bodyPr>
          <a:lstStyle/>
          <a:p>
            <a:pPr marL="0" indent="0">
              <a:lnSpc>
                <a:spcPct val="90000"/>
              </a:lnSpc>
              <a:buNone/>
            </a:pPr>
            <a:r>
              <a:rPr lang="en-GB" dirty="0">
                <a:ea typeface="ＭＳ Ｐゴシック" pitchFamily="34" charset="-128"/>
              </a:rPr>
              <a:t>To klaxon a race:</a:t>
            </a:r>
          </a:p>
          <a:p>
            <a:pPr>
              <a:lnSpc>
                <a:spcPct val="90000"/>
              </a:lnSpc>
            </a:pPr>
            <a:r>
              <a:rPr lang="en-GB" dirty="0">
                <a:ea typeface="ＭＳ Ｐゴシック" pitchFamily="34" charset="-128"/>
              </a:rPr>
              <a:t>Fire your klaxon, by holding the button down for a count of 10 seconds, or until all crews in your vicinity have held it hard. Count them in your head, it’s longer than you think!</a:t>
            </a:r>
          </a:p>
          <a:p>
            <a:pPr>
              <a:lnSpc>
                <a:spcPct val="90000"/>
              </a:lnSpc>
            </a:pPr>
            <a:r>
              <a:rPr lang="en-GB" dirty="0">
                <a:ea typeface="ＭＳ Ｐゴシック" pitchFamily="34" charset="-128"/>
              </a:rPr>
              <a:t>While doing this, grab your radio and turn it on so all marshals can hear your klaxon</a:t>
            </a:r>
          </a:p>
          <a:p>
            <a:pPr>
              <a:lnSpc>
                <a:spcPct val="90000"/>
              </a:lnSpc>
            </a:pPr>
            <a:r>
              <a:rPr lang="en-GB" dirty="0"/>
              <a:t>The first thing you will be asked (and they will ask repeatedly): is First Aid required?</a:t>
            </a:r>
          </a:p>
          <a:p>
            <a:pPr>
              <a:lnSpc>
                <a:spcPct val="90000"/>
              </a:lnSpc>
            </a:pPr>
            <a:r>
              <a:rPr lang="en-GB" dirty="0">
                <a:ea typeface="ＭＳ Ｐゴシック" pitchFamily="34" charset="-128"/>
              </a:rPr>
              <a:t>State your location and if First Aid is required. If in doubt, say </a:t>
            </a:r>
            <a:r>
              <a:rPr lang="en-GB" altLang="en-US" dirty="0">
                <a:ea typeface="ＭＳ Ｐゴシック" pitchFamily="34" charset="-128"/>
              </a:rPr>
              <a:t>“</a:t>
            </a:r>
            <a:r>
              <a:rPr lang="en-GB" dirty="0">
                <a:ea typeface="ＭＳ Ｐゴシック" pitchFamily="34" charset="-128"/>
              </a:rPr>
              <a:t>not sure</a:t>
            </a:r>
            <a:r>
              <a:rPr lang="en-GB" altLang="en-US" dirty="0">
                <a:ea typeface="ＭＳ Ｐゴシック" pitchFamily="34" charset="-128"/>
              </a:rPr>
              <a:t>”</a:t>
            </a:r>
            <a:r>
              <a:rPr lang="en-GB" dirty="0">
                <a:ea typeface="ＭＳ Ｐゴシック" pitchFamily="34" charset="-128"/>
              </a:rPr>
              <a:t> and we</a:t>
            </a:r>
            <a:r>
              <a:rPr lang="en-GB" altLang="en-US" dirty="0">
                <a:ea typeface="ＭＳ Ｐゴシック" pitchFamily="34" charset="-128"/>
              </a:rPr>
              <a:t>’</a:t>
            </a:r>
            <a:r>
              <a:rPr lang="en-GB" dirty="0">
                <a:ea typeface="ＭＳ Ｐゴシック" pitchFamily="34" charset="-128"/>
              </a:rPr>
              <a:t>ll dispatch them just in case.</a:t>
            </a:r>
          </a:p>
          <a:p>
            <a:pPr>
              <a:lnSpc>
                <a:spcPct val="90000"/>
              </a:lnSpc>
            </a:pPr>
            <a:r>
              <a:rPr lang="en-GB" dirty="0">
                <a:ea typeface="ＭＳ Ｐゴシック" pitchFamily="34" charset="-128"/>
              </a:rPr>
              <a:t>Then state why you </a:t>
            </a:r>
            <a:r>
              <a:rPr lang="en-GB" dirty="0" err="1">
                <a:ea typeface="ＭＳ Ｐゴシック" pitchFamily="34" charset="-128"/>
              </a:rPr>
              <a:t>klaxoned</a:t>
            </a:r>
            <a:r>
              <a:rPr lang="en-GB" dirty="0">
                <a:ea typeface="ＭＳ Ｐゴシック" pitchFamily="34" charset="-128"/>
              </a:rPr>
              <a:t>.</a:t>
            </a:r>
          </a:p>
          <a:p>
            <a:pPr>
              <a:lnSpc>
                <a:spcPct val="90000"/>
              </a:lnSpc>
            </a:pPr>
            <a:endParaRPr lang="en-GB" dirty="0"/>
          </a:p>
          <a:p>
            <a:pPr marL="0" indent="0">
              <a:lnSpc>
                <a:spcPct val="90000"/>
              </a:lnSpc>
              <a:buNone/>
            </a:pPr>
            <a:r>
              <a:rPr lang="en-GB" dirty="0"/>
              <a:t>If you hear a klaxon, live or over the radio:</a:t>
            </a:r>
          </a:p>
          <a:p>
            <a:pPr>
              <a:lnSpc>
                <a:spcPct val="90000"/>
              </a:lnSpc>
            </a:pPr>
            <a:r>
              <a:rPr lang="en-GB" dirty="0"/>
              <a:t>Fire yours until all crews near you have stopped, at least 10 s and also through your radio as above</a:t>
            </a:r>
          </a:p>
          <a:p>
            <a:pPr>
              <a:lnSpc>
                <a:spcPct val="90000"/>
              </a:lnSpc>
            </a:pPr>
            <a:r>
              <a:rPr lang="en-GB" dirty="0"/>
              <a:t>Maintain radio silence unless an immediate medical emergency happens near you</a:t>
            </a:r>
          </a:p>
        </p:txBody>
      </p:sp>
      <p:sp>
        <p:nvSpPr>
          <p:cNvPr id="4" name="Footer Placeholder 3"/>
          <p:cNvSpPr>
            <a:spLocks noGrp="1"/>
          </p:cNvSpPr>
          <p:nvPr>
            <p:ph type="ftr" sz="quarter" idx="11"/>
          </p:nvPr>
        </p:nvSpPr>
        <p:spPr/>
        <p:txBody>
          <a:bodyPr/>
          <a:lstStyle/>
          <a:p>
            <a:r>
              <a:rPr lang="en-GB" dirty="0"/>
              <a:t>Marshalling and Umpiring Presentation</a:t>
            </a:r>
          </a:p>
        </p:txBody>
      </p:sp>
      <p:sp>
        <p:nvSpPr>
          <p:cNvPr id="5" name="Slide Number Placeholder 4"/>
          <p:cNvSpPr>
            <a:spLocks noGrp="1"/>
          </p:cNvSpPr>
          <p:nvPr>
            <p:ph type="sldNum" sz="quarter" idx="12"/>
          </p:nvPr>
        </p:nvSpPr>
        <p:spPr/>
        <p:txBody>
          <a:bodyPr/>
          <a:lstStyle/>
          <a:p>
            <a:fld id="{CB3B7137-4810-445D-B1A6-E11904098D50}" type="slidenum">
              <a:rPr lang="en-GB" smtClean="0"/>
              <a:t>36</a:t>
            </a:fld>
            <a:endParaRPr lang="en-GB"/>
          </a:p>
        </p:txBody>
      </p:sp>
      <p:sp>
        <p:nvSpPr>
          <p:cNvPr id="6" name="Title 7"/>
          <p:cNvSpPr>
            <a:spLocks noGrp="1"/>
          </p:cNvSpPr>
          <p:nvPr>
            <p:ph type="title"/>
          </p:nvPr>
        </p:nvSpPr>
        <p:spPr>
          <a:xfrm>
            <a:off x="457200" y="274638"/>
            <a:ext cx="3106688" cy="850106"/>
          </a:xfrm>
        </p:spPr>
        <p:txBody>
          <a:bodyPr/>
          <a:lstStyle/>
          <a:p>
            <a:r>
              <a:rPr lang="en-GB" dirty="0"/>
              <a:t>Klaxoning races</a:t>
            </a:r>
            <a:br>
              <a:rPr lang="en-GB" dirty="0"/>
            </a:br>
            <a:r>
              <a:rPr lang="en-GB" b="0" i="1" dirty="0"/>
              <a:t>Race protocol</a:t>
            </a:r>
            <a:endParaRPr lang="en-GB" dirty="0"/>
          </a:p>
        </p:txBody>
      </p:sp>
      <p:cxnSp>
        <p:nvCxnSpPr>
          <p:cNvPr id="8" name="Straight Arrow Connector 7"/>
          <p:cNvCxnSpPr>
            <a:cxnSpLocks/>
            <a:stCxn id="10" idx="2"/>
          </p:cNvCxnSpPr>
          <p:nvPr/>
        </p:nvCxnSpPr>
        <p:spPr>
          <a:xfrm flipH="1">
            <a:off x="7343328" y="1294364"/>
            <a:ext cx="4586" cy="1038208"/>
          </a:xfrm>
          <a:prstGeom prst="straightConnector1">
            <a:avLst/>
          </a:prstGeom>
          <a:ln w="28575">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523427" y="555700"/>
            <a:ext cx="1648973" cy="738664"/>
          </a:xfrm>
          <a:prstGeom prst="rect">
            <a:avLst/>
          </a:prstGeom>
          <a:noFill/>
        </p:spPr>
        <p:txBody>
          <a:bodyPr wrap="square" rtlCol="0">
            <a:spAutoFit/>
          </a:bodyPr>
          <a:lstStyle/>
          <a:p>
            <a:r>
              <a:rPr lang="en-GB" sz="1400" b="1" dirty="0">
                <a:solidFill>
                  <a:schemeClr val="accent4"/>
                </a:solidFill>
              </a:rPr>
              <a:t>Press with two fingers through these holes</a:t>
            </a:r>
          </a:p>
        </p:txBody>
      </p:sp>
      <p:cxnSp>
        <p:nvCxnSpPr>
          <p:cNvPr id="12" name="Straight Arrow Connector 11"/>
          <p:cNvCxnSpPr>
            <a:cxnSpLocks/>
          </p:cNvCxnSpPr>
          <p:nvPr/>
        </p:nvCxnSpPr>
        <p:spPr>
          <a:xfrm flipV="1">
            <a:off x="6804248" y="2283512"/>
            <a:ext cx="144016" cy="1610328"/>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979762" y="3942900"/>
            <a:ext cx="1448952" cy="738664"/>
          </a:xfrm>
          <a:prstGeom prst="rect">
            <a:avLst/>
          </a:prstGeom>
          <a:noFill/>
        </p:spPr>
        <p:txBody>
          <a:bodyPr wrap="square" rtlCol="0">
            <a:spAutoFit/>
          </a:bodyPr>
          <a:lstStyle/>
          <a:p>
            <a:r>
              <a:rPr lang="en-GB" sz="1400" b="1" dirty="0">
                <a:solidFill>
                  <a:schemeClr val="accent3"/>
                </a:solidFill>
              </a:rPr>
              <a:t>This is not a button – don’t try to press it!</a:t>
            </a:r>
          </a:p>
        </p:txBody>
      </p:sp>
      <p:cxnSp>
        <p:nvCxnSpPr>
          <p:cNvPr id="16" name="Straight Arrow Connector 15"/>
          <p:cNvCxnSpPr>
            <a:cxnSpLocks/>
          </p:cNvCxnSpPr>
          <p:nvPr/>
        </p:nvCxnSpPr>
        <p:spPr>
          <a:xfrm flipV="1">
            <a:off x="8100392" y="2503916"/>
            <a:ext cx="0" cy="1389924"/>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541688" y="3893840"/>
            <a:ext cx="1448952" cy="523220"/>
          </a:xfrm>
          <a:prstGeom prst="rect">
            <a:avLst/>
          </a:prstGeom>
          <a:noFill/>
        </p:spPr>
        <p:txBody>
          <a:bodyPr wrap="square" rtlCol="0">
            <a:spAutoFit/>
          </a:bodyPr>
          <a:lstStyle/>
          <a:p>
            <a:r>
              <a:rPr lang="en-GB" sz="1400" b="1" dirty="0">
                <a:solidFill>
                  <a:schemeClr val="accent3"/>
                </a:solidFill>
              </a:rPr>
              <a:t>Don’t hold – cryogenic effect!</a:t>
            </a:r>
          </a:p>
        </p:txBody>
      </p:sp>
    </p:spTree>
    <p:extLst>
      <p:ext uri="{BB962C8B-B14F-4D97-AF65-F5344CB8AC3E}">
        <p14:creationId xmlns:p14="http://schemas.microsoft.com/office/powerpoint/2010/main" val="17395280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2"/>
            <a:ext cx="5482952" cy="4680520"/>
          </a:xfrm>
        </p:spPr>
        <p:txBody>
          <a:bodyPr/>
          <a:lstStyle/>
          <a:p>
            <a:pPr marL="0" indent="0">
              <a:lnSpc>
                <a:spcPct val="90000"/>
              </a:lnSpc>
              <a:buNone/>
            </a:pPr>
            <a:r>
              <a:rPr lang="en-GB" dirty="0">
                <a:ea typeface="ＭＳ Ｐゴシック" pitchFamily="34" charset="-128"/>
              </a:rPr>
              <a:t>Once a klaxon has been fired:</a:t>
            </a:r>
          </a:p>
          <a:p>
            <a:r>
              <a:rPr lang="en-GB" dirty="0">
                <a:ea typeface="ＭＳ Ｐゴシック" pitchFamily="34" charset="-128"/>
              </a:rPr>
              <a:t>All crews must hold it up hard and not move an inch (except to make way for First Aid) until the SU says it</a:t>
            </a:r>
            <a:r>
              <a:rPr lang="en-GB" altLang="en-US" dirty="0">
                <a:ea typeface="ＭＳ Ｐゴシック" pitchFamily="34" charset="-128"/>
              </a:rPr>
              <a:t>’</a:t>
            </a:r>
            <a:r>
              <a:rPr lang="en-GB" dirty="0">
                <a:ea typeface="ＭＳ Ｐゴシック" pitchFamily="34" charset="-128"/>
              </a:rPr>
              <a:t>s safe to</a:t>
            </a:r>
          </a:p>
          <a:p>
            <a:r>
              <a:rPr lang="en-GB" dirty="0">
                <a:ea typeface="ＭＳ Ｐゴシック" pitchFamily="34" charset="-128"/>
              </a:rPr>
              <a:t>Crews must then immediately revert to warm-up circulation – that is, reverse above the gut, normal below it</a:t>
            </a:r>
          </a:p>
          <a:p>
            <a:r>
              <a:rPr lang="en-GB" dirty="0">
                <a:ea typeface="ＭＳ Ｐゴシック" pitchFamily="34" charset="-128"/>
              </a:rPr>
              <a:t>The SU will say when it is safe for boats on the rafts to push off.</a:t>
            </a:r>
          </a:p>
        </p:txBody>
      </p:sp>
      <p:sp>
        <p:nvSpPr>
          <p:cNvPr id="4" name="Footer Placeholder 3"/>
          <p:cNvSpPr>
            <a:spLocks noGrp="1"/>
          </p:cNvSpPr>
          <p:nvPr>
            <p:ph type="ftr" sz="quarter" idx="11"/>
          </p:nvPr>
        </p:nvSpPr>
        <p:spPr/>
        <p:txBody>
          <a:bodyPr/>
          <a:lstStyle/>
          <a:p>
            <a:r>
              <a:rPr lang="en-GB" dirty="0"/>
              <a:t>Marshalling and Umpiring Presentation</a:t>
            </a:r>
          </a:p>
        </p:txBody>
      </p:sp>
      <p:sp>
        <p:nvSpPr>
          <p:cNvPr id="5" name="Slide Number Placeholder 4"/>
          <p:cNvSpPr>
            <a:spLocks noGrp="1"/>
          </p:cNvSpPr>
          <p:nvPr>
            <p:ph type="sldNum" sz="quarter" idx="12"/>
          </p:nvPr>
        </p:nvSpPr>
        <p:spPr/>
        <p:txBody>
          <a:bodyPr/>
          <a:lstStyle/>
          <a:p>
            <a:fld id="{CB3B7137-4810-445D-B1A6-E11904098D50}" type="slidenum">
              <a:rPr lang="en-GB" smtClean="0"/>
              <a:t>37</a:t>
            </a:fld>
            <a:endParaRPr lang="en-GB"/>
          </a:p>
        </p:txBody>
      </p:sp>
      <p:sp>
        <p:nvSpPr>
          <p:cNvPr id="6" name="Title 7"/>
          <p:cNvSpPr>
            <a:spLocks noGrp="1"/>
          </p:cNvSpPr>
          <p:nvPr>
            <p:ph type="title"/>
          </p:nvPr>
        </p:nvSpPr>
        <p:spPr>
          <a:xfrm>
            <a:off x="457200" y="274638"/>
            <a:ext cx="3106688" cy="850106"/>
          </a:xfrm>
        </p:spPr>
        <p:txBody>
          <a:bodyPr/>
          <a:lstStyle/>
          <a:p>
            <a:r>
              <a:rPr lang="en-GB" dirty="0"/>
              <a:t>Klaxoning races</a:t>
            </a:r>
            <a:br>
              <a:rPr lang="en-GB" dirty="0"/>
            </a:br>
            <a:r>
              <a:rPr lang="en-GB" b="0" i="1" dirty="0"/>
              <a:t>Race protocol</a:t>
            </a:r>
            <a:endParaRPr lang="en-GB" dirty="0"/>
          </a:p>
        </p:txBody>
      </p:sp>
      <p:pic>
        <p:nvPicPr>
          <p:cNvPr id="13" name="Picture 12">
            <a:extLst>
              <a:ext uri="{FF2B5EF4-FFF2-40B4-BE49-F238E27FC236}">
                <a16:creationId xmlns:a16="http://schemas.microsoft.com/office/drawing/2014/main" id="{A82D9217-1066-4838-92BA-86E0DAD7609F}"/>
              </a:ext>
            </a:extLst>
          </p:cNvPr>
          <p:cNvPicPr>
            <a:picLocks noChangeAspect="1"/>
          </p:cNvPicPr>
          <p:nvPr/>
        </p:nvPicPr>
        <p:blipFill rotWithShape="1">
          <a:blip r:embed="rId2"/>
          <a:srcRect l="12036" r="17530"/>
          <a:stretch/>
        </p:blipFill>
        <p:spPr>
          <a:xfrm>
            <a:off x="6553200" y="1657415"/>
            <a:ext cx="1979240" cy="1873374"/>
          </a:xfrm>
          <a:prstGeom prst="rect">
            <a:avLst/>
          </a:prstGeom>
        </p:spPr>
      </p:pic>
      <p:cxnSp>
        <p:nvCxnSpPr>
          <p:cNvPr id="15" name="Straight Arrow Connector 14">
            <a:extLst>
              <a:ext uri="{FF2B5EF4-FFF2-40B4-BE49-F238E27FC236}">
                <a16:creationId xmlns:a16="http://schemas.microsoft.com/office/drawing/2014/main" id="{1407AB7A-D069-44F2-9EC1-6D1F12E2A486}"/>
              </a:ext>
            </a:extLst>
          </p:cNvPr>
          <p:cNvCxnSpPr>
            <a:cxnSpLocks/>
            <a:stCxn id="17" idx="2"/>
          </p:cNvCxnSpPr>
          <p:nvPr/>
        </p:nvCxnSpPr>
        <p:spPr>
          <a:xfrm flipH="1">
            <a:off x="7343328" y="1294364"/>
            <a:ext cx="4586" cy="1038208"/>
          </a:xfrm>
          <a:prstGeom prst="straightConnector1">
            <a:avLst/>
          </a:prstGeom>
          <a:ln w="28575">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3FB9549-7F96-4BD6-A161-546A0430D8A5}"/>
              </a:ext>
            </a:extLst>
          </p:cNvPr>
          <p:cNvSpPr txBox="1"/>
          <p:nvPr/>
        </p:nvSpPr>
        <p:spPr>
          <a:xfrm>
            <a:off x="6523427" y="555700"/>
            <a:ext cx="1648973" cy="738664"/>
          </a:xfrm>
          <a:prstGeom prst="rect">
            <a:avLst/>
          </a:prstGeom>
          <a:noFill/>
        </p:spPr>
        <p:txBody>
          <a:bodyPr wrap="square" rtlCol="0">
            <a:spAutoFit/>
          </a:bodyPr>
          <a:lstStyle/>
          <a:p>
            <a:r>
              <a:rPr lang="en-GB" sz="1400" b="1" dirty="0">
                <a:solidFill>
                  <a:schemeClr val="accent4"/>
                </a:solidFill>
              </a:rPr>
              <a:t>Press with two fingers through these holes</a:t>
            </a:r>
          </a:p>
        </p:txBody>
      </p:sp>
      <p:cxnSp>
        <p:nvCxnSpPr>
          <p:cNvPr id="18" name="Straight Arrow Connector 17">
            <a:extLst>
              <a:ext uri="{FF2B5EF4-FFF2-40B4-BE49-F238E27FC236}">
                <a16:creationId xmlns:a16="http://schemas.microsoft.com/office/drawing/2014/main" id="{B9284A78-CD03-49AB-9E7E-2F9AC630BDE9}"/>
              </a:ext>
            </a:extLst>
          </p:cNvPr>
          <p:cNvCxnSpPr>
            <a:cxnSpLocks/>
          </p:cNvCxnSpPr>
          <p:nvPr/>
        </p:nvCxnSpPr>
        <p:spPr>
          <a:xfrm flipV="1">
            <a:off x="6804248" y="2283512"/>
            <a:ext cx="144016" cy="1610328"/>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1CD4CCC-4A49-42C3-A781-B4A89E9CE4B6}"/>
              </a:ext>
            </a:extLst>
          </p:cNvPr>
          <p:cNvSpPr txBox="1"/>
          <p:nvPr/>
        </p:nvSpPr>
        <p:spPr>
          <a:xfrm>
            <a:off x="5979762" y="3942900"/>
            <a:ext cx="1448952" cy="738664"/>
          </a:xfrm>
          <a:prstGeom prst="rect">
            <a:avLst/>
          </a:prstGeom>
          <a:noFill/>
        </p:spPr>
        <p:txBody>
          <a:bodyPr wrap="square" rtlCol="0">
            <a:spAutoFit/>
          </a:bodyPr>
          <a:lstStyle/>
          <a:p>
            <a:r>
              <a:rPr lang="en-GB" sz="1400" b="1" dirty="0">
                <a:solidFill>
                  <a:schemeClr val="accent3"/>
                </a:solidFill>
              </a:rPr>
              <a:t>This is not a button – don’t try to press it!</a:t>
            </a:r>
          </a:p>
        </p:txBody>
      </p:sp>
      <p:cxnSp>
        <p:nvCxnSpPr>
          <p:cNvPr id="21" name="Straight Arrow Connector 20">
            <a:extLst>
              <a:ext uri="{FF2B5EF4-FFF2-40B4-BE49-F238E27FC236}">
                <a16:creationId xmlns:a16="http://schemas.microsoft.com/office/drawing/2014/main" id="{9166F266-D0B3-4B44-B7E9-86A3A1521C42}"/>
              </a:ext>
            </a:extLst>
          </p:cNvPr>
          <p:cNvCxnSpPr>
            <a:cxnSpLocks/>
          </p:cNvCxnSpPr>
          <p:nvPr/>
        </p:nvCxnSpPr>
        <p:spPr>
          <a:xfrm flipV="1">
            <a:off x="8100392" y="2503916"/>
            <a:ext cx="0" cy="1389924"/>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5EB51B8-DB3D-4438-A226-50748C73322C}"/>
              </a:ext>
            </a:extLst>
          </p:cNvPr>
          <p:cNvSpPr txBox="1"/>
          <p:nvPr/>
        </p:nvSpPr>
        <p:spPr>
          <a:xfrm>
            <a:off x="7541688" y="3893840"/>
            <a:ext cx="1448952" cy="523220"/>
          </a:xfrm>
          <a:prstGeom prst="rect">
            <a:avLst/>
          </a:prstGeom>
          <a:noFill/>
        </p:spPr>
        <p:txBody>
          <a:bodyPr wrap="square" rtlCol="0">
            <a:spAutoFit/>
          </a:bodyPr>
          <a:lstStyle/>
          <a:p>
            <a:r>
              <a:rPr lang="en-GB" sz="1400" b="1" dirty="0">
                <a:solidFill>
                  <a:schemeClr val="accent3"/>
                </a:solidFill>
              </a:rPr>
              <a:t>Don’t hold – cryogenic effect!</a:t>
            </a:r>
          </a:p>
        </p:txBody>
      </p:sp>
    </p:spTree>
    <p:extLst>
      <p:ext uri="{BB962C8B-B14F-4D97-AF65-F5344CB8AC3E}">
        <p14:creationId xmlns:p14="http://schemas.microsoft.com/office/powerpoint/2010/main" val="13618477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793BC-EF64-4974-A1CF-D09679BDFF98}"/>
              </a:ext>
            </a:extLst>
          </p:cNvPr>
          <p:cNvSpPr>
            <a:spLocks noGrp="1"/>
          </p:cNvSpPr>
          <p:nvPr>
            <p:ph type="title"/>
          </p:nvPr>
        </p:nvSpPr>
        <p:spPr/>
        <p:txBody>
          <a:bodyPr/>
          <a:lstStyle/>
          <a:p>
            <a:r>
              <a:rPr lang="en-GB" dirty="0" err="1"/>
              <a:t>Klaxoning</a:t>
            </a:r>
            <a:r>
              <a:rPr lang="en-GB" dirty="0"/>
              <a:t> races</a:t>
            </a:r>
          </a:p>
        </p:txBody>
      </p:sp>
      <p:sp>
        <p:nvSpPr>
          <p:cNvPr id="4" name="Footer Placeholder 3">
            <a:extLst>
              <a:ext uri="{FF2B5EF4-FFF2-40B4-BE49-F238E27FC236}">
                <a16:creationId xmlns:a16="http://schemas.microsoft.com/office/drawing/2014/main" id="{22BEA736-1960-45E9-A931-4CD1B40599EA}"/>
              </a:ext>
            </a:extLst>
          </p:cNvPr>
          <p:cNvSpPr>
            <a:spLocks noGrp="1"/>
          </p:cNvSpPr>
          <p:nvPr>
            <p:ph type="ftr" sz="quarter" idx="11"/>
          </p:nvPr>
        </p:nvSpPr>
        <p:spPr/>
        <p:txBody>
          <a:bodyPr/>
          <a:lstStyle/>
          <a:p>
            <a:r>
              <a:rPr lang="en-GB" dirty="0"/>
              <a:t>Marshalling and Umpiring Presentation</a:t>
            </a:r>
          </a:p>
        </p:txBody>
      </p:sp>
      <p:sp>
        <p:nvSpPr>
          <p:cNvPr id="5" name="Slide Number Placeholder 4">
            <a:extLst>
              <a:ext uri="{FF2B5EF4-FFF2-40B4-BE49-F238E27FC236}">
                <a16:creationId xmlns:a16="http://schemas.microsoft.com/office/drawing/2014/main" id="{6B155074-8149-4052-BADB-7334F07F75FD}"/>
              </a:ext>
            </a:extLst>
          </p:cNvPr>
          <p:cNvSpPr>
            <a:spLocks noGrp="1"/>
          </p:cNvSpPr>
          <p:nvPr>
            <p:ph type="sldNum" sz="quarter" idx="12"/>
          </p:nvPr>
        </p:nvSpPr>
        <p:spPr/>
        <p:txBody>
          <a:bodyPr/>
          <a:lstStyle/>
          <a:p>
            <a:fld id="{CB3B7137-4810-445D-B1A6-E11904098D50}" type="slidenum">
              <a:rPr lang="en-GB" smtClean="0"/>
              <a:t>38</a:t>
            </a:fld>
            <a:endParaRPr lang="en-GB"/>
          </a:p>
        </p:txBody>
      </p:sp>
      <p:sp>
        <p:nvSpPr>
          <p:cNvPr id="6" name="TextBox 5">
            <a:extLst>
              <a:ext uri="{FF2B5EF4-FFF2-40B4-BE49-F238E27FC236}">
                <a16:creationId xmlns:a16="http://schemas.microsoft.com/office/drawing/2014/main" id="{AE50DE7F-B427-4BB4-8E16-3A96F5E6543C}"/>
              </a:ext>
            </a:extLst>
          </p:cNvPr>
          <p:cNvSpPr txBox="1"/>
          <p:nvPr/>
        </p:nvSpPr>
        <p:spPr>
          <a:xfrm>
            <a:off x="251520" y="769928"/>
            <a:ext cx="8435280" cy="1938992"/>
          </a:xfrm>
          <a:prstGeom prst="rect">
            <a:avLst/>
          </a:prstGeom>
          <a:noFill/>
        </p:spPr>
        <p:txBody>
          <a:bodyPr wrap="square" rtlCol="0">
            <a:spAutoFit/>
          </a:bodyPr>
          <a:lstStyle/>
          <a:p>
            <a:r>
              <a:rPr lang="en-GB" sz="2400" b="1" dirty="0">
                <a:solidFill>
                  <a:schemeClr val="tx2"/>
                </a:solidFill>
              </a:rPr>
              <a:t>This is by far the most safety-critical part of your role. As a marshal </a:t>
            </a:r>
            <a:r>
              <a:rPr lang="en-GB" sz="2400" b="1" dirty="0">
                <a:solidFill>
                  <a:srgbClr val="FF0000"/>
                </a:solidFill>
              </a:rPr>
              <a:t>YOU are the first line of defence against dangerous incidents in your part of the river</a:t>
            </a:r>
            <a:r>
              <a:rPr lang="en-GB" sz="2400" b="1" dirty="0">
                <a:solidFill>
                  <a:schemeClr val="tx2"/>
                </a:solidFill>
              </a:rPr>
              <a:t>. </a:t>
            </a:r>
            <a:r>
              <a:rPr lang="en-GB" sz="2400" b="1" dirty="0"/>
              <a:t>You need to be fully switched on at all times during racing</a:t>
            </a:r>
            <a:r>
              <a:rPr lang="en-GB" sz="2400" b="1" dirty="0">
                <a:solidFill>
                  <a:schemeClr val="tx2"/>
                </a:solidFill>
              </a:rPr>
              <a:t>, critically evaluating the situation, and asking yourself whether any of the below are satisfied.</a:t>
            </a:r>
          </a:p>
        </p:txBody>
      </p:sp>
      <p:sp>
        <p:nvSpPr>
          <p:cNvPr id="7" name="Rectangle 6">
            <a:extLst>
              <a:ext uri="{FF2B5EF4-FFF2-40B4-BE49-F238E27FC236}">
                <a16:creationId xmlns:a16="http://schemas.microsoft.com/office/drawing/2014/main" id="{34311CCE-524F-454C-BCB3-E096B0130881}"/>
              </a:ext>
            </a:extLst>
          </p:cNvPr>
          <p:cNvSpPr/>
          <p:nvPr/>
        </p:nvSpPr>
        <p:spPr>
          <a:xfrm>
            <a:off x="611560" y="2925950"/>
            <a:ext cx="8532440" cy="1754326"/>
          </a:xfrm>
          <a:prstGeom prst="rect">
            <a:avLst/>
          </a:prstGeom>
        </p:spPr>
        <p:txBody>
          <a:bodyPr wrap="square">
            <a:spAutoFit/>
          </a:bodyPr>
          <a:lstStyle/>
          <a:p>
            <a:pPr>
              <a:buFontTx/>
              <a:buNone/>
            </a:pPr>
            <a:r>
              <a:rPr lang="en-GB" b="1" dirty="0">
                <a:solidFill>
                  <a:schemeClr val="accent3"/>
                </a:solidFill>
                <a:ea typeface="ＭＳ Ｐゴシック" pitchFamily="34" charset="-128"/>
              </a:rPr>
              <a:t>You must klaxon if</a:t>
            </a:r>
            <a:r>
              <a:rPr lang="en-GB" b="1" dirty="0">
                <a:ea typeface="ＭＳ Ｐゴシック" pitchFamily="34" charset="-128"/>
              </a:rPr>
              <a:t>, during a race:</a:t>
            </a:r>
            <a:endParaRPr lang="en-GB" dirty="0">
              <a:ea typeface="ＭＳ Ｐゴシック" pitchFamily="34" charset="-128"/>
            </a:endParaRPr>
          </a:p>
          <a:p>
            <a:pPr marL="285750" indent="-285750">
              <a:buFont typeface="Arial" panose="020B0604020202020204" pitchFamily="34" charset="0"/>
              <a:buChar char="•"/>
            </a:pPr>
            <a:r>
              <a:rPr lang="en-GB" b="1" dirty="0">
                <a:solidFill>
                  <a:schemeClr val="accent3"/>
                </a:solidFill>
                <a:ea typeface="ＭＳ Ｐゴシック" pitchFamily="34" charset="-128"/>
              </a:rPr>
              <a:t>Anyone falls in the water</a:t>
            </a:r>
            <a:r>
              <a:rPr lang="en-GB" dirty="0">
                <a:solidFill>
                  <a:schemeClr val="accent3"/>
                </a:solidFill>
                <a:ea typeface="ＭＳ Ｐゴシック" pitchFamily="34" charset="-128"/>
              </a:rPr>
              <a:t> </a:t>
            </a:r>
            <a:r>
              <a:rPr lang="en-GB" dirty="0">
                <a:ea typeface="ＭＳ Ｐゴシック" pitchFamily="34" charset="-128"/>
              </a:rPr>
              <a:t>– be it spectator, rower or cox</a:t>
            </a:r>
          </a:p>
          <a:p>
            <a:pPr marL="285750" indent="-285750">
              <a:buFont typeface="Arial" panose="020B0604020202020204" pitchFamily="34" charset="0"/>
              <a:buChar char="•"/>
            </a:pPr>
            <a:r>
              <a:rPr lang="en-GB" b="1" dirty="0">
                <a:solidFill>
                  <a:schemeClr val="accent3"/>
                </a:solidFill>
                <a:ea typeface="ＭＳ Ｐゴシック" pitchFamily="34" charset="-128"/>
              </a:rPr>
              <a:t>First Aid is required</a:t>
            </a:r>
            <a:r>
              <a:rPr lang="en-GB" dirty="0">
                <a:ea typeface="ＭＳ Ｐゴシック" pitchFamily="34" charset="-128"/>
              </a:rPr>
              <a:t> at a scene on the water</a:t>
            </a:r>
          </a:p>
          <a:p>
            <a:pPr marL="285750" indent="-285750">
              <a:buFont typeface="Arial" panose="020B0604020202020204" pitchFamily="34" charset="0"/>
              <a:buChar char="•"/>
            </a:pPr>
            <a:r>
              <a:rPr lang="en-GB" b="1" dirty="0">
                <a:solidFill>
                  <a:schemeClr val="accent3"/>
                </a:solidFill>
                <a:ea typeface="ＭＳ Ｐゴシック" pitchFamily="34" charset="-128"/>
              </a:rPr>
              <a:t>A dangerous crash or situation is immediately imminent</a:t>
            </a:r>
          </a:p>
          <a:p>
            <a:pPr marL="285750" indent="-285750">
              <a:buFont typeface="Arial" panose="020B0604020202020204" pitchFamily="34" charset="0"/>
              <a:buChar char="•"/>
            </a:pPr>
            <a:r>
              <a:rPr lang="en-GB" b="1" dirty="0">
                <a:solidFill>
                  <a:schemeClr val="accent3"/>
                </a:solidFill>
                <a:ea typeface="ＭＳ Ｐゴシック" pitchFamily="34" charset="-128"/>
              </a:rPr>
              <a:t>The racing line is unavoidably blocked </a:t>
            </a:r>
            <a:r>
              <a:rPr lang="en-GB" dirty="0">
                <a:ea typeface="ＭＳ Ｐゴシック" pitchFamily="34" charset="-128"/>
              </a:rPr>
              <a:t>and there are racing crews imminent</a:t>
            </a:r>
          </a:p>
          <a:p>
            <a:pPr marL="285750" indent="-285750">
              <a:buFont typeface="Arial" panose="020B0604020202020204" pitchFamily="34" charset="0"/>
              <a:buChar char="•"/>
            </a:pPr>
            <a:r>
              <a:rPr lang="en-GB" dirty="0">
                <a:ea typeface="ＭＳ Ｐゴシック" pitchFamily="34" charset="-128"/>
              </a:rPr>
              <a:t>You hear another klaxon</a:t>
            </a:r>
          </a:p>
        </p:txBody>
      </p:sp>
      <p:sp>
        <p:nvSpPr>
          <p:cNvPr id="8" name="TextBox 7">
            <a:extLst>
              <a:ext uri="{FF2B5EF4-FFF2-40B4-BE49-F238E27FC236}">
                <a16:creationId xmlns:a16="http://schemas.microsoft.com/office/drawing/2014/main" id="{EB477D34-25D7-4CC4-B813-9841F2167E7D}"/>
              </a:ext>
            </a:extLst>
          </p:cNvPr>
          <p:cNvSpPr txBox="1"/>
          <p:nvPr/>
        </p:nvSpPr>
        <p:spPr>
          <a:xfrm>
            <a:off x="237709" y="4892924"/>
            <a:ext cx="8435280" cy="1200329"/>
          </a:xfrm>
          <a:prstGeom prst="rect">
            <a:avLst/>
          </a:prstGeom>
          <a:noFill/>
        </p:spPr>
        <p:txBody>
          <a:bodyPr wrap="square" rtlCol="0">
            <a:spAutoFit/>
          </a:bodyPr>
          <a:lstStyle/>
          <a:p>
            <a:r>
              <a:rPr lang="en-GB" sz="2400" b="1" dirty="0">
                <a:solidFill>
                  <a:srgbClr val="FF0000"/>
                </a:solidFill>
              </a:rPr>
              <a:t>If you do not pay attention during racing</a:t>
            </a:r>
            <a:r>
              <a:rPr lang="en-GB" sz="2400" b="1" dirty="0">
                <a:solidFill>
                  <a:schemeClr val="tx2"/>
                </a:solidFill>
              </a:rPr>
              <a:t>, and a dangerous crash happens in your section of the river because you did not klaxon, </a:t>
            </a:r>
            <a:r>
              <a:rPr lang="en-GB" sz="2400" b="1" dirty="0">
                <a:solidFill>
                  <a:srgbClr val="FF0000"/>
                </a:solidFill>
              </a:rPr>
              <a:t>people’s lives could be at stake.</a:t>
            </a:r>
            <a:endParaRPr lang="en-GB" sz="2400" b="1" dirty="0">
              <a:solidFill>
                <a:schemeClr val="tx2"/>
              </a:solidFill>
            </a:endParaRPr>
          </a:p>
        </p:txBody>
      </p:sp>
      <p:pic>
        <p:nvPicPr>
          <p:cNvPr id="10" name="klaxon1.mp3">
            <a:hlinkClick r:id="" action="ppaction://media"/>
            <a:extLst>
              <a:ext uri="{FF2B5EF4-FFF2-40B4-BE49-F238E27FC236}">
                <a16:creationId xmlns:a16="http://schemas.microsoft.com/office/drawing/2014/main" id="{9B89E816-A0B6-4CA3-B187-8A74FF0309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39432" y="4499044"/>
            <a:ext cx="362464" cy="362464"/>
          </a:xfrm>
          <a:prstGeom prst="rect">
            <a:avLst/>
          </a:prstGeom>
        </p:spPr>
      </p:pic>
    </p:spTree>
    <p:extLst>
      <p:ext uri="{BB962C8B-B14F-4D97-AF65-F5344CB8AC3E}">
        <p14:creationId xmlns:p14="http://schemas.microsoft.com/office/powerpoint/2010/main" val="24864551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77"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3</a:t>
            </a:fld>
            <a:endParaRPr lang="en-GB"/>
          </a:p>
        </p:txBody>
      </p:sp>
      <p:sp>
        <p:nvSpPr>
          <p:cNvPr id="5" name="Title 7"/>
          <p:cNvSpPr>
            <a:spLocks noGrp="1"/>
          </p:cNvSpPr>
          <p:nvPr>
            <p:ph type="title"/>
          </p:nvPr>
        </p:nvSpPr>
        <p:spPr>
          <a:xfrm>
            <a:off x="457200" y="274638"/>
            <a:ext cx="8229600" cy="850106"/>
          </a:xfrm>
        </p:spPr>
        <p:txBody>
          <a:bodyPr/>
          <a:lstStyle/>
          <a:p>
            <a:r>
              <a:rPr lang="en-GB" dirty="0"/>
              <a:t>Introduction to Bumps racing</a:t>
            </a:r>
            <a:br>
              <a:rPr lang="en-GB" dirty="0"/>
            </a:br>
            <a:r>
              <a:rPr lang="en-GB" b="0" i="1" dirty="0"/>
              <a:t>What is it all about?</a:t>
            </a:r>
            <a:endParaRPr lang="en-GB" dirty="0"/>
          </a:p>
        </p:txBody>
      </p:sp>
      <p:sp>
        <p:nvSpPr>
          <p:cNvPr id="6" name="Content Placeholder 3"/>
          <p:cNvSpPr txBox="1">
            <a:spLocks/>
          </p:cNvSpPr>
          <p:nvPr/>
        </p:nvSpPr>
        <p:spPr>
          <a:xfrm>
            <a:off x="457200" y="1073702"/>
            <a:ext cx="8229600" cy="2880320"/>
          </a:xfrm>
          <a:prstGeom prst="rect">
            <a:avLst/>
          </a:prstGeom>
        </p:spPr>
        <p:txBody>
          <a:bodyPr/>
          <a:lstStyle>
            <a:lvl1pPr marL="342879" indent="-342879" algn="l" defTabSz="914342" rtl="0" eaLnBrk="1" latinLnBrk="0" hangingPunct="1">
              <a:spcBef>
                <a:spcPct val="20000"/>
              </a:spcBef>
              <a:buFont typeface="Arial" pitchFamily="34" charset="0"/>
              <a:buChar char="•"/>
              <a:defRPr sz="1800" kern="1200">
                <a:solidFill>
                  <a:schemeClr val="tx2"/>
                </a:solidFill>
                <a:latin typeface="+mn-lt"/>
                <a:ea typeface="+mn-ea"/>
                <a:cs typeface="+mn-cs"/>
              </a:defRPr>
            </a:lvl1pPr>
            <a:lvl2pPr marL="742903" indent="-285732" algn="l" defTabSz="914342" rtl="0" eaLnBrk="1" latinLnBrk="0" hangingPunct="1">
              <a:spcBef>
                <a:spcPct val="20000"/>
              </a:spcBef>
              <a:buFont typeface="Arial" pitchFamily="34" charset="0"/>
              <a:buChar char="–"/>
              <a:defRPr sz="1800" kern="1200">
                <a:solidFill>
                  <a:schemeClr val="tx2"/>
                </a:solidFill>
                <a:latin typeface="+mn-lt"/>
                <a:ea typeface="+mn-ea"/>
                <a:cs typeface="+mn-cs"/>
              </a:defRPr>
            </a:lvl2pPr>
            <a:lvl3pPr marL="1142928" indent="-228586" algn="l" defTabSz="914342" rtl="0" eaLnBrk="1" latinLnBrk="0" hangingPunct="1">
              <a:spcBef>
                <a:spcPct val="20000"/>
              </a:spcBef>
              <a:buFont typeface="Arial" pitchFamily="34" charset="0"/>
              <a:buChar char="•"/>
              <a:defRPr sz="1800" kern="1200">
                <a:solidFill>
                  <a:schemeClr val="tx2"/>
                </a:solidFill>
                <a:latin typeface="+mn-lt"/>
                <a:ea typeface="+mn-ea"/>
                <a:cs typeface="+mn-cs"/>
              </a:defRPr>
            </a:lvl3pPr>
            <a:lvl4pPr marL="1600099" indent="-228586" algn="l" defTabSz="914342" rtl="0" eaLnBrk="1" latinLnBrk="0" hangingPunct="1">
              <a:spcBef>
                <a:spcPct val="20000"/>
              </a:spcBef>
              <a:buFont typeface="Arial" pitchFamily="34" charset="0"/>
              <a:buChar char="–"/>
              <a:defRPr sz="1800" kern="1200">
                <a:solidFill>
                  <a:schemeClr val="tx2"/>
                </a:solidFill>
                <a:latin typeface="+mn-lt"/>
                <a:ea typeface="+mn-ea"/>
                <a:cs typeface="+mn-cs"/>
              </a:defRPr>
            </a:lvl4pPr>
            <a:lvl5pPr marL="2057270" indent="-228586" algn="l" defTabSz="914342" rtl="0" eaLnBrk="1" latinLnBrk="0" hangingPunct="1">
              <a:spcBef>
                <a:spcPct val="20000"/>
              </a:spcBef>
              <a:buFont typeface="Arial" pitchFamily="34" charset="0"/>
              <a:buChar char="»"/>
              <a:defRPr sz="1800" kern="1200">
                <a:solidFill>
                  <a:schemeClr val="tx2"/>
                </a:solidFill>
                <a:latin typeface="+mn-lt"/>
                <a:ea typeface="+mn-ea"/>
                <a:cs typeface="+mn-cs"/>
              </a:defRPr>
            </a:lvl5pPr>
            <a:lvl6pPr marL="2514441"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12"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83"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54"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r>
              <a:rPr lang="en-GB" dirty="0">
                <a:ea typeface="ＭＳ Ｐゴシック" pitchFamily="34" charset="-128"/>
                <a:hlinkClick r:id="rId2"/>
              </a:rPr>
              <a:t>Video: An example of the race starting</a:t>
            </a:r>
            <a:r>
              <a:rPr lang="en-GB" dirty="0">
                <a:ea typeface="ＭＳ Ｐゴシック" pitchFamily="34" charset="-128"/>
              </a:rPr>
              <a:t> (different link!)</a:t>
            </a:r>
          </a:p>
          <a:p>
            <a:r>
              <a:rPr lang="en-GB" dirty="0">
                <a:ea typeface="ＭＳ Ｐゴシック" pitchFamily="34" charset="-128"/>
              </a:rPr>
              <a:t>Thirteen boats line up single-file, with a 1 ½ length gap between them.</a:t>
            </a:r>
          </a:p>
          <a:p>
            <a:r>
              <a:rPr lang="en-GB" dirty="0">
                <a:ea typeface="ＭＳ Ｐゴシック" pitchFamily="34" charset="-128"/>
              </a:rPr>
              <a:t>The aim is to make contact, or </a:t>
            </a:r>
            <a:r>
              <a:rPr lang="en-GB" altLang="en-US" b="1" dirty="0">
                <a:ea typeface="ＭＳ Ｐゴシック" pitchFamily="34" charset="-128"/>
              </a:rPr>
              <a:t>‘</a:t>
            </a:r>
            <a:r>
              <a:rPr lang="en-GB" b="1" dirty="0">
                <a:ea typeface="ＭＳ Ｐゴシック" pitchFamily="34" charset="-128"/>
              </a:rPr>
              <a:t>bump</a:t>
            </a:r>
            <a:r>
              <a:rPr lang="en-GB" altLang="en-US" b="1" dirty="0">
                <a:ea typeface="ＭＳ Ｐゴシック" pitchFamily="34" charset="-128"/>
              </a:rPr>
              <a:t>’</a:t>
            </a:r>
            <a:r>
              <a:rPr lang="en-GB" b="1" dirty="0">
                <a:ea typeface="ＭＳ Ｐゴシック" pitchFamily="34" charset="-128"/>
              </a:rPr>
              <a:t> the boat in front before getting bumped yourself</a:t>
            </a:r>
            <a:r>
              <a:rPr lang="en-GB" dirty="0">
                <a:ea typeface="ＭＳ Ｐゴシック" pitchFamily="34" charset="-128"/>
              </a:rPr>
              <a:t>.</a:t>
            </a:r>
          </a:p>
          <a:p>
            <a:r>
              <a:rPr lang="en-GB" dirty="0">
                <a:ea typeface="ＭＳ Ｐゴシック" pitchFamily="34" charset="-128"/>
              </a:rPr>
              <a:t>There are </a:t>
            </a:r>
            <a:r>
              <a:rPr lang="en-GB" b="1" dirty="0">
                <a:ea typeface="ＭＳ Ｐゴシック" pitchFamily="34" charset="-128"/>
              </a:rPr>
              <a:t>three ways</a:t>
            </a:r>
            <a:r>
              <a:rPr lang="en-GB" dirty="0">
                <a:ea typeface="ＭＳ Ｐゴシック" pitchFamily="34" charset="-128"/>
              </a:rPr>
              <a:t> to bump; contact, clean row past and concession.</a:t>
            </a:r>
          </a:p>
          <a:p>
            <a:r>
              <a:rPr lang="en-GB" dirty="0">
                <a:ea typeface="ＭＳ Ｐゴシック" pitchFamily="34" charset="-128"/>
              </a:rPr>
              <a:t>In Summer Eights, </a:t>
            </a:r>
            <a:r>
              <a:rPr lang="en-GB" b="1" dirty="0">
                <a:ea typeface="ＭＳ Ｐゴシック" pitchFamily="34" charset="-128"/>
              </a:rPr>
              <a:t>both crews </a:t>
            </a:r>
            <a:r>
              <a:rPr lang="en-GB" dirty="0">
                <a:ea typeface="ＭＳ Ｐゴシック" pitchFamily="34" charset="-128"/>
              </a:rPr>
              <a:t>involved in a bump stop racing</a:t>
            </a:r>
          </a:p>
          <a:p>
            <a:r>
              <a:rPr lang="en-GB" b="1" dirty="0">
                <a:ea typeface="ＭＳ Ｐゴシック" pitchFamily="34" charset="-128"/>
              </a:rPr>
              <a:t>Positions carry over </a:t>
            </a:r>
            <a:r>
              <a:rPr lang="en-GB" dirty="0">
                <a:ea typeface="ＭＳ Ｐゴシック" pitchFamily="34" charset="-128"/>
              </a:rPr>
              <a:t>from day to day and year to year, so </a:t>
            </a:r>
            <a:r>
              <a:rPr lang="en-GB" b="1" dirty="0">
                <a:ea typeface="ＭＳ Ｐゴシック" pitchFamily="34" charset="-128"/>
              </a:rPr>
              <a:t>colleges care about their positions</a:t>
            </a:r>
            <a:r>
              <a:rPr lang="en-GB" dirty="0">
                <a:ea typeface="ＭＳ Ｐゴシック" pitchFamily="34" charset="-128"/>
              </a:rPr>
              <a:t>! </a:t>
            </a:r>
          </a:p>
          <a:p>
            <a:r>
              <a:rPr lang="en-GB" dirty="0">
                <a:ea typeface="ＭＳ Ｐゴシック" pitchFamily="34" charset="-128"/>
              </a:rPr>
              <a:t>Crews aim to earn ‘</a:t>
            </a:r>
            <a:r>
              <a:rPr lang="en-GB" b="1" dirty="0">
                <a:ea typeface="ＭＳ Ｐゴシック" pitchFamily="34" charset="-128"/>
              </a:rPr>
              <a:t>blades</a:t>
            </a:r>
            <a:r>
              <a:rPr lang="en-GB" dirty="0">
                <a:ea typeface="ＭＳ Ｐゴシック" pitchFamily="34" charset="-128"/>
              </a:rPr>
              <a:t>’ by bumping on all four days - some crews get ‘</a:t>
            </a:r>
            <a:r>
              <a:rPr lang="en-GB" b="1" dirty="0">
                <a:ea typeface="ＭＳ Ｐゴシック" pitchFamily="34" charset="-128"/>
              </a:rPr>
              <a:t>spoons</a:t>
            </a:r>
            <a:r>
              <a:rPr lang="en-GB" dirty="0">
                <a:ea typeface="ＭＳ Ｐゴシック" pitchFamily="34" charset="-128"/>
              </a:rPr>
              <a:t>’ by being bumped on all four days</a:t>
            </a:r>
            <a:endParaRPr lang="en-US" dirty="0">
              <a:ea typeface="ＭＳ Ｐゴシック" pitchFamily="34" charset="-128"/>
            </a:endParaRPr>
          </a:p>
          <a:p>
            <a:endParaRPr lang="en-GB" dirty="0"/>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012160" y="4534609"/>
            <a:ext cx="2970659" cy="1538693"/>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258534" y="4477453"/>
            <a:ext cx="2626931" cy="1538693"/>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4400663"/>
            <a:ext cx="2449513" cy="169227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9928274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p:txBody>
          <a:bodyPr/>
          <a:lstStyle/>
          <a:p>
            <a:r>
              <a:rPr lang="en-GB" dirty="0"/>
              <a:t>Klaxoning races</a:t>
            </a:r>
            <a:br>
              <a:rPr lang="en-GB" dirty="0"/>
            </a:br>
            <a:r>
              <a:rPr lang="en-GB" b="0" i="1" dirty="0"/>
              <a:t>When and when not to do it</a:t>
            </a:r>
            <a:endParaRPr lang="en-GB" dirty="0"/>
          </a:p>
        </p:txBody>
      </p:sp>
      <p:sp>
        <p:nvSpPr>
          <p:cNvPr id="4" name="Content Placeholder 3"/>
          <p:cNvSpPr>
            <a:spLocks noGrp="1"/>
          </p:cNvSpPr>
          <p:nvPr>
            <p:ph idx="1"/>
          </p:nvPr>
        </p:nvSpPr>
        <p:spPr/>
        <p:txBody>
          <a:bodyPr/>
          <a:lstStyle/>
          <a:p>
            <a:pPr>
              <a:buFontTx/>
              <a:buNone/>
            </a:pPr>
            <a:r>
              <a:rPr lang="en-GB" b="1" dirty="0">
                <a:solidFill>
                  <a:schemeClr val="accent3"/>
                </a:solidFill>
                <a:ea typeface="ＭＳ Ｐゴシック" pitchFamily="34" charset="-128"/>
              </a:rPr>
              <a:t>You must klaxon if</a:t>
            </a:r>
            <a:r>
              <a:rPr lang="en-GB" b="1" dirty="0">
                <a:ea typeface="ＭＳ Ｐゴシック" pitchFamily="34" charset="-128"/>
              </a:rPr>
              <a:t>, during a race:</a:t>
            </a:r>
            <a:endParaRPr lang="en-GB" dirty="0">
              <a:ea typeface="ＭＳ Ｐゴシック" pitchFamily="34" charset="-128"/>
            </a:endParaRPr>
          </a:p>
          <a:p>
            <a:r>
              <a:rPr lang="en-GB" b="1" dirty="0">
                <a:solidFill>
                  <a:schemeClr val="accent3"/>
                </a:solidFill>
                <a:ea typeface="ＭＳ Ｐゴシック" pitchFamily="34" charset="-128"/>
              </a:rPr>
              <a:t>Anyone falls in the water</a:t>
            </a:r>
            <a:r>
              <a:rPr lang="en-GB" dirty="0">
                <a:solidFill>
                  <a:schemeClr val="accent3"/>
                </a:solidFill>
                <a:ea typeface="ＭＳ Ｐゴシック" pitchFamily="34" charset="-128"/>
              </a:rPr>
              <a:t> </a:t>
            </a:r>
            <a:r>
              <a:rPr lang="en-GB" dirty="0">
                <a:ea typeface="ＭＳ Ｐゴシック" pitchFamily="34" charset="-128"/>
              </a:rPr>
              <a:t>– be it spectator, rower or cox</a:t>
            </a:r>
          </a:p>
          <a:p>
            <a:r>
              <a:rPr lang="en-GB" b="1" dirty="0">
                <a:solidFill>
                  <a:schemeClr val="accent3"/>
                </a:solidFill>
                <a:ea typeface="ＭＳ Ｐゴシック" pitchFamily="34" charset="-128"/>
              </a:rPr>
              <a:t>First Aid is required</a:t>
            </a:r>
            <a:r>
              <a:rPr lang="en-GB" dirty="0">
                <a:ea typeface="ＭＳ Ｐゴシック" pitchFamily="34" charset="-128"/>
              </a:rPr>
              <a:t> at a scene</a:t>
            </a:r>
          </a:p>
          <a:p>
            <a:r>
              <a:rPr lang="en-GB" b="1" dirty="0">
                <a:solidFill>
                  <a:schemeClr val="accent3"/>
                </a:solidFill>
                <a:ea typeface="ＭＳ Ｐゴシック" pitchFamily="34" charset="-128"/>
              </a:rPr>
              <a:t>A dangerous crash or situation is immediately imminent</a:t>
            </a:r>
          </a:p>
          <a:p>
            <a:r>
              <a:rPr lang="en-GB" b="1" dirty="0">
                <a:solidFill>
                  <a:schemeClr val="accent3"/>
                </a:solidFill>
                <a:ea typeface="ＭＳ Ｐゴシック" pitchFamily="34" charset="-128"/>
              </a:rPr>
              <a:t>The racing line is unavoidably blocked </a:t>
            </a:r>
            <a:r>
              <a:rPr lang="en-GB" dirty="0">
                <a:ea typeface="ＭＳ Ｐゴシック" pitchFamily="34" charset="-128"/>
              </a:rPr>
              <a:t>and there are racing crews imminent</a:t>
            </a:r>
          </a:p>
          <a:p>
            <a:endParaRPr lang="en-GB" dirty="0"/>
          </a:p>
          <a:p>
            <a:pPr marL="0" indent="0">
              <a:buNone/>
            </a:pPr>
            <a:r>
              <a:rPr lang="en-GB" dirty="0"/>
              <a:t>Why? Boats are heavy, fast-moving objects. </a:t>
            </a:r>
            <a:r>
              <a:rPr lang="en-GB" b="1" dirty="0"/>
              <a:t>Blades</a:t>
            </a:r>
            <a:r>
              <a:rPr lang="en-GB" dirty="0"/>
              <a:t> </a:t>
            </a:r>
            <a:r>
              <a:rPr lang="en-GB" b="1" dirty="0"/>
              <a:t>could knock someone out</a:t>
            </a:r>
            <a:r>
              <a:rPr lang="en-GB" dirty="0"/>
              <a:t>. The river is especially cold and someone could become </a:t>
            </a:r>
            <a:r>
              <a:rPr lang="en-GB" b="1" dirty="0"/>
              <a:t>hypothermic</a:t>
            </a:r>
            <a:r>
              <a:rPr lang="en-GB" dirty="0"/>
              <a:t>.</a:t>
            </a:r>
          </a:p>
          <a:p>
            <a:pPr marL="0" indent="0">
              <a:buNone/>
            </a:pPr>
            <a:r>
              <a:rPr lang="en-GB" b="1" dirty="0">
                <a:solidFill>
                  <a:schemeClr val="accent3"/>
                </a:solidFill>
              </a:rPr>
              <a:t>Your job is to stop a boat from hitting a person on the water.</a:t>
            </a:r>
          </a:p>
          <a:p>
            <a:pPr marL="0" indent="0">
              <a:buNone/>
            </a:pPr>
            <a:endParaRPr lang="en-GB" dirty="0"/>
          </a:p>
          <a:p>
            <a:pPr marL="0" indent="0">
              <a:buNone/>
            </a:pPr>
            <a:r>
              <a:rPr lang="en-GB" dirty="0"/>
              <a:t>Sometimes it’s easy to spot. Sometimes it’s not. Watch these videos now:</a:t>
            </a:r>
          </a:p>
          <a:p>
            <a:pPr marL="0" indent="0">
              <a:buNone/>
            </a:pPr>
            <a:r>
              <a:rPr lang="en-GB" dirty="0">
                <a:hlinkClick r:id="rId2"/>
              </a:rPr>
              <a:t>Summer Eights 2011 – St Anne’s M1 Rammed by Pembroke M2</a:t>
            </a:r>
            <a:endParaRPr lang="en-GB" dirty="0"/>
          </a:p>
          <a:p>
            <a:pPr marL="0" indent="0">
              <a:buNone/>
            </a:pPr>
            <a:endParaRPr lang="en-GB" dirty="0"/>
          </a:p>
        </p:txBody>
      </p:sp>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39</a:t>
            </a:fld>
            <a:endParaRPr lang="en-GB"/>
          </a:p>
        </p:txBody>
      </p:sp>
      <p:sp>
        <p:nvSpPr>
          <p:cNvPr id="6" name="Rectangle 5"/>
          <p:cNvSpPr/>
          <p:nvPr/>
        </p:nvSpPr>
        <p:spPr>
          <a:xfrm>
            <a:off x="196106" y="1916832"/>
            <a:ext cx="8640960" cy="93610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774058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p:txBody>
          <a:bodyPr/>
          <a:lstStyle/>
          <a:p>
            <a:r>
              <a:rPr lang="en-GB" dirty="0"/>
              <a:t>Klaxoning races</a:t>
            </a:r>
            <a:br>
              <a:rPr lang="en-GB" dirty="0"/>
            </a:br>
            <a:r>
              <a:rPr lang="en-GB" b="0" i="1" dirty="0"/>
              <a:t>When and when not to do it</a:t>
            </a:r>
            <a:endParaRPr lang="en-GB" dirty="0"/>
          </a:p>
        </p:txBody>
      </p:sp>
      <p:sp>
        <p:nvSpPr>
          <p:cNvPr id="4" name="Content Placeholder 3"/>
          <p:cNvSpPr>
            <a:spLocks noGrp="1"/>
          </p:cNvSpPr>
          <p:nvPr>
            <p:ph idx="1"/>
          </p:nvPr>
        </p:nvSpPr>
        <p:spPr/>
        <p:txBody>
          <a:bodyPr>
            <a:normAutofit lnSpcReduction="10000"/>
          </a:bodyPr>
          <a:lstStyle/>
          <a:p>
            <a:pPr>
              <a:buFontTx/>
              <a:buNone/>
            </a:pPr>
            <a:r>
              <a:rPr lang="en-GB" b="1" dirty="0">
                <a:solidFill>
                  <a:schemeClr val="accent3"/>
                </a:solidFill>
                <a:ea typeface="ＭＳ Ｐゴシック" pitchFamily="34" charset="-128"/>
              </a:rPr>
              <a:t>You must klaxon if</a:t>
            </a:r>
            <a:r>
              <a:rPr lang="en-GB" b="1" dirty="0">
                <a:ea typeface="ＭＳ Ｐゴシック" pitchFamily="34" charset="-128"/>
              </a:rPr>
              <a:t>, during a race:</a:t>
            </a:r>
            <a:endParaRPr lang="en-GB" dirty="0">
              <a:ea typeface="ＭＳ Ｐゴシック" pitchFamily="34" charset="-128"/>
            </a:endParaRPr>
          </a:p>
          <a:p>
            <a:r>
              <a:rPr lang="en-GB" b="1" dirty="0">
                <a:solidFill>
                  <a:schemeClr val="accent3"/>
                </a:solidFill>
                <a:ea typeface="ＭＳ Ｐゴシック" pitchFamily="34" charset="-128"/>
              </a:rPr>
              <a:t>Anyone falls in the water</a:t>
            </a:r>
            <a:r>
              <a:rPr lang="en-GB" dirty="0">
                <a:solidFill>
                  <a:schemeClr val="accent3"/>
                </a:solidFill>
                <a:ea typeface="ＭＳ Ｐゴシック" pitchFamily="34" charset="-128"/>
              </a:rPr>
              <a:t> </a:t>
            </a:r>
            <a:r>
              <a:rPr lang="en-GB" dirty="0">
                <a:ea typeface="ＭＳ Ｐゴシック" pitchFamily="34" charset="-128"/>
              </a:rPr>
              <a:t>– be it spectator, rower or cox</a:t>
            </a:r>
          </a:p>
          <a:p>
            <a:r>
              <a:rPr lang="en-GB" b="1" dirty="0">
                <a:solidFill>
                  <a:schemeClr val="accent3"/>
                </a:solidFill>
                <a:ea typeface="ＭＳ Ｐゴシック" pitchFamily="34" charset="-128"/>
              </a:rPr>
              <a:t>First Aid is required</a:t>
            </a:r>
            <a:r>
              <a:rPr lang="en-GB" dirty="0">
                <a:ea typeface="ＭＳ Ｐゴシック" pitchFamily="34" charset="-128"/>
              </a:rPr>
              <a:t> at a scene on the water</a:t>
            </a:r>
          </a:p>
          <a:p>
            <a:r>
              <a:rPr lang="en-GB" b="1" dirty="0">
                <a:solidFill>
                  <a:schemeClr val="accent3"/>
                </a:solidFill>
                <a:ea typeface="ＭＳ Ｐゴシック" pitchFamily="34" charset="-128"/>
              </a:rPr>
              <a:t>A dangerous crash or situation is immediately imminent</a:t>
            </a:r>
          </a:p>
          <a:p>
            <a:r>
              <a:rPr lang="en-GB" b="1" dirty="0">
                <a:solidFill>
                  <a:schemeClr val="accent3"/>
                </a:solidFill>
                <a:ea typeface="ＭＳ Ｐゴシック" pitchFamily="34" charset="-128"/>
              </a:rPr>
              <a:t>The racing line is unavoidably blocked </a:t>
            </a:r>
            <a:r>
              <a:rPr lang="en-GB" dirty="0">
                <a:ea typeface="ＭＳ Ｐゴシック" pitchFamily="34" charset="-128"/>
              </a:rPr>
              <a:t>and there are racing crews imminent</a:t>
            </a:r>
          </a:p>
          <a:p>
            <a:endParaRPr lang="en-GB" dirty="0"/>
          </a:p>
          <a:p>
            <a:pPr marL="0" indent="0">
              <a:buNone/>
            </a:pPr>
            <a:r>
              <a:rPr lang="en-GB" dirty="0"/>
              <a:t>For the safety of all competitors, </a:t>
            </a:r>
            <a:r>
              <a:rPr lang="en-GB" b="1" dirty="0">
                <a:solidFill>
                  <a:schemeClr val="accent3"/>
                </a:solidFill>
              </a:rPr>
              <a:t>if someone needs first aid, stop the race</a:t>
            </a:r>
            <a:r>
              <a:rPr lang="en-GB" dirty="0"/>
              <a:t>. All boats must stop in order that they do not impede the safety launch.</a:t>
            </a:r>
          </a:p>
          <a:p>
            <a:pPr marL="0" indent="0">
              <a:buNone/>
            </a:pPr>
            <a:r>
              <a:rPr lang="en-GB" dirty="0"/>
              <a:t>Signs to look out for:</a:t>
            </a:r>
          </a:p>
          <a:p>
            <a:r>
              <a:rPr lang="en-GB" dirty="0"/>
              <a:t>Someone looking unconscious</a:t>
            </a:r>
          </a:p>
          <a:p>
            <a:r>
              <a:rPr lang="en-GB" dirty="0"/>
              <a:t>Someone writhing around in pain, or a cox holding their back</a:t>
            </a:r>
          </a:p>
          <a:p>
            <a:r>
              <a:rPr lang="en-GB" dirty="0"/>
              <a:t>A really serious collision</a:t>
            </a:r>
          </a:p>
          <a:p>
            <a:r>
              <a:rPr lang="en-GB" dirty="0"/>
              <a:t>A whole crew trying to attract your attention</a:t>
            </a:r>
          </a:p>
          <a:p>
            <a:pPr marL="0" indent="0">
              <a:buNone/>
            </a:pPr>
            <a:r>
              <a:rPr lang="en-GB" b="1" dirty="0"/>
              <a:t>Point for discussion: </a:t>
            </a:r>
            <a:r>
              <a:rPr lang="en-GB" dirty="0"/>
              <a:t>would you klaxon this? </a:t>
            </a:r>
            <a:r>
              <a:rPr lang="en-GB" dirty="0">
                <a:hlinkClick r:id="rId2"/>
              </a:rPr>
              <a:t>Summer Eights 2010 – Wadham M3 on SEH M2</a:t>
            </a:r>
            <a:endParaRPr lang="en-GB" dirty="0"/>
          </a:p>
          <a:p>
            <a:pPr marL="0" indent="0">
              <a:buNone/>
            </a:pPr>
            <a:endParaRPr lang="en-GB" dirty="0"/>
          </a:p>
        </p:txBody>
      </p:sp>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40</a:t>
            </a:fld>
            <a:endParaRPr lang="en-GB"/>
          </a:p>
        </p:txBody>
      </p:sp>
      <p:sp>
        <p:nvSpPr>
          <p:cNvPr id="6" name="Rectangle 5"/>
          <p:cNvSpPr/>
          <p:nvPr/>
        </p:nvSpPr>
        <p:spPr>
          <a:xfrm>
            <a:off x="196106" y="2204864"/>
            <a:ext cx="8640960" cy="64807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p:cNvSpPr/>
          <p:nvPr/>
        </p:nvSpPr>
        <p:spPr>
          <a:xfrm>
            <a:off x="348506" y="1529383"/>
            <a:ext cx="8640960" cy="31544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831538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p:txBody>
          <a:bodyPr/>
          <a:lstStyle/>
          <a:p>
            <a:r>
              <a:rPr lang="en-GB" dirty="0"/>
              <a:t>Klaxoning races</a:t>
            </a:r>
            <a:br>
              <a:rPr lang="en-GB" dirty="0"/>
            </a:br>
            <a:r>
              <a:rPr lang="en-GB" b="0" i="1" dirty="0"/>
              <a:t>When and when not to do it</a:t>
            </a:r>
            <a:endParaRPr lang="en-GB" dirty="0"/>
          </a:p>
        </p:txBody>
      </p:sp>
      <p:sp>
        <p:nvSpPr>
          <p:cNvPr id="4" name="Content Placeholder 3"/>
          <p:cNvSpPr>
            <a:spLocks noGrp="1"/>
          </p:cNvSpPr>
          <p:nvPr>
            <p:ph idx="1"/>
          </p:nvPr>
        </p:nvSpPr>
        <p:spPr/>
        <p:txBody>
          <a:bodyPr/>
          <a:lstStyle/>
          <a:p>
            <a:pPr>
              <a:buFontTx/>
              <a:buNone/>
            </a:pPr>
            <a:r>
              <a:rPr lang="en-GB" b="1" dirty="0">
                <a:solidFill>
                  <a:schemeClr val="accent3"/>
                </a:solidFill>
                <a:ea typeface="ＭＳ Ｐゴシック" pitchFamily="34" charset="-128"/>
              </a:rPr>
              <a:t>You must klaxon if</a:t>
            </a:r>
            <a:r>
              <a:rPr lang="en-GB" b="1" dirty="0">
                <a:ea typeface="ＭＳ Ｐゴシック" pitchFamily="34" charset="-128"/>
              </a:rPr>
              <a:t>, during a race:</a:t>
            </a:r>
            <a:endParaRPr lang="en-GB" dirty="0">
              <a:ea typeface="ＭＳ Ｐゴシック" pitchFamily="34" charset="-128"/>
            </a:endParaRPr>
          </a:p>
          <a:p>
            <a:r>
              <a:rPr lang="en-GB" b="1" dirty="0">
                <a:solidFill>
                  <a:schemeClr val="accent3"/>
                </a:solidFill>
                <a:ea typeface="ＭＳ Ｐゴシック" pitchFamily="34" charset="-128"/>
              </a:rPr>
              <a:t>Anyone falls in the water</a:t>
            </a:r>
            <a:r>
              <a:rPr lang="en-GB" dirty="0">
                <a:solidFill>
                  <a:schemeClr val="accent3"/>
                </a:solidFill>
                <a:ea typeface="ＭＳ Ｐゴシック" pitchFamily="34" charset="-128"/>
              </a:rPr>
              <a:t> </a:t>
            </a:r>
            <a:r>
              <a:rPr lang="en-GB" dirty="0">
                <a:ea typeface="ＭＳ Ｐゴシック" pitchFamily="34" charset="-128"/>
              </a:rPr>
              <a:t>– be it spectator, rower or cox</a:t>
            </a:r>
          </a:p>
          <a:p>
            <a:r>
              <a:rPr lang="en-GB" b="1" dirty="0">
                <a:solidFill>
                  <a:schemeClr val="accent3"/>
                </a:solidFill>
                <a:ea typeface="ＭＳ Ｐゴシック" pitchFamily="34" charset="-128"/>
              </a:rPr>
              <a:t>First Aid is required</a:t>
            </a:r>
            <a:r>
              <a:rPr lang="en-GB" dirty="0">
                <a:ea typeface="ＭＳ Ｐゴシック" pitchFamily="34" charset="-128"/>
              </a:rPr>
              <a:t> at a scene</a:t>
            </a:r>
          </a:p>
          <a:p>
            <a:r>
              <a:rPr lang="en-GB" b="1" dirty="0">
                <a:solidFill>
                  <a:schemeClr val="accent3"/>
                </a:solidFill>
                <a:ea typeface="ＭＳ Ｐゴシック" pitchFamily="34" charset="-128"/>
              </a:rPr>
              <a:t>A dangerous crash or situation is immediately imminent</a:t>
            </a:r>
          </a:p>
          <a:p>
            <a:r>
              <a:rPr lang="en-GB" b="1" dirty="0">
                <a:solidFill>
                  <a:schemeClr val="accent3"/>
                </a:solidFill>
                <a:ea typeface="ＭＳ Ｐゴシック" pitchFamily="34" charset="-128"/>
              </a:rPr>
              <a:t>The racing line is unavoidably blocked </a:t>
            </a:r>
            <a:r>
              <a:rPr lang="en-GB" dirty="0">
                <a:ea typeface="ＭＳ Ｐゴシック" pitchFamily="34" charset="-128"/>
              </a:rPr>
              <a:t>and there are racing crews imminent</a:t>
            </a:r>
          </a:p>
          <a:p>
            <a:endParaRPr lang="en-GB" dirty="0"/>
          </a:p>
          <a:p>
            <a:pPr marL="0" indent="0">
              <a:buNone/>
            </a:pPr>
            <a:r>
              <a:rPr lang="en-GB" dirty="0"/>
              <a:t>We aim to try and stop serious collisions </a:t>
            </a:r>
            <a:r>
              <a:rPr lang="en-GB" b="1" dirty="0">
                <a:solidFill>
                  <a:srgbClr val="FF0000"/>
                </a:solidFill>
              </a:rPr>
              <a:t>before</a:t>
            </a:r>
            <a:r>
              <a:rPr lang="en-GB" dirty="0"/>
              <a:t> they happen. A crew about to clip the bank doesn’t necessarily warrant a klaxon (unless they’re injured).</a:t>
            </a:r>
          </a:p>
          <a:p>
            <a:pPr marL="0" indent="0">
              <a:buNone/>
            </a:pPr>
            <a:r>
              <a:rPr lang="en-GB" b="1" dirty="0">
                <a:solidFill>
                  <a:schemeClr val="accent3"/>
                </a:solidFill>
              </a:rPr>
              <a:t>Think: is there a big difference in speed? Does a crew have no safe option?</a:t>
            </a:r>
          </a:p>
          <a:p>
            <a:pPr marL="0" indent="0">
              <a:buNone/>
            </a:pPr>
            <a:endParaRPr lang="en-GB" b="1" dirty="0">
              <a:solidFill>
                <a:schemeClr val="accent3"/>
              </a:solidFill>
            </a:endParaRPr>
          </a:p>
          <a:p>
            <a:pPr marL="0" indent="0">
              <a:buNone/>
            </a:pPr>
            <a:r>
              <a:rPr lang="en-GB" dirty="0"/>
              <a:t>Watch this video now: </a:t>
            </a:r>
            <a:r>
              <a:rPr lang="en-GB" dirty="0">
                <a:hlinkClick r:id="rId2"/>
              </a:rPr>
              <a:t>Summer Eights 2009 – “Peter’s, NO!”</a:t>
            </a:r>
            <a:endParaRPr lang="en-GB" dirty="0"/>
          </a:p>
          <a:p>
            <a:pPr marL="0" indent="0">
              <a:buNone/>
            </a:pPr>
            <a:endParaRPr lang="en-GB" dirty="0"/>
          </a:p>
        </p:txBody>
      </p:sp>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41</a:t>
            </a:fld>
            <a:endParaRPr lang="en-GB"/>
          </a:p>
        </p:txBody>
      </p:sp>
      <p:sp>
        <p:nvSpPr>
          <p:cNvPr id="6" name="Rectangle 5"/>
          <p:cNvSpPr/>
          <p:nvPr/>
        </p:nvSpPr>
        <p:spPr>
          <a:xfrm>
            <a:off x="196106" y="1556792"/>
            <a:ext cx="8640960" cy="64807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56543" y="2582094"/>
            <a:ext cx="8640960" cy="31544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284543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p:txBody>
          <a:bodyPr/>
          <a:lstStyle/>
          <a:p>
            <a:r>
              <a:rPr lang="en-GB" dirty="0"/>
              <a:t>Klaxoning races</a:t>
            </a:r>
            <a:br>
              <a:rPr lang="en-GB" dirty="0"/>
            </a:br>
            <a:r>
              <a:rPr lang="en-GB" b="0" i="1" dirty="0"/>
              <a:t>When and when not to do it</a:t>
            </a:r>
            <a:endParaRPr lang="en-GB" dirty="0"/>
          </a:p>
        </p:txBody>
      </p:sp>
      <p:sp>
        <p:nvSpPr>
          <p:cNvPr id="4" name="Content Placeholder 3"/>
          <p:cNvSpPr>
            <a:spLocks noGrp="1"/>
          </p:cNvSpPr>
          <p:nvPr>
            <p:ph idx="1"/>
          </p:nvPr>
        </p:nvSpPr>
        <p:spPr/>
        <p:txBody>
          <a:bodyPr/>
          <a:lstStyle/>
          <a:p>
            <a:pPr>
              <a:buFontTx/>
              <a:buNone/>
            </a:pPr>
            <a:r>
              <a:rPr lang="en-GB" b="1" dirty="0">
                <a:solidFill>
                  <a:schemeClr val="accent3"/>
                </a:solidFill>
                <a:ea typeface="ＭＳ Ｐゴシック" pitchFamily="34" charset="-128"/>
              </a:rPr>
              <a:t>You must klaxon if</a:t>
            </a:r>
            <a:r>
              <a:rPr lang="en-GB" b="1" dirty="0">
                <a:ea typeface="ＭＳ Ｐゴシック" pitchFamily="34" charset="-128"/>
              </a:rPr>
              <a:t>, during a race:</a:t>
            </a:r>
            <a:endParaRPr lang="en-GB" dirty="0">
              <a:ea typeface="ＭＳ Ｐゴシック" pitchFamily="34" charset="-128"/>
            </a:endParaRPr>
          </a:p>
          <a:p>
            <a:r>
              <a:rPr lang="en-GB" b="1" dirty="0">
                <a:solidFill>
                  <a:schemeClr val="accent3"/>
                </a:solidFill>
                <a:ea typeface="ＭＳ Ｐゴシック" pitchFamily="34" charset="-128"/>
              </a:rPr>
              <a:t>Anyone falls in the water</a:t>
            </a:r>
            <a:r>
              <a:rPr lang="en-GB" dirty="0">
                <a:solidFill>
                  <a:schemeClr val="accent3"/>
                </a:solidFill>
                <a:ea typeface="ＭＳ Ｐゴシック" pitchFamily="34" charset="-128"/>
              </a:rPr>
              <a:t> </a:t>
            </a:r>
            <a:r>
              <a:rPr lang="en-GB" dirty="0">
                <a:ea typeface="ＭＳ Ｐゴシック" pitchFamily="34" charset="-128"/>
              </a:rPr>
              <a:t>– be it spectator, rower or cox</a:t>
            </a:r>
          </a:p>
          <a:p>
            <a:r>
              <a:rPr lang="en-GB" b="1" dirty="0">
                <a:solidFill>
                  <a:schemeClr val="accent3"/>
                </a:solidFill>
                <a:ea typeface="ＭＳ Ｐゴシック" pitchFamily="34" charset="-128"/>
              </a:rPr>
              <a:t>First Aid is required</a:t>
            </a:r>
            <a:r>
              <a:rPr lang="en-GB" dirty="0">
                <a:ea typeface="ＭＳ Ｐゴシック" pitchFamily="34" charset="-128"/>
              </a:rPr>
              <a:t> at a scene</a:t>
            </a:r>
          </a:p>
          <a:p>
            <a:r>
              <a:rPr lang="en-GB" b="1" dirty="0">
                <a:solidFill>
                  <a:schemeClr val="accent3"/>
                </a:solidFill>
                <a:ea typeface="ＭＳ Ｐゴシック" pitchFamily="34" charset="-128"/>
              </a:rPr>
              <a:t>A dangerous crash or situation is immediately imminent</a:t>
            </a:r>
          </a:p>
          <a:p>
            <a:r>
              <a:rPr lang="en-GB" b="1" dirty="0">
                <a:solidFill>
                  <a:schemeClr val="accent3"/>
                </a:solidFill>
                <a:ea typeface="ＭＳ Ｐゴシック" pitchFamily="34" charset="-128"/>
              </a:rPr>
              <a:t>The racing line is unavoidably blocked </a:t>
            </a:r>
            <a:r>
              <a:rPr lang="en-GB" dirty="0">
                <a:ea typeface="ＭＳ Ｐゴシック" pitchFamily="34" charset="-128"/>
              </a:rPr>
              <a:t>and there are racing crews imminent</a:t>
            </a:r>
          </a:p>
          <a:p>
            <a:endParaRPr lang="en-GB" dirty="0"/>
          </a:p>
          <a:p>
            <a:pPr marL="0" indent="0">
              <a:buNone/>
            </a:pPr>
            <a:r>
              <a:rPr lang="en-GB" dirty="0"/>
              <a:t>The racing line is the entire river – crews can and should avoid other crews by any route possible.</a:t>
            </a:r>
          </a:p>
          <a:p>
            <a:pPr marL="0" indent="0">
              <a:buNone/>
            </a:pPr>
            <a:r>
              <a:rPr lang="en-GB" dirty="0"/>
              <a:t>Sometimes that’s not possible. If the </a:t>
            </a:r>
            <a:r>
              <a:rPr lang="en-GB" b="1" dirty="0"/>
              <a:t>entire width of the river is blocked </a:t>
            </a:r>
            <a:r>
              <a:rPr lang="en-GB" b="1" dirty="0">
                <a:solidFill>
                  <a:schemeClr val="accent3"/>
                </a:solidFill>
              </a:rPr>
              <a:t>and </a:t>
            </a:r>
            <a:r>
              <a:rPr lang="en-GB" b="1" dirty="0"/>
              <a:t>there are imminent crews</a:t>
            </a:r>
            <a:r>
              <a:rPr lang="en-GB" dirty="0"/>
              <a:t>, you must klaxon to stop the race.</a:t>
            </a:r>
          </a:p>
          <a:p>
            <a:pPr marL="0" indent="0">
              <a:buNone/>
            </a:pPr>
            <a:endParaRPr lang="en-GB" dirty="0"/>
          </a:p>
          <a:p>
            <a:pPr marL="0" indent="0">
              <a:buNone/>
            </a:pPr>
            <a:r>
              <a:rPr lang="en-GB" dirty="0"/>
              <a:t>This is possibly the hardest one to understand (and is also the most frequent), so we’re covering it in more detail.</a:t>
            </a:r>
          </a:p>
        </p:txBody>
      </p:sp>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42</a:t>
            </a:fld>
            <a:endParaRPr lang="en-GB"/>
          </a:p>
        </p:txBody>
      </p:sp>
      <p:sp>
        <p:nvSpPr>
          <p:cNvPr id="6" name="Rectangle 5"/>
          <p:cNvSpPr/>
          <p:nvPr/>
        </p:nvSpPr>
        <p:spPr>
          <a:xfrm>
            <a:off x="196106" y="1556792"/>
            <a:ext cx="8640960" cy="93610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969609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Quiz</a:t>
            </a:r>
            <a:br>
              <a:rPr lang="en-GB" dirty="0"/>
            </a:br>
            <a:r>
              <a:rPr lang="en-GB" b="0" i="1" dirty="0"/>
              <a:t>Do you know when to klaxon?</a:t>
            </a:r>
          </a:p>
        </p:txBody>
      </p:sp>
      <p:sp>
        <p:nvSpPr>
          <p:cNvPr id="4" name="Footer Placeholder 3"/>
          <p:cNvSpPr>
            <a:spLocks noGrp="1"/>
          </p:cNvSpPr>
          <p:nvPr>
            <p:ph type="ftr" sz="quarter" idx="11"/>
          </p:nvPr>
        </p:nvSpPr>
        <p:spPr/>
        <p:txBody>
          <a:bodyPr/>
          <a:lstStyle/>
          <a:p>
            <a:r>
              <a:rPr lang="en-GB" dirty="0"/>
              <a:t>Marshalling and Umpiring Presentation</a:t>
            </a:r>
          </a:p>
        </p:txBody>
      </p:sp>
      <p:sp>
        <p:nvSpPr>
          <p:cNvPr id="5" name="Slide Number Placeholder 4"/>
          <p:cNvSpPr>
            <a:spLocks noGrp="1"/>
          </p:cNvSpPr>
          <p:nvPr>
            <p:ph type="sldNum" sz="quarter" idx="12"/>
          </p:nvPr>
        </p:nvSpPr>
        <p:spPr/>
        <p:txBody>
          <a:bodyPr/>
          <a:lstStyle/>
          <a:p>
            <a:fld id="{CB3B7137-4810-445D-B1A6-E11904098D50}" type="slidenum">
              <a:rPr lang="en-GB" smtClean="0"/>
              <a:t>43</a:t>
            </a:fld>
            <a:endParaRPr lang="en-GB"/>
          </a:p>
        </p:txBody>
      </p:sp>
      <p:pic>
        <p:nvPicPr>
          <p:cNvPr id="6" name="Picture 6" descr="scenario_1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533" y="1052736"/>
            <a:ext cx="4881587" cy="2330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Line 8"/>
          <p:cNvSpPr>
            <a:spLocks noChangeShapeType="1"/>
          </p:cNvSpPr>
          <p:nvPr/>
        </p:nvSpPr>
        <p:spPr bwMode="auto">
          <a:xfrm>
            <a:off x="2670782" y="1808163"/>
            <a:ext cx="1081088" cy="574675"/>
          </a:xfrm>
          <a:prstGeom prst="line">
            <a:avLst/>
          </a:prstGeom>
          <a:noFill/>
          <a:ln w="9525">
            <a:solidFill>
              <a:schemeClr val="tx1"/>
            </a:solidFill>
            <a:round/>
            <a:headEnd/>
            <a:tailEnd type="triangle" w="med" len="med"/>
          </a:ln>
          <a:effectLst/>
        </p:spPr>
        <p:txBody>
          <a:bodyPr/>
          <a:lstStyle/>
          <a:p>
            <a:pPr>
              <a:defRPr/>
            </a:pPr>
            <a:endParaRPr lang="en-US">
              <a:latin typeface="Arial" charset="0"/>
              <a:ea typeface="ＭＳ Ｐゴシック" charset="0"/>
            </a:endParaRPr>
          </a:p>
        </p:txBody>
      </p:sp>
      <p:sp>
        <p:nvSpPr>
          <p:cNvPr id="8" name="Line 9"/>
          <p:cNvSpPr>
            <a:spLocks noChangeShapeType="1"/>
          </p:cNvSpPr>
          <p:nvPr/>
        </p:nvSpPr>
        <p:spPr bwMode="auto">
          <a:xfrm flipH="1">
            <a:off x="4788024" y="1609726"/>
            <a:ext cx="0" cy="1225550"/>
          </a:xfrm>
          <a:prstGeom prst="line">
            <a:avLst/>
          </a:prstGeom>
          <a:noFill/>
          <a:ln w="9525">
            <a:solidFill>
              <a:schemeClr val="tx1"/>
            </a:solidFill>
            <a:round/>
            <a:headEnd/>
            <a:tailEnd type="triangle" w="med" len="med"/>
          </a:ln>
          <a:effectLst/>
        </p:spPr>
        <p:txBody>
          <a:bodyPr/>
          <a:lstStyle/>
          <a:p>
            <a:pPr>
              <a:defRPr/>
            </a:pPr>
            <a:endParaRPr lang="en-US">
              <a:latin typeface="Arial" charset="0"/>
              <a:ea typeface="ＭＳ Ｐゴシック" charset="0"/>
            </a:endParaRPr>
          </a:p>
        </p:txBody>
      </p:sp>
      <p:sp>
        <p:nvSpPr>
          <p:cNvPr id="9" name="Text Box 10"/>
          <p:cNvSpPr txBox="1">
            <a:spLocks noChangeArrowheads="1"/>
          </p:cNvSpPr>
          <p:nvPr/>
        </p:nvSpPr>
        <p:spPr bwMode="auto">
          <a:xfrm>
            <a:off x="4321769" y="1152530"/>
            <a:ext cx="14398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GB" sz="2000" b="1" dirty="0">
                <a:latin typeface="Calibri" pitchFamily="34" charset="0"/>
              </a:rPr>
              <a:t>Crew B</a:t>
            </a:r>
            <a:endParaRPr lang="en-US" sz="2000" b="1" dirty="0">
              <a:latin typeface="Calibri" pitchFamily="34" charset="0"/>
            </a:endParaRPr>
          </a:p>
        </p:txBody>
      </p:sp>
      <p:sp>
        <p:nvSpPr>
          <p:cNvPr id="10" name="Text Box 11"/>
          <p:cNvSpPr txBox="1">
            <a:spLocks noChangeArrowheads="1"/>
          </p:cNvSpPr>
          <p:nvPr/>
        </p:nvSpPr>
        <p:spPr bwMode="auto">
          <a:xfrm>
            <a:off x="1475656" y="1403355"/>
            <a:ext cx="14398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GB" sz="2000" b="1" dirty="0">
                <a:latin typeface="Calibri" pitchFamily="34" charset="0"/>
              </a:rPr>
              <a:t>Crew A</a:t>
            </a:r>
            <a:endParaRPr lang="en-US" sz="2000" b="1" dirty="0">
              <a:latin typeface="Calibri" pitchFamily="34" charset="0"/>
            </a:endParaRPr>
          </a:p>
        </p:txBody>
      </p:sp>
      <p:sp>
        <p:nvSpPr>
          <p:cNvPr id="11" name="Rectangle 10"/>
          <p:cNvSpPr/>
          <p:nvPr/>
        </p:nvSpPr>
        <p:spPr>
          <a:xfrm>
            <a:off x="5868144" y="1176566"/>
            <a:ext cx="2998019" cy="1754326"/>
          </a:xfrm>
          <a:prstGeom prst="rect">
            <a:avLst/>
          </a:prstGeom>
        </p:spPr>
        <p:txBody>
          <a:bodyPr wrap="square">
            <a:spAutoFit/>
          </a:bodyPr>
          <a:lstStyle/>
          <a:p>
            <a:pPr>
              <a:spcBef>
                <a:spcPct val="50000"/>
              </a:spcBef>
            </a:pPr>
            <a:r>
              <a:rPr lang="en-GB" dirty="0">
                <a:solidFill>
                  <a:schemeClr val="tx2"/>
                </a:solidFill>
                <a:latin typeface="Calibri" pitchFamily="34" charset="0"/>
              </a:rPr>
              <a:t>Crew A is being chased by crew B as they exit the gut. Crew B is about a length behind crew A, and the crews have kept this distance for a while.</a:t>
            </a:r>
            <a:endParaRPr lang="en-US" dirty="0">
              <a:solidFill>
                <a:schemeClr val="tx2"/>
              </a:solidFill>
              <a:latin typeface="Calibri" pitchFamily="34" charset="0"/>
            </a:endParaRPr>
          </a:p>
        </p:txBody>
      </p:sp>
      <p:pic>
        <p:nvPicPr>
          <p:cNvPr id="12" name="Picture 5" descr="scenario_1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533" y="3573016"/>
            <a:ext cx="4881851" cy="2330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12"/>
          <p:cNvSpPr/>
          <p:nvPr/>
        </p:nvSpPr>
        <p:spPr>
          <a:xfrm>
            <a:off x="5868143" y="3573016"/>
            <a:ext cx="3168353" cy="2308324"/>
          </a:xfrm>
          <a:prstGeom prst="rect">
            <a:avLst/>
          </a:prstGeom>
        </p:spPr>
        <p:txBody>
          <a:bodyPr wrap="square">
            <a:spAutoFit/>
          </a:bodyPr>
          <a:lstStyle/>
          <a:p>
            <a:pPr>
              <a:spcBef>
                <a:spcPct val="50000"/>
              </a:spcBef>
            </a:pPr>
            <a:r>
              <a:rPr lang="en-GB" sz="1600" dirty="0">
                <a:solidFill>
                  <a:schemeClr val="tx2"/>
                </a:solidFill>
                <a:latin typeface="Calibri" pitchFamily="34" charset="0"/>
              </a:rPr>
              <a:t>Crew A’s stroke man manages to catch a horrific crab that noticeably slows them down, and sends them towards the towpath bank. The cox does not concede. The chasing crew, noticing this, take evasive action; they aim to overtake on the right hand side and go for the row past.</a:t>
            </a:r>
          </a:p>
        </p:txBody>
      </p:sp>
    </p:spTree>
    <p:extLst>
      <p:ext uri="{BB962C8B-B14F-4D97-AF65-F5344CB8AC3E}">
        <p14:creationId xmlns:p14="http://schemas.microsoft.com/office/powerpoint/2010/main" val="26779471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Quiz</a:t>
            </a:r>
            <a:br>
              <a:rPr lang="en-GB" dirty="0"/>
            </a:br>
            <a:r>
              <a:rPr lang="en-GB" b="0" i="1" dirty="0"/>
              <a:t>Do you know when to klaxon?</a:t>
            </a:r>
          </a:p>
        </p:txBody>
      </p:sp>
      <p:sp>
        <p:nvSpPr>
          <p:cNvPr id="4" name="Footer Placeholder 3"/>
          <p:cNvSpPr>
            <a:spLocks noGrp="1"/>
          </p:cNvSpPr>
          <p:nvPr>
            <p:ph type="ftr" sz="quarter" idx="11"/>
          </p:nvPr>
        </p:nvSpPr>
        <p:spPr/>
        <p:txBody>
          <a:bodyPr/>
          <a:lstStyle/>
          <a:p>
            <a:r>
              <a:rPr lang="en-GB" dirty="0"/>
              <a:t>Marshalling and Umpiring Presentation</a:t>
            </a:r>
          </a:p>
        </p:txBody>
      </p:sp>
      <p:sp>
        <p:nvSpPr>
          <p:cNvPr id="5" name="Slide Number Placeholder 4"/>
          <p:cNvSpPr>
            <a:spLocks noGrp="1"/>
          </p:cNvSpPr>
          <p:nvPr>
            <p:ph type="sldNum" sz="quarter" idx="12"/>
          </p:nvPr>
        </p:nvSpPr>
        <p:spPr/>
        <p:txBody>
          <a:bodyPr/>
          <a:lstStyle/>
          <a:p>
            <a:fld id="{CB3B7137-4810-445D-B1A6-E11904098D50}" type="slidenum">
              <a:rPr lang="en-GB" smtClean="0"/>
              <a:t>44</a:t>
            </a:fld>
            <a:endParaRPr lang="en-GB"/>
          </a:p>
        </p:txBody>
      </p:sp>
      <p:sp>
        <p:nvSpPr>
          <p:cNvPr id="11" name="Rectangle 10"/>
          <p:cNvSpPr/>
          <p:nvPr/>
        </p:nvSpPr>
        <p:spPr>
          <a:xfrm>
            <a:off x="5868144" y="1176566"/>
            <a:ext cx="2998019" cy="3000821"/>
          </a:xfrm>
          <a:prstGeom prst="rect">
            <a:avLst/>
          </a:prstGeom>
        </p:spPr>
        <p:txBody>
          <a:bodyPr wrap="square">
            <a:spAutoFit/>
          </a:bodyPr>
          <a:lstStyle/>
          <a:p>
            <a:pPr>
              <a:spcBef>
                <a:spcPct val="50000"/>
              </a:spcBef>
            </a:pPr>
            <a:r>
              <a:rPr lang="en-GB" dirty="0">
                <a:solidFill>
                  <a:schemeClr val="tx2"/>
                </a:solidFill>
                <a:latin typeface="Calibri" pitchFamily="34" charset="0"/>
              </a:rPr>
              <a:t>Sadly, they were too close behind, and the two crews become tangled. The two crews have bumped. </a:t>
            </a:r>
          </a:p>
          <a:p>
            <a:pPr>
              <a:spcBef>
                <a:spcPct val="50000"/>
              </a:spcBef>
            </a:pPr>
            <a:r>
              <a:rPr lang="en-GB" dirty="0">
                <a:solidFill>
                  <a:schemeClr val="tx2"/>
                </a:solidFill>
                <a:latin typeface="Calibri" pitchFamily="34" charset="0"/>
              </a:rPr>
              <a:t>In Summer Eights, crew B is no longer part of the race. It is their duty to clear the racing line as soon as possible. Crew A must continue racing. </a:t>
            </a:r>
          </a:p>
        </p:txBody>
      </p:sp>
      <p:pic>
        <p:nvPicPr>
          <p:cNvPr id="14" name="Picture 5" descr="scenario_1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122" y="1052736"/>
            <a:ext cx="4865121" cy="2322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3"/>
          <p:cNvSpPr txBox="1">
            <a:spLocks noChangeArrowheads="1"/>
          </p:cNvSpPr>
          <p:nvPr/>
        </p:nvSpPr>
        <p:spPr>
          <a:xfrm>
            <a:off x="636563" y="4437112"/>
            <a:ext cx="8229600" cy="1368574"/>
          </a:xfrm>
          <a:prstGeom prst="rect">
            <a:avLst/>
          </a:prstGeom>
        </p:spPr>
        <p:txBody>
          <a:bodyPr vert="horz" lIns="91434" tIns="45718" rIns="91434" bIns="45718" rtlCol="0">
            <a:normAutofit/>
          </a:bodyPr>
          <a:lstStyle>
            <a:lvl1pPr marL="342879" indent="-342879" algn="l" defTabSz="914342" rtl="0" eaLnBrk="1" latinLnBrk="0" hangingPunct="1">
              <a:spcBef>
                <a:spcPct val="20000"/>
              </a:spcBef>
              <a:buFont typeface="Arial" pitchFamily="34" charset="0"/>
              <a:buChar char="•"/>
              <a:defRPr sz="1800" kern="1200">
                <a:solidFill>
                  <a:schemeClr val="tx2"/>
                </a:solidFill>
                <a:latin typeface="+mn-lt"/>
                <a:ea typeface="+mn-ea"/>
                <a:cs typeface="+mn-cs"/>
              </a:defRPr>
            </a:lvl1pPr>
            <a:lvl2pPr marL="742903" indent="-285732" algn="l" defTabSz="914342" rtl="0" eaLnBrk="1" latinLnBrk="0" hangingPunct="1">
              <a:spcBef>
                <a:spcPct val="20000"/>
              </a:spcBef>
              <a:buFont typeface="Arial" pitchFamily="34" charset="0"/>
              <a:buChar char="–"/>
              <a:defRPr sz="1800" kern="1200">
                <a:solidFill>
                  <a:schemeClr val="tx2"/>
                </a:solidFill>
                <a:latin typeface="+mn-lt"/>
                <a:ea typeface="+mn-ea"/>
                <a:cs typeface="+mn-cs"/>
              </a:defRPr>
            </a:lvl2pPr>
            <a:lvl3pPr marL="1142928" indent="-228586" algn="l" defTabSz="914342" rtl="0" eaLnBrk="1" latinLnBrk="0" hangingPunct="1">
              <a:spcBef>
                <a:spcPct val="20000"/>
              </a:spcBef>
              <a:buFont typeface="Arial" pitchFamily="34" charset="0"/>
              <a:buChar char="•"/>
              <a:defRPr sz="1800" kern="1200">
                <a:solidFill>
                  <a:schemeClr val="tx2"/>
                </a:solidFill>
                <a:latin typeface="+mn-lt"/>
                <a:ea typeface="+mn-ea"/>
                <a:cs typeface="+mn-cs"/>
              </a:defRPr>
            </a:lvl3pPr>
            <a:lvl4pPr marL="1600099" indent="-228586" algn="l" defTabSz="914342" rtl="0" eaLnBrk="1" latinLnBrk="0" hangingPunct="1">
              <a:spcBef>
                <a:spcPct val="20000"/>
              </a:spcBef>
              <a:buFont typeface="Arial" pitchFamily="34" charset="0"/>
              <a:buChar char="–"/>
              <a:defRPr sz="1800" kern="1200">
                <a:solidFill>
                  <a:schemeClr val="tx2"/>
                </a:solidFill>
                <a:latin typeface="+mn-lt"/>
                <a:ea typeface="+mn-ea"/>
                <a:cs typeface="+mn-cs"/>
              </a:defRPr>
            </a:lvl4pPr>
            <a:lvl5pPr marL="2057270" indent="-228586" algn="l" defTabSz="914342" rtl="0" eaLnBrk="1" latinLnBrk="0" hangingPunct="1">
              <a:spcBef>
                <a:spcPct val="20000"/>
              </a:spcBef>
              <a:buFont typeface="Arial" pitchFamily="34" charset="0"/>
              <a:buChar char="»"/>
              <a:defRPr sz="1800" kern="1200">
                <a:solidFill>
                  <a:schemeClr val="tx2"/>
                </a:solidFill>
                <a:latin typeface="+mn-lt"/>
                <a:ea typeface="+mn-ea"/>
                <a:cs typeface="+mn-cs"/>
              </a:defRPr>
            </a:lvl5pPr>
            <a:lvl6pPr marL="2514441"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12"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83"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54"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GB" dirty="0">
                <a:ea typeface="ＭＳ Ｐゴシック" pitchFamily="34" charset="-128"/>
              </a:rPr>
              <a:t>So let</a:t>
            </a:r>
            <a:r>
              <a:rPr lang="en-GB" altLang="en-US" dirty="0">
                <a:ea typeface="ＭＳ Ｐゴシック" pitchFamily="34" charset="-128"/>
              </a:rPr>
              <a:t>’</a:t>
            </a:r>
            <a:r>
              <a:rPr lang="en-GB" dirty="0">
                <a:ea typeface="ＭＳ Ｐゴシック" pitchFamily="34" charset="-128"/>
              </a:rPr>
              <a:t>s say that crew A have managed to wrestle free of their crab, but the glancing blow collision results in crew B getting a bit tangled up.</a:t>
            </a:r>
          </a:p>
          <a:p>
            <a:pPr>
              <a:buFontTx/>
              <a:buNone/>
            </a:pPr>
            <a:r>
              <a:rPr lang="en-GB" sz="2000" b="1" dirty="0">
                <a:solidFill>
                  <a:schemeClr val="accent3"/>
                </a:solidFill>
                <a:ea typeface="ＭＳ Ｐゴシック" pitchFamily="34" charset="-128"/>
              </a:rPr>
              <a:t>Do you klaxon?</a:t>
            </a:r>
          </a:p>
          <a:p>
            <a:pPr>
              <a:buFontTx/>
              <a:buNone/>
            </a:pPr>
            <a:endParaRPr lang="en-US" b="1" dirty="0">
              <a:ea typeface="ＭＳ Ｐゴシック" pitchFamily="34" charset="-128"/>
            </a:endParaRPr>
          </a:p>
        </p:txBody>
      </p:sp>
    </p:spTree>
    <p:extLst>
      <p:ext uri="{BB962C8B-B14F-4D97-AF65-F5344CB8AC3E}">
        <p14:creationId xmlns:p14="http://schemas.microsoft.com/office/powerpoint/2010/main" val="36827072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Quiz</a:t>
            </a:r>
            <a:br>
              <a:rPr lang="en-GB" dirty="0"/>
            </a:br>
            <a:r>
              <a:rPr lang="en-GB" b="0" i="1" dirty="0"/>
              <a:t>Do you know when to klaxon?</a:t>
            </a:r>
          </a:p>
        </p:txBody>
      </p:sp>
      <p:sp>
        <p:nvSpPr>
          <p:cNvPr id="4" name="Footer Placeholder 3"/>
          <p:cNvSpPr>
            <a:spLocks noGrp="1"/>
          </p:cNvSpPr>
          <p:nvPr>
            <p:ph type="ftr" sz="quarter" idx="11"/>
          </p:nvPr>
        </p:nvSpPr>
        <p:spPr/>
        <p:txBody>
          <a:bodyPr/>
          <a:lstStyle/>
          <a:p>
            <a:r>
              <a:rPr lang="en-GB" dirty="0"/>
              <a:t>Marshalling and Umpiring Presentation</a:t>
            </a:r>
          </a:p>
        </p:txBody>
      </p:sp>
      <p:sp>
        <p:nvSpPr>
          <p:cNvPr id="5" name="Slide Number Placeholder 4"/>
          <p:cNvSpPr>
            <a:spLocks noGrp="1"/>
          </p:cNvSpPr>
          <p:nvPr>
            <p:ph type="sldNum" sz="quarter" idx="12"/>
          </p:nvPr>
        </p:nvSpPr>
        <p:spPr/>
        <p:txBody>
          <a:bodyPr/>
          <a:lstStyle/>
          <a:p>
            <a:fld id="{CB3B7137-4810-445D-B1A6-E11904098D50}" type="slidenum">
              <a:rPr lang="en-GB" smtClean="0"/>
              <a:t>45</a:t>
            </a:fld>
            <a:endParaRPr lang="en-GB"/>
          </a:p>
        </p:txBody>
      </p:sp>
      <p:sp>
        <p:nvSpPr>
          <p:cNvPr id="13" name="Rectangle 12"/>
          <p:cNvSpPr/>
          <p:nvPr/>
        </p:nvSpPr>
        <p:spPr>
          <a:xfrm>
            <a:off x="5880668" y="3110291"/>
            <a:ext cx="3168353" cy="1815882"/>
          </a:xfrm>
          <a:prstGeom prst="rect">
            <a:avLst/>
          </a:prstGeom>
        </p:spPr>
        <p:txBody>
          <a:bodyPr wrap="square">
            <a:spAutoFit/>
          </a:bodyPr>
          <a:lstStyle/>
          <a:p>
            <a:pPr>
              <a:spcBef>
                <a:spcPct val="50000"/>
              </a:spcBef>
            </a:pPr>
            <a:r>
              <a:rPr lang="en-GB" sz="1600" dirty="0">
                <a:solidFill>
                  <a:schemeClr val="tx2"/>
                </a:solidFill>
                <a:latin typeface="Calibri" pitchFamily="34" charset="0"/>
              </a:rPr>
              <a:t>Now that A is free, they should make every attempt to get back to racing speed. Let’s say that they do. In the case above, they’ve crossed over at Longbridges and continue racing. Crew B should tuck in to the bank by the trees.</a:t>
            </a:r>
          </a:p>
        </p:txBody>
      </p:sp>
      <p:sp>
        <p:nvSpPr>
          <p:cNvPr id="14" name="Rectangle 13"/>
          <p:cNvSpPr/>
          <p:nvPr/>
        </p:nvSpPr>
        <p:spPr>
          <a:xfrm>
            <a:off x="753964" y="1340768"/>
            <a:ext cx="8095630" cy="1200329"/>
          </a:xfrm>
          <a:prstGeom prst="rect">
            <a:avLst/>
          </a:prstGeom>
        </p:spPr>
        <p:txBody>
          <a:bodyPr wrap="square">
            <a:spAutoFit/>
          </a:bodyPr>
          <a:lstStyle/>
          <a:p>
            <a:r>
              <a:rPr lang="en-GB" b="1" dirty="0">
                <a:solidFill>
                  <a:schemeClr val="tx2"/>
                </a:solidFill>
                <a:ea typeface="ＭＳ Ｐゴシック" pitchFamily="34" charset="-128"/>
              </a:rPr>
              <a:t>Answer:</a:t>
            </a:r>
            <a:r>
              <a:rPr lang="en-GB" dirty="0">
                <a:solidFill>
                  <a:schemeClr val="tx2"/>
                </a:solidFill>
                <a:ea typeface="ＭＳ Ｐゴシック" pitchFamily="34" charset="-128"/>
              </a:rPr>
              <a:t> No</a:t>
            </a:r>
          </a:p>
          <a:p>
            <a:r>
              <a:rPr lang="en-GB" dirty="0">
                <a:solidFill>
                  <a:schemeClr val="tx2"/>
                </a:solidFill>
                <a:ea typeface="ＭＳ Ｐゴシック" pitchFamily="34" charset="-128"/>
              </a:rPr>
              <a:t>The racing line is blocked, but because there are no crews yet in sight, the race should NOT be klaxoned. Be on standby – klaxon in hand, ready to fire in case the situation changes.</a:t>
            </a:r>
            <a:endParaRPr lang="en-US" dirty="0">
              <a:solidFill>
                <a:schemeClr val="tx2"/>
              </a:solidFill>
              <a:ea typeface="ＭＳ Ｐゴシック" pitchFamily="34" charset="-128"/>
            </a:endParaRPr>
          </a:p>
        </p:txBody>
      </p:sp>
      <p:pic>
        <p:nvPicPr>
          <p:cNvPr id="16" name="Picture 5" descr="scenario_1_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964" y="2852936"/>
            <a:ext cx="4881851" cy="2330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827818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Quiz</a:t>
            </a:r>
            <a:br>
              <a:rPr lang="en-GB" dirty="0"/>
            </a:br>
            <a:r>
              <a:rPr lang="en-GB" b="0" i="1" dirty="0"/>
              <a:t>Do you know when to klaxon?</a:t>
            </a:r>
          </a:p>
        </p:txBody>
      </p:sp>
      <p:sp>
        <p:nvSpPr>
          <p:cNvPr id="4" name="Footer Placeholder 3"/>
          <p:cNvSpPr>
            <a:spLocks noGrp="1"/>
          </p:cNvSpPr>
          <p:nvPr>
            <p:ph type="ftr" sz="quarter" idx="11"/>
          </p:nvPr>
        </p:nvSpPr>
        <p:spPr/>
        <p:txBody>
          <a:bodyPr/>
          <a:lstStyle/>
          <a:p>
            <a:r>
              <a:rPr lang="en-GB" dirty="0"/>
              <a:t>Marshalling and Umpiring Presentation</a:t>
            </a:r>
          </a:p>
        </p:txBody>
      </p:sp>
      <p:sp>
        <p:nvSpPr>
          <p:cNvPr id="5" name="Slide Number Placeholder 4"/>
          <p:cNvSpPr>
            <a:spLocks noGrp="1"/>
          </p:cNvSpPr>
          <p:nvPr>
            <p:ph type="sldNum" sz="quarter" idx="12"/>
          </p:nvPr>
        </p:nvSpPr>
        <p:spPr/>
        <p:txBody>
          <a:bodyPr/>
          <a:lstStyle/>
          <a:p>
            <a:fld id="{CB3B7137-4810-445D-B1A6-E11904098D50}" type="slidenum">
              <a:rPr lang="en-GB" smtClean="0"/>
              <a:t>46</a:t>
            </a:fld>
            <a:endParaRPr lang="en-GB"/>
          </a:p>
        </p:txBody>
      </p:sp>
      <p:sp>
        <p:nvSpPr>
          <p:cNvPr id="13" name="Rectangle 12"/>
          <p:cNvSpPr/>
          <p:nvPr/>
        </p:nvSpPr>
        <p:spPr>
          <a:xfrm>
            <a:off x="5880668" y="1598123"/>
            <a:ext cx="3168353" cy="1323439"/>
          </a:xfrm>
          <a:prstGeom prst="rect">
            <a:avLst/>
          </a:prstGeom>
        </p:spPr>
        <p:txBody>
          <a:bodyPr wrap="square">
            <a:spAutoFit/>
          </a:bodyPr>
          <a:lstStyle/>
          <a:p>
            <a:pPr>
              <a:spcBef>
                <a:spcPct val="50000"/>
              </a:spcBef>
            </a:pPr>
            <a:r>
              <a:rPr lang="en-GB" sz="1600" dirty="0">
                <a:solidFill>
                  <a:schemeClr val="tx2"/>
                </a:solidFill>
                <a:latin typeface="Calibri" pitchFamily="34" charset="0"/>
              </a:rPr>
              <a:t>Let’s suppose crew A weren’t being coordinated and are not going anywhere fast. Both crews have crabbed and are now stationary. The racing line is blocked.</a:t>
            </a:r>
          </a:p>
        </p:txBody>
      </p:sp>
      <p:pic>
        <p:nvPicPr>
          <p:cNvPr id="8" name="Picture 5" descr="scenario_1_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938" y="1341170"/>
            <a:ext cx="4880165" cy="2329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753938" y="4869160"/>
            <a:ext cx="1646285" cy="369332"/>
          </a:xfrm>
          <a:prstGeom prst="rect">
            <a:avLst/>
          </a:prstGeom>
        </p:spPr>
        <p:txBody>
          <a:bodyPr wrap="none">
            <a:spAutoFit/>
          </a:bodyPr>
          <a:lstStyle/>
          <a:p>
            <a:pPr>
              <a:buFontTx/>
              <a:buNone/>
            </a:pPr>
            <a:r>
              <a:rPr lang="en-GB" b="1" dirty="0">
                <a:solidFill>
                  <a:schemeClr val="accent3"/>
                </a:solidFill>
                <a:ea typeface="ＭＳ Ｐゴシック" pitchFamily="34" charset="-128"/>
              </a:rPr>
              <a:t>Do you klaxon?</a:t>
            </a:r>
          </a:p>
        </p:txBody>
      </p:sp>
    </p:spTree>
    <p:extLst>
      <p:ext uri="{BB962C8B-B14F-4D97-AF65-F5344CB8AC3E}">
        <p14:creationId xmlns:p14="http://schemas.microsoft.com/office/powerpoint/2010/main" val="23290838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Quiz</a:t>
            </a:r>
            <a:br>
              <a:rPr lang="en-GB" dirty="0"/>
            </a:br>
            <a:r>
              <a:rPr lang="en-GB" b="0" i="1" dirty="0"/>
              <a:t>Do you know when to klaxon?</a:t>
            </a:r>
          </a:p>
        </p:txBody>
      </p:sp>
      <p:sp>
        <p:nvSpPr>
          <p:cNvPr id="4" name="Footer Placeholder 3"/>
          <p:cNvSpPr>
            <a:spLocks noGrp="1"/>
          </p:cNvSpPr>
          <p:nvPr>
            <p:ph type="ftr" sz="quarter" idx="11"/>
          </p:nvPr>
        </p:nvSpPr>
        <p:spPr/>
        <p:txBody>
          <a:bodyPr/>
          <a:lstStyle/>
          <a:p>
            <a:r>
              <a:rPr lang="en-GB" dirty="0"/>
              <a:t>Marshalling and Umpiring Presentation</a:t>
            </a:r>
          </a:p>
        </p:txBody>
      </p:sp>
      <p:sp>
        <p:nvSpPr>
          <p:cNvPr id="5" name="Slide Number Placeholder 4"/>
          <p:cNvSpPr>
            <a:spLocks noGrp="1"/>
          </p:cNvSpPr>
          <p:nvPr>
            <p:ph type="sldNum" sz="quarter" idx="12"/>
          </p:nvPr>
        </p:nvSpPr>
        <p:spPr/>
        <p:txBody>
          <a:bodyPr/>
          <a:lstStyle/>
          <a:p>
            <a:fld id="{CB3B7137-4810-445D-B1A6-E11904098D50}" type="slidenum">
              <a:rPr lang="en-GB" smtClean="0"/>
              <a:t>47</a:t>
            </a:fld>
            <a:endParaRPr lang="en-GB"/>
          </a:p>
        </p:txBody>
      </p:sp>
      <p:sp>
        <p:nvSpPr>
          <p:cNvPr id="13" name="Rectangle 12"/>
          <p:cNvSpPr/>
          <p:nvPr/>
        </p:nvSpPr>
        <p:spPr>
          <a:xfrm>
            <a:off x="5880668" y="3110291"/>
            <a:ext cx="3168353" cy="1323439"/>
          </a:xfrm>
          <a:prstGeom prst="rect">
            <a:avLst/>
          </a:prstGeom>
        </p:spPr>
        <p:txBody>
          <a:bodyPr wrap="square">
            <a:spAutoFit/>
          </a:bodyPr>
          <a:lstStyle/>
          <a:p>
            <a:pPr>
              <a:spcBef>
                <a:spcPct val="50000"/>
              </a:spcBef>
            </a:pPr>
            <a:r>
              <a:rPr lang="en-GB" sz="1600" dirty="0">
                <a:solidFill>
                  <a:schemeClr val="tx2"/>
                </a:solidFill>
                <a:latin typeface="Calibri" pitchFamily="34" charset="0"/>
              </a:rPr>
              <a:t>A few seconds later, it is apparent that these crews are not going anywhere fast, and two more crews are not far behind, in a closely contested battle.</a:t>
            </a:r>
          </a:p>
        </p:txBody>
      </p:sp>
      <p:sp>
        <p:nvSpPr>
          <p:cNvPr id="14" name="Rectangle 13"/>
          <p:cNvSpPr/>
          <p:nvPr/>
        </p:nvSpPr>
        <p:spPr>
          <a:xfrm>
            <a:off x="753964" y="1340768"/>
            <a:ext cx="8095630" cy="1200329"/>
          </a:xfrm>
          <a:prstGeom prst="rect">
            <a:avLst/>
          </a:prstGeom>
        </p:spPr>
        <p:txBody>
          <a:bodyPr wrap="square">
            <a:spAutoFit/>
          </a:bodyPr>
          <a:lstStyle/>
          <a:p>
            <a:r>
              <a:rPr lang="en-GB" b="1" dirty="0">
                <a:solidFill>
                  <a:schemeClr val="tx2"/>
                </a:solidFill>
                <a:ea typeface="ＭＳ Ｐゴシック" pitchFamily="34" charset="-128"/>
              </a:rPr>
              <a:t>Answer:</a:t>
            </a:r>
            <a:r>
              <a:rPr lang="en-GB" dirty="0">
                <a:solidFill>
                  <a:schemeClr val="tx2"/>
                </a:solidFill>
                <a:ea typeface="ＭＳ Ｐゴシック" pitchFamily="34" charset="-128"/>
              </a:rPr>
              <a:t> No. There are no imminent crews.</a:t>
            </a:r>
          </a:p>
          <a:p>
            <a:r>
              <a:rPr lang="en-GB" b="1" dirty="0">
                <a:solidFill>
                  <a:schemeClr val="tx2"/>
                </a:solidFill>
                <a:ea typeface="ＭＳ Ｐゴシック" pitchFamily="34" charset="-128"/>
              </a:rPr>
              <a:t>But: </a:t>
            </a:r>
            <a:r>
              <a:rPr lang="en-GB" dirty="0">
                <a:solidFill>
                  <a:schemeClr val="tx2"/>
                </a:solidFill>
                <a:ea typeface="ＭＳ Ｐゴシック" pitchFamily="34" charset="-128"/>
              </a:rPr>
              <a:t>Both crews are still entangled and going nowhere. Both crews are at risk of jeopardising the race. You should be alert and paying attention, ready to klaxon if necessary.</a:t>
            </a:r>
          </a:p>
        </p:txBody>
      </p:sp>
      <p:pic>
        <p:nvPicPr>
          <p:cNvPr id="8" name="Picture 5" descr="scenario_1_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661" y="2852936"/>
            <a:ext cx="4881849" cy="23305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779661" y="5517232"/>
            <a:ext cx="1646285" cy="369332"/>
          </a:xfrm>
          <a:prstGeom prst="rect">
            <a:avLst/>
          </a:prstGeom>
        </p:spPr>
        <p:txBody>
          <a:bodyPr wrap="none">
            <a:spAutoFit/>
          </a:bodyPr>
          <a:lstStyle/>
          <a:p>
            <a:pPr>
              <a:buFontTx/>
              <a:buNone/>
            </a:pPr>
            <a:r>
              <a:rPr lang="en-GB" b="1" dirty="0">
                <a:solidFill>
                  <a:schemeClr val="accent3"/>
                </a:solidFill>
                <a:ea typeface="ＭＳ Ｐゴシック" pitchFamily="34" charset="-128"/>
              </a:rPr>
              <a:t>Do you klaxon?</a:t>
            </a:r>
          </a:p>
        </p:txBody>
      </p:sp>
      <p:sp>
        <p:nvSpPr>
          <p:cNvPr id="10" name="Text Box 11"/>
          <p:cNvSpPr txBox="1">
            <a:spLocks noChangeArrowheads="1"/>
          </p:cNvSpPr>
          <p:nvPr/>
        </p:nvSpPr>
        <p:spPr bwMode="auto">
          <a:xfrm>
            <a:off x="2500654" y="4756131"/>
            <a:ext cx="14398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GB" sz="2000" b="1" dirty="0">
                <a:latin typeface="Calibri" pitchFamily="34" charset="0"/>
              </a:rPr>
              <a:t>Crew C</a:t>
            </a:r>
            <a:endParaRPr lang="en-US" sz="2000" b="1" dirty="0">
              <a:latin typeface="Calibri" pitchFamily="34" charset="0"/>
            </a:endParaRPr>
          </a:p>
        </p:txBody>
      </p:sp>
      <p:sp>
        <p:nvSpPr>
          <p:cNvPr id="11" name="Text Box 11"/>
          <p:cNvSpPr txBox="1">
            <a:spLocks noChangeArrowheads="1"/>
          </p:cNvSpPr>
          <p:nvPr/>
        </p:nvSpPr>
        <p:spPr bwMode="auto">
          <a:xfrm>
            <a:off x="4136264" y="3110291"/>
            <a:ext cx="14398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50000"/>
              </a:spcBef>
            </a:pPr>
            <a:r>
              <a:rPr lang="en-GB" sz="2000" b="1" dirty="0">
                <a:latin typeface="Calibri" pitchFamily="34" charset="0"/>
              </a:rPr>
              <a:t>Crew D</a:t>
            </a:r>
            <a:endParaRPr lang="en-US" sz="2000" b="1" dirty="0">
              <a:latin typeface="Calibri" pitchFamily="34" charset="0"/>
            </a:endParaRPr>
          </a:p>
        </p:txBody>
      </p:sp>
      <p:sp>
        <p:nvSpPr>
          <p:cNvPr id="12" name="Line 9"/>
          <p:cNvSpPr>
            <a:spLocks noChangeShapeType="1"/>
          </p:cNvSpPr>
          <p:nvPr/>
        </p:nvSpPr>
        <p:spPr bwMode="auto">
          <a:xfrm flipH="1">
            <a:off x="5220072" y="3507166"/>
            <a:ext cx="0" cy="1225550"/>
          </a:xfrm>
          <a:prstGeom prst="line">
            <a:avLst/>
          </a:prstGeom>
          <a:noFill/>
          <a:ln w="9525">
            <a:solidFill>
              <a:schemeClr val="tx1"/>
            </a:solidFill>
            <a:round/>
            <a:headEnd/>
            <a:tailEnd type="triangle" w="med" len="med"/>
          </a:ln>
          <a:effectLst/>
        </p:spPr>
        <p:txBody>
          <a:bodyPr/>
          <a:lstStyle/>
          <a:p>
            <a:pPr>
              <a:defRPr/>
            </a:pPr>
            <a:endParaRPr lang="en-US">
              <a:latin typeface="Arial" charset="0"/>
              <a:ea typeface="ＭＳ Ｐゴシック" charset="0"/>
            </a:endParaRPr>
          </a:p>
        </p:txBody>
      </p:sp>
      <p:sp>
        <p:nvSpPr>
          <p:cNvPr id="15" name="Line 9"/>
          <p:cNvSpPr>
            <a:spLocks noChangeShapeType="1"/>
          </p:cNvSpPr>
          <p:nvPr/>
        </p:nvSpPr>
        <p:spPr bwMode="auto">
          <a:xfrm flipV="1">
            <a:off x="3491880" y="4732715"/>
            <a:ext cx="674670" cy="245286"/>
          </a:xfrm>
          <a:prstGeom prst="line">
            <a:avLst/>
          </a:prstGeom>
          <a:noFill/>
          <a:ln w="9525">
            <a:solidFill>
              <a:schemeClr val="tx1"/>
            </a:solidFill>
            <a:round/>
            <a:headEnd/>
            <a:tailEnd type="triangle" w="med" len="med"/>
          </a:ln>
          <a:effectLst/>
        </p:spPr>
        <p:txBody>
          <a:bodyPr/>
          <a:lstStyle/>
          <a:p>
            <a:pPr>
              <a:defRPr/>
            </a:pPr>
            <a:endParaRPr lang="en-US">
              <a:latin typeface="Arial" charset="0"/>
              <a:ea typeface="ＭＳ Ｐゴシック" charset="0"/>
            </a:endParaRPr>
          </a:p>
        </p:txBody>
      </p:sp>
    </p:spTree>
    <p:extLst>
      <p:ext uri="{BB962C8B-B14F-4D97-AF65-F5344CB8AC3E}">
        <p14:creationId xmlns:p14="http://schemas.microsoft.com/office/powerpoint/2010/main" val="17169263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48</a:t>
            </a:fld>
            <a:endParaRPr lang="en-GB"/>
          </a:p>
        </p:txBody>
      </p:sp>
      <p:sp>
        <p:nvSpPr>
          <p:cNvPr id="4" name="Rectangle 2"/>
          <p:cNvSpPr txBox="1">
            <a:spLocks noChangeArrowheads="1"/>
          </p:cNvSpPr>
          <p:nvPr/>
        </p:nvSpPr>
        <p:spPr>
          <a:xfrm>
            <a:off x="468313" y="549275"/>
            <a:ext cx="8229600" cy="1511573"/>
          </a:xfrm>
          <a:prstGeom prst="rect">
            <a:avLst/>
          </a:prstGeom>
        </p:spPr>
        <p:txBody>
          <a:bodyPr/>
          <a:lstStyle>
            <a:lvl1pPr marL="342879" indent="-342879" algn="l" defTabSz="914342" rtl="0" eaLnBrk="1" latinLnBrk="0" hangingPunct="1">
              <a:spcBef>
                <a:spcPct val="20000"/>
              </a:spcBef>
              <a:buFont typeface="Arial" pitchFamily="34" charset="0"/>
              <a:buChar char="•"/>
              <a:defRPr sz="1800" kern="1200">
                <a:solidFill>
                  <a:schemeClr val="tx2"/>
                </a:solidFill>
                <a:latin typeface="+mn-lt"/>
                <a:ea typeface="+mn-ea"/>
                <a:cs typeface="+mn-cs"/>
              </a:defRPr>
            </a:lvl1pPr>
            <a:lvl2pPr marL="742903" indent="-285732" algn="l" defTabSz="914342" rtl="0" eaLnBrk="1" latinLnBrk="0" hangingPunct="1">
              <a:spcBef>
                <a:spcPct val="20000"/>
              </a:spcBef>
              <a:buFont typeface="Arial" pitchFamily="34" charset="0"/>
              <a:buChar char="–"/>
              <a:defRPr sz="1800" kern="1200">
                <a:solidFill>
                  <a:schemeClr val="tx2"/>
                </a:solidFill>
                <a:latin typeface="+mn-lt"/>
                <a:ea typeface="+mn-ea"/>
                <a:cs typeface="+mn-cs"/>
              </a:defRPr>
            </a:lvl2pPr>
            <a:lvl3pPr marL="1142928" indent="-228586" algn="l" defTabSz="914342" rtl="0" eaLnBrk="1" latinLnBrk="0" hangingPunct="1">
              <a:spcBef>
                <a:spcPct val="20000"/>
              </a:spcBef>
              <a:buFont typeface="Arial" pitchFamily="34" charset="0"/>
              <a:buChar char="•"/>
              <a:defRPr sz="1800" kern="1200">
                <a:solidFill>
                  <a:schemeClr val="tx2"/>
                </a:solidFill>
                <a:latin typeface="+mn-lt"/>
                <a:ea typeface="+mn-ea"/>
                <a:cs typeface="+mn-cs"/>
              </a:defRPr>
            </a:lvl3pPr>
            <a:lvl4pPr marL="1600099" indent="-228586" algn="l" defTabSz="914342" rtl="0" eaLnBrk="1" latinLnBrk="0" hangingPunct="1">
              <a:spcBef>
                <a:spcPct val="20000"/>
              </a:spcBef>
              <a:buFont typeface="Arial" pitchFamily="34" charset="0"/>
              <a:buChar char="–"/>
              <a:defRPr sz="1800" kern="1200">
                <a:solidFill>
                  <a:schemeClr val="tx2"/>
                </a:solidFill>
                <a:latin typeface="+mn-lt"/>
                <a:ea typeface="+mn-ea"/>
                <a:cs typeface="+mn-cs"/>
              </a:defRPr>
            </a:lvl4pPr>
            <a:lvl5pPr marL="2057270" indent="-228586" algn="l" defTabSz="914342" rtl="0" eaLnBrk="1" latinLnBrk="0" hangingPunct="1">
              <a:spcBef>
                <a:spcPct val="20000"/>
              </a:spcBef>
              <a:buFont typeface="Arial" pitchFamily="34" charset="0"/>
              <a:buChar char="»"/>
              <a:defRPr sz="1800" kern="1200">
                <a:solidFill>
                  <a:schemeClr val="tx2"/>
                </a:solidFill>
                <a:latin typeface="+mn-lt"/>
                <a:ea typeface="+mn-ea"/>
                <a:cs typeface="+mn-cs"/>
              </a:defRPr>
            </a:lvl5pPr>
            <a:lvl6pPr marL="2514441"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12"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83"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54"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r>
              <a:rPr lang="en-GB" b="1" dirty="0">
                <a:ea typeface="ＭＳ Ｐゴシック" pitchFamily="34" charset="-128"/>
              </a:rPr>
              <a:t>Answer:</a:t>
            </a:r>
            <a:r>
              <a:rPr lang="en-GB" dirty="0">
                <a:ea typeface="ＭＳ Ｐゴシック" pitchFamily="34" charset="-128"/>
              </a:rPr>
              <a:t> Yes. Crew C must stop to avoid hitting A and B, but can</a:t>
            </a:r>
            <a:r>
              <a:rPr lang="en-GB" altLang="en-US" dirty="0">
                <a:ea typeface="ＭＳ Ｐゴシック" pitchFamily="34" charset="-128"/>
              </a:rPr>
              <a:t>’</a:t>
            </a:r>
            <a:r>
              <a:rPr lang="en-GB" dirty="0">
                <a:ea typeface="ＭＳ Ｐゴシック" pitchFamily="34" charset="-128"/>
              </a:rPr>
              <a:t>t stop because D will hit them.</a:t>
            </a:r>
          </a:p>
          <a:p>
            <a:pPr>
              <a:buFontTx/>
              <a:buNone/>
            </a:pPr>
            <a:r>
              <a:rPr lang="en-GB" b="1" dirty="0">
                <a:solidFill>
                  <a:schemeClr val="accent3"/>
                </a:solidFill>
                <a:ea typeface="ＭＳ Ｐゴシック" pitchFamily="34" charset="-128"/>
              </a:rPr>
              <a:t>Klaxon this race immediately. Press down for at least ten seconds, firing it directly at crews C and D.</a:t>
            </a:r>
            <a:r>
              <a:rPr lang="en-GB" dirty="0">
                <a:solidFill>
                  <a:schemeClr val="accent3"/>
                </a:solidFill>
                <a:ea typeface="ＭＳ Ｐゴシック" pitchFamily="34" charset="-128"/>
              </a:rPr>
              <a:t> </a:t>
            </a:r>
            <a:r>
              <a:rPr lang="en-GB" b="1" dirty="0">
                <a:solidFill>
                  <a:schemeClr val="accent3"/>
                </a:solidFill>
                <a:ea typeface="ＭＳ Ｐゴシック" pitchFamily="34" charset="-128"/>
              </a:rPr>
              <a:t>If they don’t stop, continue to klaxon until they do.</a:t>
            </a:r>
            <a:endParaRPr lang="en-US" dirty="0">
              <a:solidFill>
                <a:schemeClr val="accent3"/>
              </a:solidFill>
              <a:ea typeface="ＭＳ Ｐゴシック" pitchFamily="34" charset="-128"/>
            </a:endParaRPr>
          </a:p>
        </p:txBody>
      </p:sp>
      <p:sp>
        <p:nvSpPr>
          <p:cNvPr id="11" name="Rectangle 10"/>
          <p:cNvSpPr/>
          <p:nvPr/>
        </p:nvSpPr>
        <p:spPr>
          <a:xfrm>
            <a:off x="468312" y="2708920"/>
            <a:ext cx="6389687" cy="2308324"/>
          </a:xfrm>
          <a:prstGeom prst="rect">
            <a:avLst/>
          </a:prstGeom>
        </p:spPr>
        <p:txBody>
          <a:bodyPr wrap="square">
            <a:spAutoFit/>
          </a:bodyPr>
          <a:lstStyle/>
          <a:p>
            <a:pPr marL="342879" lvl="0" indent="-342879">
              <a:spcBef>
                <a:spcPct val="20000"/>
              </a:spcBef>
            </a:pPr>
            <a:r>
              <a:rPr lang="en-GB" i="1" dirty="0">
                <a:solidFill>
                  <a:schemeClr val="tx2"/>
                </a:solidFill>
                <a:ea typeface="ＭＳ Ｐゴシック" pitchFamily="34" charset="-128"/>
              </a:rPr>
              <a:t>Remember the guidelines!</a:t>
            </a:r>
          </a:p>
          <a:p>
            <a:pPr marL="342879" lvl="0" indent="-342879">
              <a:spcBef>
                <a:spcPct val="20000"/>
              </a:spcBef>
            </a:pPr>
            <a:r>
              <a:rPr lang="en-GB" b="1" dirty="0">
                <a:solidFill>
                  <a:srgbClr val="E53B1F"/>
                </a:solidFill>
                <a:ea typeface="ＭＳ Ｐゴシック" pitchFamily="34" charset="-128"/>
              </a:rPr>
              <a:t>You must klaxon if</a:t>
            </a:r>
            <a:r>
              <a:rPr lang="en-GB" b="1" dirty="0">
                <a:solidFill>
                  <a:srgbClr val="202058"/>
                </a:solidFill>
                <a:ea typeface="ＭＳ Ｐゴシック" pitchFamily="34" charset="-128"/>
              </a:rPr>
              <a:t>, during a race:</a:t>
            </a:r>
            <a:endParaRPr lang="en-GB" dirty="0">
              <a:solidFill>
                <a:srgbClr val="202058"/>
              </a:solidFill>
              <a:ea typeface="ＭＳ Ｐゴシック" pitchFamily="34" charset="-128"/>
            </a:endParaRPr>
          </a:p>
          <a:p>
            <a:pPr marL="342879" lvl="0" indent="-342879">
              <a:spcBef>
                <a:spcPct val="20000"/>
              </a:spcBef>
              <a:buFont typeface="Arial" pitchFamily="34" charset="0"/>
              <a:buChar char="•"/>
            </a:pPr>
            <a:r>
              <a:rPr lang="en-GB" b="1" dirty="0">
                <a:solidFill>
                  <a:srgbClr val="E53B1F"/>
                </a:solidFill>
                <a:ea typeface="ＭＳ Ｐゴシック" pitchFamily="34" charset="-128"/>
              </a:rPr>
              <a:t>Anyone falls in the water</a:t>
            </a:r>
            <a:r>
              <a:rPr lang="en-GB" dirty="0">
                <a:solidFill>
                  <a:srgbClr val="E53B1F"/>
                </a:solidFill>
                <a:ea typeface="ＭＳ Ｐゴシック" pitchFamily="34" charset="-128"/>
              </a:rPr>
              <a:t> </a:t>
            </a:r>
            <a:r>
              <a:rPr lang="en-GB" dirty="0">
                <a:solidFill>
                  <a:srgbClr val="202058"/>
                </a:solidFill>
                <a:ea typeface="ＭＳ Ｐゴシック" pitchFamily="34" charset="-128"/>
              </a:rPr>
              <a:t>– be it spectator, rower or cox</a:t>
            </a:r>
          </a:p>
          <a:p>
            <a:pPr marL="342879" lvl="0" indent="-342879">
              <a:spcBef>
                <a:spcPct val="20000"/>
              </a:spcBef>
              <a:buFont typeface="Arial" pitchFamily="34" charset="0"/>
              <a:buChar char="•"/>
            </a:pPr>
            <a:r>
              <a:rPr lang="en-GB" b="1" dirty="0">
                <a:solidFill>
                  <a:srgbClr val="E53B1F"/>
                </a:solidFill>
                <a:ea typeface="ＭＳ Ｐゴシック" pitchFamily="34" charset="-128"/>
              </a:rPr>
              <a:t>First Aid is required</a:t>
            </a:r>
            <a:r>
              <a:rPr lang="en-GB" dirty="0">
                <a:solidFill>
                  <a:srgbClr val="202058"/>
                </a:solidFill>
                <a:ea typeface="ＭＳ Ｐゴシック" pitchFamily="34" charset="-128"/>
              </a:rPr>
              <a:t> at a scene</a:t>
            </a:r>
          </a:p>
          <a:p>
            <a:pPr marL="342879" lvl="0" indent="-342879">
              <a:spcBef>
                <a:spcPct val="20000"/>
              </a:spcBef>
              <a:buFont typeface="Arial" pitchFamily="34" charset="0"/>
              <a:buChar char="•"/>
            </a:pPr>
            <a:r>
              <a:rPr lang="en-GB" b="1" dirty="0">
                <a:solidFill>
                  <a:srgbClr val="E53B1F"/>
                </a:solidFill>
                <a:ea typeface="ＭＳ Ｐゴシック" pitchFamily="34" charset="-128"/>
              </a:rPr>
              <a:t>A dangerous crash or situation is immediately imminent</a:t>
            </a:r>
          </a:p>
          <a:p>
            <a:pPr marL="342879" lvl="0" indent="-342879">
              <a:spcBef>
                <a:spcPct val="20000"/>
              </a:spcBef>
              <a:buFont typeface="Arial" pitchFamily="34" charset="0"/>
              <a:buChar char="•"/>
            </a:pPr>
            <a:r>
              <a:rPr lang="en-GB" b="1" dirty="0">
                <a:solidFill>
                  <a:srgbClr val="E53B1F"/>
                </a:solidFill>
                <a:ea typeface="ＭＳ Ｐゴシック" pitchFamily="34" charset="-128"/>
              </a:rPr>
              <a:t>The racing line is unavoidably blocked </a:t>
            </a:r>
            <a:r>
              <a:rPr lang="en-GB" dirty="0">
                <a:solidFill>
                  <a:srgbClr val="202058"/>
                </a:solidFill>
                <a:ea typeface="ＭＳ Ｐゴシック" pitchFamily="34" charset="-128"/>
              </a:rPr>
              <a:t>and there are racing crews imminent</a:t>
            </a:r>
          </a:p>
        </p:txBody>
      </p:sp>
      <p:sp>
        <p:nvSpPr>
          <p:cNvPr id="12" name="Rectangle 11"/>
          <p:cNvSpPr/>
          <p:nvPr/>
        </p:nvSpPr>
        <p:spPr>
          <a:xfrm>
            <a:off x="196106" y="3395030"/>
            <a:ext cx="6661893" cy="93610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28091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4</a:t>
            </a:fld>
            <a:endParaRPr lang="en-GB"/>
          </a:p>
        </p:txBody>
      </p:sp>
      <p:sp>
        <p:nvSpPr>
          <p:cNvPr id="5" name="Title 7"/>
          <p:cNvSpPr>
            <a:spLocks noGrp="1"/>
          </p:cNvSpPr>
          <p:nvPr>
            <p:ph type="title"/>
          </p:nvPr>
        </p:nvSpPr>
        <p:spPr>
          <a:xfrm>
            <a:off x="457200" y="274638"/>
            <a:ext cx="8229600" cy="850106"/>
          </a:xfrm>
        </p:spPr>
        <p:txBody>
          <a:bodyPr/>
          <a:lstStyle/>
          <a:p>
            <a:r>
              <a:rPr lang="en-GB" dirty="0"/>
              <a:t>Introduction to Bumps racing</a:t>
            </a:r>
            <a:br>
              <a:rPr lang="en-GB" dirty="0"/>
            </a:br>
            <a:r>
              <a:rPr lang="en-GB" b="0" i="1" dirty="0"/>
              <a:t>Who’s who?</a:t>
            </a:r>
            <a:endParaRPr lang="en-GB"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1283419"/>
            <a:ext cx="2137420" cy="159594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179512" y="1283419"/>
            <a:ext cx="1872208" cy="1077218"/>
          </a:xfrm>
          <a:prstGeom prst="rect">
            <a:avLst/>
          </a:prstGeom>
          <a:noFill/>
        </p:spPr>
        <p:txBody>
          <a:bodyPr wrap="square" rtlCol="0">
            <a:spAutoFit/>
          </a:bodyPr>
          <a:lstStyle/>
          <a:p>
            <a:r>
              <a:rPr lang="en-GB" sz="1600" b="1" dirty="0">
                <a:solidFill>
                  <a:schemeClr val="tx2"/>
                </a:solidFill>
              </a:rPr>
              <a:t>Racedesk</a:t>
            </a:r>
          </a:p>
          <a:p>
            <a:r>
              <a:rPr lang="en-GB" sz="1600" i="1" dirty="0">
                <a:solidFill>
                  <a:schemeClr val="tx2"/>
                </a:solidFill>
              </a:rPr>
              <a:t>At Longbridges; the central base for the OURCs committee</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028" y="1314201"/>
            <a:ext cx="2137420" cy="153437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p:cNvSpPr txBox="1"/>
          <p:nvPr/>
        </p:nvSpPr>
        <p:spPr>
          <a:xfrm>
            <a:off x="4427984" y="1301859"/>
            <a:ext cx="2160240" cy="584775"/>
          </a:xfrm>
          <a:prstGeom prst="rect">
            <a:avLst/>
          </a:prstGeom>
          <a:noFill/>
        </p:spPr>
        <p:txBody>
          <a:bodyPr wrap="square" rtlCol="0">
            <a:spAutoFit/>
          </a:bodyPr>
          <a:lstStyle/>
          <a:p>
            <a:r>
              <a:rPr lang="en-GB" sz="1600" b="1" dirty="0">
                <a:solidFill>
                  <a:schemeClr val="tx2"/>
                </a:solidFill>
              </a:rPr>
              <a:t>Senior Umpires</a:t>
            </a:r>
          </a:p>
          <a:p>
            <a:r>
              <a:rPr lang="en-GB" sz="1600" i="1" dirty="0">
                <a:solidFill>
                  <a:schemeClr val="tx2"/>
                </a:solidFill>
              </a:rPr>
              <a:t>They start the race</a:t>
            </a:r>
          </a:p>
        </p:txBody>
      </p:sp>
      <p:pic>
        <p:nvPicPr>
          <p:cNvPr id="307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199531" y="3057196"/>
            <a:ext cx="2129829" cy="159594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TextBox 10"/>
          <p:cNvSpPr txBox="1"/>
          <p:nvPr/>
        </p:nvSpPr>
        <p:spPr>
          <a:xfrm>
            <a:off x="193848" y="3071862"/>
            <a:ext cx="2001887" cy="1569660"/>
          </a:xfrm>
          <a:prstGeom prst="rect">
            <a:avLst/>
          </a:prstGeom>
          <a:noFill/>
        </p:spPr>
        <p:txBody>
          <a:bodyPr wrap="square" rtlCol="0">
            <a:spAutoFit/>
          </a:bodyPr>
          <a:lstStyle/>
          <a:p>
            <a:r>
              <a:rPr lang="en-GB" sz="1600" b="1" dirty="0">
                <a:solidFill>
                  <a:schemeClr val="tx2"/>
                </a:solidFill>
              </a:rPr>
              <a:t>Marshals (yellow/orange bibs)</a:t>
            </a:r>
          </a:p>
          <a:p>
            <a:r>
              <a:rPr lang="en-GB" sz="1600" i="1" dirty="0">
                <a:solidFill>
                  <a:schemeClr val="tx2"/>
                </a:solidFill>
              </a:rPr>
              <a:t>Liaise with racedesk and the SUs to help ensure racing runs smoothly</a:t>
            </a:r>
          </a:p>
        </p:txBody>
      </p:sp>
      <p:pic>
        <p:nvPicPr>
          <p:cNvPr id="3077"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467028" y="2996952"/>
            <a:ext cx="2129829" cy="1446461"/>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TextBox 12"/>
          <p:cNvSpPr txBox="1"/>
          <p:nvPr/>
        </p:nvSpPr>
        <p:spPr>
          <a:xfrm>
            <a:off x="4427984" y="3193446"/>
            <a:ext cx="1872208" cy="1323439"/>
          </a:xfrm>
          <a:prstGeom prst="rect">
            <a:avLst/>
          </a:prstGeom>
          <a:noFill/>
        </p:spPr>
        <p:txBody>
          <a:bodyPr wrap="square" rtlCol="0">
            <a:spAutoFit/>
          </a:bodyPr>
          <a:lstStyle/>
          <a:p>
            <a:r>
              <a:rPr lang="en-GB" sz="1600" b="1" dirty="0">
                <a:solidFill>
                  <a:schemeClr val="tx2"/>
                </a:solidFill>
              </a:rPr>
              <a:t>Umpires (red bibs)</a:t>
            </a:r>
          </a:p>
          <a:p>
            <a:r>
              <a:rPr lang="en-GB" sz="1600" i="1" dirty="0">
                <a:solidFill>
                  <a:schemeClr val="tx2"/>
                </a:solidFill>
              </a:rPr>
              <a:t>Cycle along and report on the verdict of the race (don’t have radios)</a:t>
            </a:r>
          </a:p>
        </p:txBody>
      </p:sp>
      <p:sp>
        <p:nvSpPr>
          <p:cNvPr id="15" name="TextBox 14"/>
          <p:cNvSpPr txBox="1"/>
          <p:nvPr/>
        </p:nvSpPr>
        <p:spPr>
          <a:xfrm>
            <a:off x="179512" y="4902259"/>
            <a:ext cx="1872208" cy="830997"/>
          </a:xfrm>
          <a:prstGeom prst="rect">
            <a:avLst/>
          </a:prstGeom>
          <a:noFill/>
        </p:spPr>
        <p:txBody>
          <a:bodyPr wrap="square" rtlCol="0">
            <a:spAutoFit/>
          </a:bodyPr>
          <a:lstStyle/>
          <a:p>
            <a:r>
              <a:rPr lang="en-GB" sz="1600" b="1" dirty="0">
                <a:solidFill>
                  <a:schemeClr val="tx2"/>
                </a:solidFill>
              </a:rPr>
              <a:t>Launch Drivers</a:t>
            </a:r>
          </a:p>
          <a:p>
            <a:r>
              <a:rPr lang="en-GB" sz="1600" i="1" dirty="0">
                <a:solidFill>
                  <a:schemeClr val="tx2"/>
                </a:solidFill>
              </a:rPr>
              <a:t>Follow races and transport First Aid</a:t>
            </a:r>
          </a:p>
        </p:txBody>
      </p:sp>
      <p:sp>
        <p:nvSpPr>
          <p:cNvPr id="16" name="TextBox 15"/>
          <p:cNvSpPr txBox="1"/>
          <p:nvPr/>
        </p:nvSpPr>
        <p:spPr>
          <a:xfrm>
            <a:off x="4427984" y="4830251"/>
            <a:ext cx="1872208" cy="830997"/>
          </a:xfrm>
          <a:prstGeom prst="rect">
            <a:avLst/>
          </a:prstGeom>
          <a:noFill/>
        </p:spPr>
        <p:txBody>
          <a:bodyPr wrap="square" rtlCol="0">
            <a:spAutoFit/>
          </a:bodyPr>
          <a:lstStyle/>
          <a:p>
            <a:r>
              <a:rPr lang="en-GB" sz="1600" b="1" dirty="0">
                <a:solidFill>
                  <a:schemeClr val="tx2"/>
                </a:solidFill>
              </a:rPr>
              <a:t>First Aid</a:t>
            </a:r>
          </a:p>
          <a:p>
            <a:r>
              <a:rPr lang="en-GB" sz="1600" i="1" dirty="0">
                <a:solidFill>
                  <a:schemeClr val="tx2"/>
                </a:solidFill>
              </a:rPr>
              <a:t>Provide First Aid in case of emergency</a:t>
            </a:r>
          </a:p>
        </p:txBody>
      </p:sp>
      <p:pic>
        <p:nvPicPr>
          <p:cNvPr id="3078" name="Picture 6" descr="C:\Users\Phil\Documents\Rowing\OURCs\Demonstration photos\IMG_296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95736" y="4581128"/>
            <a:ext cx="2129829" cy="141988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3079" name="Picture 7" descr="C:\Users\Phil\Pictures\Summer VIIIs Epione\IMG_249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6467028" y="4581128"/>
            <a:ext cx="2137420" cy="137627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045704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Quiz</a:t>
            </a:r>
            <a:br>
              <a:rPr lang="en-GB" dirty="0"/>
            </a:br>
            <a:r>
              <a:rPr lang="en-GB" b="0" i="1" dirty="0"/>
              <a:t>Do you know when to klaxon?</a:t>
            </a:r>
          </a:p>
        </p:txBody>
      </p:sp>
      <p:sp>
        <p:nvSpPr>
          <p:cNvPr id="4" name="Footer Placeholder 3"/>
          <p:cNvSpPr>
            <a:spLocks noGrp="1"/>
          </p:cNvSpPr>
          <p:nvPr>
            <p:ph type="ftr" sz="quarter" idx="11"/>
          </p:nvPr>
        </p:nvSpPr>
        <p:spPr/>
        <p:txBody>
          <a:bodyPr/>
          <a:lstStyle/>
          <a:p>
            <a:r>
              <a:rPr lang="en-GB" dirty="0"/>
              <a:t>Marshalling and Umpiring Presentation</a:t>
            </a:r>
          </a:p>
        </p:txBody>
      </p:sp>
      <p:sp>
        <p:nvSpPr>
          <p:cNvPr id="5" name="Slide Number Placeholder 4"/>
          <p:cNvSpPr>
            <a:spLocks noGrp="1"/>
          </p:cNvSpPr>
          <p:nvPr>
            <p:ph type="sldNum" sz="quarter" idx="12"/>
          </p:nvPr>
        </p:nvSpPr>
        <p:spPr/>
        <p:txBody>
          <a:bodyPr/>
          <a:lstStyle/>
          <a:p>
            <a:fld id="{CB3B7137-4810-445D-B1A6-E11904098D50}" type="slidenum">
              <a:rPr lang="en-GB" smtClean="0"/>
              <a:t>49</a:t>
            </a:fld>
            <a:endParaRPr lang="en-GB"/>
          </a:p>
        </p:txBody>
      </p:sp>
      <p:sp>
        <p:nvSpPr>
          <p:cNvPr id="13" name="Rectangle 12"/>
          <p:cNvSpPr/>
          <p:nvPr/>
        </p:nvSpPr>
        <p:spPr>
          <a:xfrm>
            <a:off x="5880668" y="1314631"/>
            <a:ext cx="3168353" cy="830997"/>
          </a:xfrm>
          <a:prstGeom prst="rect">
            <a:avLst/>
          </a:prstGeom>
        </p:spPr>
        <p:txBody>
          <a:bodyPr wrap="square">
            <a:spAutoFit/>
          </a:bodyPr>
          <a:lstStyle/>
          <a:p>
            <a:pPr>
              <a:spcBef>
                <a:spcPct val="50000"/>
              </a:spcBef>
            </a:pPr>
            <a:r>
              <a:rPr lang="en-GB" sz="1600" dirty="0">
                <a:solidFill>
                  <a:schemeClr val="tx2"/>
                </a:solidFill>
                <a:latin typeface="Calibri" pitchFamily="34" charset="0"/>
              </a:rPr>
              <a:t>Let’s suppose that crew C is not being chased by anyone, as in the above picture.</a:t>
            </a:r>
          </a:p>
        </p:txBody>
      </p:sp>
      <p:sp>
        <p:nvSpPr>
          <p:cNvPr id="9" name="Rectangle 8"/>
          <p:cNvSpPr/>
          <p:nvPr/>
        </p:nvSpPr>
        <p:spPr>
          <a:xfrm>
            <a:off x="779661" y="3721572"/>
            <a:ext cx="1646285" cy="369332"/>
          </a:xfrm>
          <a:prstGeom prst="rect">
            <a:avLst/>
          </a:prstGeom>
        </p:spPr>
        <p:txBody>
          <a:bodyPr wrap="none">
            <a:spAutoFit/>
          </a:bodyPr>
          <a:lstStyle/>
          <a:p>
            <a:pPr>
              <a:buFontTx/>
              <a:buNone/>
            </a:pPr>
            <a:r>
              <a:rPr lang="en-GB" b="1" dirty="0">
                <a:solidFill>
                  <a:schemeClr val="accent3"/>
                </a:solidFill>
                <a:ea typeface="ＭＳ Ｐゴシック" pitchFamily="34" charset="-128"/>
              </a:rPr>
              <a:t>Do you klaxon?</a:t>
            </a:r>
          </a:p>
        </p:txBody>
      </p:sp>
      <p:sp>
        <p:nvSpPr>
          <p:cNvPr id="10" name="Text Box 11"/>
          <p:cNvSpPr txBox="1">
            <a:spLocks noChangeArrowheads="1"/>
          </p:cNvSpPr>
          <p:nvPr/>
        </p:nvSpPr>
        <p:spPr bwMode="auto">
          <a:xfrm>
            <a:off x="2500654" y="2960471"/>
            <a:ext cx="14398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GB" sz="2000" b="1" dirty="0">
                <a:latin typeface="Calibri" pitchFamily="34" charset="0"/>
              </a:rPr>
              <a:t>Crew C</a:t>
            </a:r>
            <a:endParaRPr lang="en-US" sz="2000" b="1" dirty="0">
              <a:latin typeface="Calibri" pitchFamily="34" charset="0"/>
            </a:endParaRPr>
          </a:p>
        </p:txBody>
      </p:sp>
      <p:sp>
        <p:nvSpPr>
          <p:cNvPr id="15" name="Line 9"/>
          <p:cNvSpPr>
            <a:spLocks noChangeShapeType="1"/>
          </p:cNvSpPr>
          <p:nvPr/>
        </p:nvSpPr>
        <p:spPr bwMode="auto">
          <a:xfrm flipV="1">
            <a:off x="3491880" y="2937055"/>
            <a:ext cx="674670" cy="245286"/>
          </a:xfrm>
          <a:prstGeom prst="line">
            <a:avLst/>
          </a:prstGeom>
          <a:noFill/>
          <a:ln w="9525">
            <a:solidFill>
              <a:schemeClr val="tx1"/>
            </a:solidFill>
            <a:round/>
            <a:headEnd/>
            <a:tailEnd type="triangle" w="med" len="med"/>
          </a:ln>
          <a:effectLst/>
        </p:spPr>
        <p:txBody>
          <a:bodyPr/>
          <a:lstStyle/>
          <a:p>
            <a:pPr>
              <a:defRPr/>
            </a:pPr>
            <a:endParaRPr lang="en-US">
              <a:latin typeface="Arial" charset="0"/>
              <a:ea typeface="ＭＳ Ｐゴシック" charset="0"/>
            </a:endParaRPr>
          </a:p>
        </p:txBody>
      </p:sp>
      <p:pic>
        <p:nvPicPr>
          <p:cNvPr id="16" name="Picture 5" descr="scenario_1_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79661" y="1124744"/>
            <a:ext cx="4320977" cy="2370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766688" y="4293096"/>
            <a:ext cx="7261695" cy="1200329"/>
          </a:xfrm>
          <a:prstGeom prst="rect">
            <a:avLst/>
          </a:prstGeom>
        </p:spPr>
        <p:txBody>
          <a:bodyPr wrap="square">
            <a:spAutoFit/>
          </a:bodyPr>
          <a:lstStyle/>
          <a:p>
            <a:r>
              <a:rPr lang="en-GB" b="1" dirty="0">
                <a:solidFill>
                  <a:schemeClr val="tx2"/>
                </a:solidFill>
                <a:ea typeface="ＭＳ Ｐゴシック" pitchFamily="34" charset="-128"/>
              </a:rPr>
              <a:t>Answer:</a:t>
            </a:r>
            <a:r>
              <a:rPr lang="en-GB" dirty="0">
                <a:solidFill>
                  <a:schemeClr val="tx2"/>
                </a:solidFill>
                <a:ea typeface="ＭＳ Ｐゴシック" pitchFamily="34" charset="-128"/>
              </a:rPr>
              <a:t> Yes. Crew C still has nowhere to go. Although in this case, since C</a:t>
            </a:r>
            <a:r>
              <a:rPr lang="en-GB" altLang="en-US" dirty="0">
                <a:solidFill>
                  <a:schemeClr val="tx2"/>
                </a:solidFill>
                <a:ea typeface="ＭＳ Ｐゴシック" pitchFamily="34" charset="-128"/>
              </a:rPr>
              <a:t>’</a:t>
            </a:r>
            <a:r>
              <a:rPr lang="en-GB" dirty="0">
                <a:solidFill>
                  <a:schemeClr val="tx2"/>
                </a:solidFill>
                <a:ea typeface="ＭＳ Ｐゴシック" pitchFamily="34" charset="-128"/>
              </a:rPr>
              <a:t>s cox should have enough common sense to hold it hard in enough time, you may wish to delay the klaxon a second or two to see if the blockage dissipates.</a:t>
            </a:r>
          </a:p>
        </p:txBody>
      </p:sp>
    </p:spTree>
    <p:extLst>
      <p:ext uri="{BB962C8B-B14F-4D97-AF65-F5344CB8AC3E}">
        <p14:creationId xmlns:p14="http://schemas.microsoft.com/office/powerpoint/2010/main" val="8744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2"/>
            <a:ext cx="8291264" cy="2388628"/>
          </a:xfrm>
        </p:spPr>
        <p:txBody>
          <a:bodyPr>
            <a:normAutofit/>
          </a:bodyPr>
          <a:lstStyle/>
          <a:p>
            <a:pPr marL="0" indent="0">
              <a:lnSpc>
                <a:spcPct val="90000"/>
              </a:lnSpc>
              <a:buNone/>
            </a:pPr>
            <a:r>
              <a:rPr lang="en-GB" dirty="0">
                <a:ea typeface="ＭＳ Ｐゴシック" pitchFamily="34" charset="-128"/>
              </a:rPr>
              <a:t>If you’re uncertain as to what’s happening:</a:t>
            </a:r>
          </a:p>
          <a:p>
            <a:r>
              <a:rPr lang="en-GB" dirty="0">
                <a:ea typeface="ＭＳ Ｐゴシック" pitchFamily="34" charset="-128"/>
              </a:rPr>
              <a:t>Avoid use of the word </a:t>
            </a:r>
            <a:r>
              <a:rPr lang="en-GB" altLang="en-US" dirty="0">
                <a:ea typeface="ＭＳ Ｐゴシック" pitchFamily="34" charset="-128"/>
              </a:rPr>
              <a:t>“</a:t>
            </a:r>
            <a:r>
              <a:rPr lang="en-GB" dirty="0">
                <a:ea typeface="ＭＳ Ｐゴシック" pitchFamily="34" charset="-128"/>
              </a:rPr>
              <a:t>klaxon</a:t>
            </a:r>
            <a:r>
              <a:rPr lang="en-GB" altLang="en-US" dirty="0">
                <a:ea typeface="ＭＳ Ｐゴシック" pitchFamily="34" charset="-128"/>
              </a:rPr>
              <a:t>”</a:t>
            </a:r>
            <a:r>
              <a:rPr lang="en-GB" dirty="0">
                <a:ea typeface="ＭＳ Ｐゴシック" pitchFamily="34" charset="-128"/>
              </a:rPr>
              <a:t> unless you are klaxoning the race yourself. </a:t>
            </a:r>
          </a:p>
          <a:p>
            <a:r>
              <a:rPr lang="en-GB" dirty="0">
                <a:ea typeface="ＭＳ Ｐゴシック" pitchFamily="34" charset="-128"/>
              </a:rPr>
              <a:t>Ask </a:t>
            </a:r>
            <a:r>
              <a:rPr lang="en-GB" altLang="en-US" dirty="0">
                <a:ea typeface="ＭＳ Ｐゴシック" pitchFamily="34" charset="-128"/>
              </a:rPr>
              <a:t>‘</a:t>
            </a:r>
            <a:r>
              <a:rPr lang="en-GB" dirty="0">
                <a:ea typeface="ＭＳ Ｐゴシック" pitchFamily="34" charset="-128"/>
              </a:rPr>
              <a:t>Is the race still live?</a:t>
            </a:r>
            <a:r>
              <a:rPr lang="en-GB" altLang="en-US" dirty="0">
                <a:ea typeface="ＭＳ Ｐゴシック" pitchFamily="34" charset="-128"/>
              </a:rPr>
              <a:t>’</a:t>
            </a:r>
            <a:r>
              <a:rPr lang="en-GB" dirty="0">
                <a:ea typeface="ＭＳ Ｐゴシック" pitchFamily="34" charset="-128"/>
              </a:rPr>
              <a:t> or </a:t>
            </a:r>
            <a:r>
              <a:rPr lang="en-GB" altLang="en-US" dirty="0">
                <a:ea typeface="ＭＳ Ｐゴシック" pitchFamily="34" charset="-128"/>
              </a:rPr>
              <a:t>‘</a:t>
            </a:r>
            <a:r>
              <a:rPr lang="en-GB" dirty="0">
                <a:ea typeface="ＭＳ Ｐゴシック" pitchFamily="34" charset="-128"/>
              </a:rPr>
              <a:t>Has racing stopped?</a:t>
            </a:r>
            <a:r>
              <a:rPr lang="en-GB" altLang="en-US" dirty="0">
                <a:ea typeface="ＭＳ Ｐゴシック" pitchFamily="34" charset="-128"/>
              </a:rPr>
              <a:t>’</a:t>
            </a:r>
            <a:r>
              <a:rPr lang="en-GB" dirty="0">
                <a:ea typeface="ＭＳ Ｐゴシック" pitchFamily="34" charset="-128"/>
              </a:rPr>
              <a:t> or </a:t>
            </a:r>
            <a:r>
              <a:rPr lang="en-GB" altLang="en-US" dirty="0">
                <a:ea typeface="ＭＳ Ｐゴシック" pitchFamily="34" charset="-128"/>
              </a:rPr>
              <a:t>‘</a:t>
            </a:r>
            <a:r>
              <a:rPr lang="en-GB" dirty="0">
                <a:ea typeface="ＭＳ Ｐゴシック" pitchFamily="34" charset="-128"/>
              </a:rPr>
              <a:t>What noise did I just hear?</a:t>
            </a:r>
            <a:r>
              <a:rPr lang="en-GB" altLang="en-US" dirty="0">
                <a:ea typeface="ＭＳ Ｐゴシック" pitchFamily="34" charset="-128"/>
              </a:rPr>
              <a:t>’</a:t>
            </a:r>
            <a:r>
              <a:rPr lang="en-GB" dirty="0">
                <a:ea typeface="ＭＳ Ｐゴシック" pitchFamily="34" charset="-128"/>
              </a:rPr>
              <a:t>.</a:t>
            </a:r>
          </a:p>
          <a:p>
            <a:pPr lvl="1"/>
            <a:r>
              <a:rPr lang="en-GB" dirty="0">
                <a:ea typeface="ＭＳ Ｐゴシック" pitchFamily="34" charset="-128"/>
              </a:rPr>
              <a:t>Listen to the radio chatter, see if anyone else asks the same question</a:t>
            </a:r>
          </a:p>
          <a:p>
            <a:r>
              <a:rPr lang="en-GB" dirty="0">
                <a:ea typeface="ＭＳ Ｐゴシック" pitchFamily="34" charset="-128"/>
              </a:rPr>
              <a:t>Just saying the word </a:t>
            </a:r>
            <a:r>
              <a:rPr lang="en-GB" altLang="en-US" dirty="0">
                <a:ea typeface="ＭＳ Ｐゴシック" pitchFamily="34" charset="-128"/>
              </a:rPr>
              <a:t>“</a:t>
            </a:r>
            <a:r>
              <a:rPr lang="en-GB" dirty="0">
                <a:ea typeface="ＭＳ Ｐゴシック" pitchFamily="34" charset="-128"/>
              </a:rPr>
              <a:t>klaxon</a:t>
            </a:r>
            <a:r>
              <a:rPr lang="en-GB" altLang="en-US" dirty="0">
                <a:ea typeface="ＭＳ Ｐゴシック" pitchFamily="34" charset="-128"/>
              </a:rPr>
              <a:t>”</a:t>
            </a:r>
            <a:r>
              <a:rPr lang="en-GB" dirty="0">
                <a:ea typeface="ＭＳ Ｐゴシック" pitchFamily="34" charset="-128"/>
              </a:rPr>
              <a:t> puts the division at risk, so be careful.</a:t>
            </a:r>
          </a:p>
          <a:p>
            <a:pPr lvl="1"/>
            <a:r>
              <a:rPr lang="en-GB" dirty="0">
                <a:ea typeface="ＭＳ Ｐゴシック" pitchFamily="34" charset="-128"/>
              </a:rPr>
              <a:t>If there’s something wrong with your klaxon, wait until after a race has ended and refer to it as an ‘air horn’</a:t>
            </a:r>
            <a:endParaRPr lang="en-US" dirty="0">
              <a:ea typeface="ＭＳ Ｐゴシック" pitchFamily="34" charset="-128"/>
            </a:endParaRPr>
          </a:p>
          <a:p>
            <a:pPr>
              <a:lnSpc>
                <a:spcPct val="90000"/>
              </a:lnSpc>
            </a:pPr>
            <a:endParaRPr lang="en-GB" dirty="0"/>
          </a:p>
        </p:txBody>
      </p:sp>
      <p:sp>
        <p:nvSpPr>
          <p:cNvPr id="4" name="Footer Placeholder 3"/>
          <p:cNvSpPr>
            <a:spLocks noGrp="1"/>
          </p:cNvSpPr>
          <p:nvPr>
            <p:ph type="ftr" sz="quarter" idx="11"/>
          </p:nvPr>
        </p:nvSpPr>
        <p:spPr/>
        <p:txBody>
          <a:bodyPr/>
          <a:lstStyle/>
          <a:p>
            <a:r>
              <a:rPr lang="en-GB" dirty="0"/>
              <a:t>Marshalling and Umpiring Presentation</a:t>
            </a:r>
          </a:p>
        </p:txBody>
      </p:sp>
      <p:sp>
        <p:nvSpPr>
          <p:cNvPr id="5" name="Slide Number Placeholder 4"/>
          <p:cNvSpPr>
            <a:spLocks noGrp="1"/>
          </p:cNvSpPr>
          <p:nvPr>
            <p:ph type="sldNum" sz="quarter" idx="12"/>
          </p:nvPr>
        </p:nvSpPr>
        <p:spPr/>
        <p:txBody>
          <a:bodyPr/>
          <a:lstStyle/>
          <a:p>
            <a:fld id="{CB3B7137-4810-445D-B1A6-E11904098D50}" type="slidenum">
              <a:rPr lang="en-GB" smtClean="0"/>
              <a:t>50</a:t>
            </a:fld>
            <a:endParaRPr lang="en-GB"/>
          </a:p>
        </p:txBody>
      </p:sp>
      <p:sp>
        <p:nvSpPr>
          <p:cNvPr id="6" name="Title 7"/>
          <p:cNvSpPr>
            <a:spLocks noGrp="1"/>
          </p:cNvSpPr>
          <p:nvPr>
            <p:ph type="title"/>
          </p:nvPr>
        </p:nvSpPr>
        <p:spPr>
          <a:xfrm>
            <a:off x="457200" y="274638"/>
            <a:ext cx="3106688" cy="850106"/>
          </a:xfrm>
        </p:spPr>
        <p:txBody>
          <a:bodyPr/>
          <a:lstStyle/>
          <a:p>
            <a:r>
              <a:rPr lang="en-GB" dirty="0"/>
              <a:t>Klaxoning races</a:t>
            </a:r>
            <a:br>
              <a:rPr lang="en-GB" dirty="0"/>
            </a:br>
            <a:r>
              <a:rPr lang="en-GB" b="0" i="1" dirty="0"/>
              <a:t>If you are unsure….</a:t>
            </a:r>
            <a:endParaRPr lang="en-GB" dirty="0"/>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012929" y="3585380"/>
            <a:ext cx="5179805" cy="188111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2267744" y="5450673"/>
            <a:ext cx="4678324" cy="523220"/>
          </a:xfrm>
          <a:prstGeom prst="rect">
            <a:avLst/>
          </a:prstGeom>
          <a:noFill/>
        </p:spPr>
        <p:txBody>
          <a:bodyPr wrap="square" rtlCol="0">
            <a:spAutoFit/>
          </a:bodyPr>
          <a:lstStyle/>
          <a:p>
            <a:r>
              <a:rPr lang="en-GB" sz="1400" i="1" dirty="0">
                <a:solidFill>
                  <a:schemeClr val="tx2"/>
                </a:solidFill>
              </a:rPr>
              <a:t>Oh dear, Somerville. Nobody looks injured – but wait, where have bow, 2 and 3 gone?</a:t>
            </a:r>
          </a:p>
        </p:txBody>
      </p:sp>
    </p:spTree>
    <p:extLst>
      <p:ext uri="{BB962C8B-B14F-4D97-AF65-F5344CB8AC3E}">
        <p14:creationId xmlns:p14="http://schemas.microsoft.com/office/powerpoint/2010/main" val="31016094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p:txBody>
          <a:bodyPr/>
          <a:lstStyle/>
          <a:p>
            <a:r>
              <a:rPr lang="en-GB" dirty="0"/>
              <a:t>Klaxoning races</a:t>
            </a:r>
            <a:br>
              <a:rPr lang="en-GB" dirty="0"/>
            </a:br>
            <a:r>
              <a:rPr lang="en-GB" b="0" i="1" dirty="0"/>
              <a:t>Some final thoughts</a:t>
            </a:r>
            <a:endParaRPr lang="en-GB" dirty="0"/>
          </a:p>
        </p:txBody>
      </p:sp>
      <p:sp>
        <p:nvSpPr>
          <p:cNvPr id="4" name="Content Placeholder 3"/>
          <p:cNvSpPr>
            <a:spLocks noGrp="1"/>
          </p:cNvSpPr>
          <p:nvPr>
            <p:ph idx="1"/>
          </p:nvPr>
        </p:nvSpPr>
        <p:spPr/>
        <p:txBody>
          <a:bodyPr>
            <a:normAutofit lnSpcReduction="10000"/>
          </a:bodyPr>
          <a:lstStyle/>
          <a:p>
            <a:pPr>
              <a:lnSpc>
                <a:spcPct val="90000"/>
              </a:lnSpc>
            </a:pPr>
            <a:r>
              <a:rPr lang="en-GB" dirty="0">
                <a:ea typeface="ＭＳ Ｐゴシック" pitchFamily="34" charset="-128"/>
              </a:rPr>
              <a:t>Often, people around you might shout </a:t>
            </a:r>
            <a:r>
              <a:rPr lang="en-GB" altLang="en-US" dirty="0">
                <a:ea typeface="ＭＳ Ｐゴシック" pitchFamily="34" charset="-128"/>
              </a:rPr>
              <a:t>“</a:t>
            </a:r>
            <a:r>
              <a:rPr lang="en-GB" dirty="0">
                <a:ea typeface="ＭＳ Ｐゴシック" pitchFamily="34" charset="-128"/>
              </a:rPr>
              <a:t>klaxon</a:t>
            </a:r>
            <a:r>
              <a:rPr lang="en-GB" altLang="en-US" dirty="0">
                <a:ea typeface="ＭＳ Ｐゴシック" pitchFamily="34" charset="-128"/>
              </a:rPr>
              <a:t>”</a:t>
            </a:r>
            <a:r>
              <a:rPr lang="en-GB" dirty="0">
                <a:ea typeface="ＭＳ Ｐゴシック" pitchFamily="34" charset="-128"/>
              </a:rPr>
              <a:t> at you. Often, they have no idea what is going on. Take a moment, and think:</a:t>
            </a:r>
          </a:p>
          <a:p>
            <a:pPr lvl="1">
              <a:lnSpc>
                <a:spcPct val="90000"/>
              </a:lnSpc>
            </a:pPr>
            <a:r>
              <a:rPr lang="en-GB" dirty="0">
                <a:ea typeface="ＭＳ Ｐゴシック" pitchFamily="34" charset="-128"/>
              </a:rPr>
              <a:t>Is anyone in danger?</a:t>
            </a:r>
          </a:p>
          <a:p>
            <a:pPr lvl="1">
              <a:lnSpc>
                <a:spcPct val="90000"/>
              </a:lnSpc>
            </a:pPr>
            <a:r>
              <a:rPr lang="en-GB" dirty="0">
                <a:ea typeface="ＭＳ Ｐゴシック" pitchFamily="34" charset="-128"/>
              </a:rPr>
              <a:t>Can I prevent an accident by klaxoning?</a:t>
            </a:r>
          </a:p>
          <a:p>
            <a:pPr lvl="1">
              <a:lnSpc>
                <a:spcPct val="90000"/>
              </a:lnSpc>
            </a:pPr>
            <a:r>
              <a:rPr lang="en-GB" dirty="0">
                <a:ea typeface="ＭＳ Ｐゴシック" pitchFamily="34" charset="-128"/>
              </a:rPr>
              <a:t>Does a </a:t>
            </a:r>
            <a:r>
              <a:rPr lang="en-GB" b="1" dirty="0">
                <a:ea typeface="ＭＳ Ｐゴシック" pitchFamily="34" charset="-128"/>
              </a:rPr>
              <a:t>racing</a:t>
            </a:r>
            <a:r>
              <a:rPr lang="en-GB" dirty="0">
                <a:ea typeface="ＭＳ Ｐゴシック" pitchFamily="34" charset="-128"/>
              </a:rPr>
              <a:t> crew have no safe action but to hold it up?</a:t>
            </a:r>
          </a:p>
          <a:p>
            <a:pPr>
              <a:lnSpc>
                <a:spcPct val="90000"/>
              </a:lnSpc>
              <a:buNone/>
            </a:pPr>
            <a:r>
              <a:rPr lang="en-GB" b="1" dirty="0">
                <a:ea typeface="ＭＳ Ｐゴシック" pitchFamily="34" charset="-128"/>
              </a:rPr>
              <a:t>If the answer to any of these questions is yes, then klaxon. But if not, ignore them. </a:t>
            </a:r>
          </a:p>
          <a:p>
            <a:pPr>
              <a:lnSpc>
                <a:spcPct val="90000"/>
              </a:lnSpc>
              <a:buNone/>
            </a:pPr>
            <a:endParaRPr lang="en-GB" b="1" dirty="0">
              <a:solidFill>
                <a:schemeClr val="accent3"/>
              </a:solidFill>
              <a:ea typeface="ＭＳ Ｐゴシック" pitchFamily="34" charset="-128"/>
            </a:endParaRPr>
          </a:p>
          <a:p>
            <a:pPr marL="0" indent="0">
              <a:lnSpc>
                <a:spcPct val="90000"/>
              </a:lnSpc>
              <a:buNone/>
            </a:pPr>
            <a:r>
              <a:rPr lang="en-GB" dirty="0">
                <a:solidFill>
                  <a:schemeClr val="tx1"/>
                </a:solidFill>
                <a:ea typeface="ＭＳ Ｐゴシック" pitchFamily="34" charset="-128"/>
              </a:rPr>
              <a:t>It can take courage for a novice marshal to fire their klaxon;</a:t>
            </a:r>
          </a:p>
          <a:p>
            <a:pPr marL="0" indent="0">
              <a:lnSpc>
                <a:spcPct val="90000"/>
              </a:lnSpc>
              <a:buNone/>
            </a:pPr>
            <a:r>
              <a:rPr lang="en-GB" dirty="0">
                <a:solidFill>
                  <a:schemeClr val="tx1"/>
                </a:solidFill>
                <a:ea typeface="ＭＳ Ｐゴシック" pitchFamily="34" charset="-128"/>
              </a:rPr>
              <a:t>Everyone hates a race being abandoned due to unnecessary klaxons;</a:t>
            </a:r>
          </a:p>
          <a:p>
            <a:pPr marL="0" indent="0">
              <a:lnSpc>
                <a:spcPct val="90000"/>
              </a:lnSpc>
              <a:buNone/>
            </a:pPr>
            <a:r>
              <a:rPr lang="en-GB" sz="2400" b="1" dirty="0">
                <a:solidFill>
                  <a:srgbClr val="FF0000"/>
                </a:solidFill>
                <a:ea typeface="ＭＳ Ｐゴシック" pitchFamily="34" charset="-128"/>
              </a:rPr>
              <a:t>BUT the safety of the competitors is in your hands</a:t>
            </a:r>
            <a:r>
              <a:rPr lang="en-GB" sz="2400" dirty="0">
                <a:solidFill>
                  <a:srgbClr val="FF0000"/>
                </a:solidFill>
                <a:ea typeface="ＭＳ Ｐゴシック" pitchFamily="34" charset="-128"/>
              </a:rPr>
              <a:t>. Do what you think you have to for the sake of the rowers</a:t>
            </a:r>
            <a:r>
              <a:rPr lang="en-GB" altLang="en-US" sz="2400" dirty="0">
                <a:solidFill>
                  <a:srgbClr val="FF0000"/>
                </a:solidFill>
                <a:ea typeface="ＭＳ Ｐゴシック" pitchFamily="34" charset="-128"/>
              </a:rPr>
              <a:t>’</a:t>
            </a:r>
            <a:r>
              <a:rPr lang="en-GB" sz="2400" dirty="0">
                <a:solidFill>
                  <a:srgbClr val="FF0000"/>
                </a:solidFill>
                <a:ea typeface="ＭＳ Ｐゴシック" pitchFamily="34" charset="-128"/>
              </a:rPr>
              <a:t> safety. If you are the nearest marshal, then it is likely that no-one else will klaxon until well after the point at which it was needed.</a:t>
            </a:r>
          </a:p>
          <a:p>
            <a:pPr marL="0" indent="0">
              <a:lnSpc>
                <a:spcPct val="90000"/>
              </a:lnSpc>
              <a:buNone/>
            </a:pPr>
            <a:endParaRPr lang="en-GB" dirty="0">
              <a:solidFill>
                <a:schemeClr val="tx1"/>
              </a:solidFill>
              <a:ea typeface="ＭＳ Ｐゴシック" pitchFamily="34" charset="-128"/>
            </a:endParaRPr>
          </a:p>
          <a:p>
            <a:pPr marL="0" indent="0">
              <a:lnSpc>
                <a:spcPct val="90000"/>
              </a:lnSpc>
              <a:buNone/>
            </a:pPr>
            <a:r>
              <a:rPr lang="en-GB" dirty="0">
                <a:solidFill>
                  <a:schemeClr val="tx1"/>
                </a:solidFill>
                <a:ea typeface="ＭＳ Ｐゴシック" pitchFamily="34" charset="-128"/>
              </a:rPr>
              <a:t>It is </a:t>
            </a:r>
            <a:r>
              <a:rPr lang="en-GB" b="1" dirty="0">
                <a:solidFill>
                  <a:schemeClr val="tx1"/>
                </a:solidFill>
                <a:ea typeface="ＭＳ Ｐゴシック" pitchFamily="34" charset="-128"/>
              </a:rPr>
              <a:t>YOUR </a:t>
            </a:r>
            <a:r>
              <a:rPr lang="en-GB" dirty="0">
                <a:solidFill>
                  <a:schemeClr val="tx1"/>
                </a:solidFill>
                <a:ea typeface="ＭＳ Ｐゴシック" pitchFamily="34" charset="-128"/>
              </a:rPr>
              <a:t>decision to klaxon, don’t wait for someone official to tell you, you ARE the official!</a:t>
            </a:r>
            <a:endParaRPr lang="en-US" b="1" dirty="0">
              <a:solidFill>
                <a:schemeClr val="tx1"/>
              </a:solidFill>
              <a:ea typeface="ＭＳ Ｐゴシック" pitchFamily="34" charset="-128"/>
            </a:endParaRPr>
          </a:p>
          <a:p>
            <a:pPr marL="0" indent="0">
              <a:lnSpc>
                <a:spcPct val="90000"/>
              </a:lnSpc>
              <a:buNone/>
            </a:pPr>
            <a:endParaRPr lang="en-GB" dirty="0">
              <a:solidFill>
                <a:schemeClr val="accent3"/>
              </a:solidFill>
              <a:ea typeface="ＭＳ Ｐゴシック" pitchFamily="34" charset="-128"/>
            </a:endParaRPr>
          </a:p>
          <a:p>
            <a:pPr>
              <a:lnSpc>
                <a:spcPct val="90000"/>
              </a:lnSpc>
              <a:buNone/>
            </a:pPr>
            <a:endParaRPr lang="en-US" b="1" dirty="0">
              <a:ea typeface="ＭＳ Ｐゴシック" pitchFamily="34" charset="-128"/>
            </a:endParaRPr>
          </a:p>
        </p:txBody>
      </p:sp>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51</a:t>
            </a:fld>
            <a:endParaRPr lang="en-GB"/>
          </a:p>
        </p:txBody>
      </p:sp>
    </p:spTree>
    <p:extLst>
      <p:ext uri="{BB962C8B-B14F-4D97-AF65-F5344CB8AC3E}">
        <p14:creationId xmlns:p14="http://schemas.microsoft.com/office/powerpoint/2010/main" val="19523791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Grp="1" noChangeArrowheads="1"/>
          </p:cNvSpPr>
          <p:nvPr>
            <p:ph type="title" idx="4294967295"/>
          </p:nvPr>
        </p:nvSpPr>
        <p:spPr>
          <a:xfrm>
            <a:off x="654050" y="427038"/>
            <a:ext cx="7772400" cy="692150"/>
          </a:xfrm>
        </p:spPr>
        <p:txBody>
          <a:bodyPr/>
          <a:lstStyle/>
          <a:p>
            <a:pPr eaLnBrk="1" hangingPunct="1">
              <a:lnSpc>
                <a:spcPct val="100000"/>
              </a:lnSpc>
              <a:tabLst>
                <a:tab pos="723900" algn="l"/>
                <a:tab pos="1447800" algn="l"/>
                <a:tab pos="2171700" algn="l"/>
                <a:tab pos="2895600" algn="l"/>
                <a:tab pos="3619500" algn="l"/>
                <a:tab pos="4343400" algn="l"/>
                <a:tab pos="5067300" algn="l"/>
                <a:tab pos="5791200" algn="l"/>
                <a:tab pos="6515100" algn="l"/>
                <a:tab pos="7239000" algn="l"/>
              </a:tabLst>
            </a:pPr>
            <a:r>
              <a:rPr lang="en-US" altLang="en-US" sz="2000" b="1">
                <a:solidFill>
                  <a:srgbClr val="202058"/>
                </a:solidFill>
              </a:rPr>
              <a:t>Information for towpath marshals</a:t>
            </a:r>
          </a:p>
        </p:txBody>
      </p:sp>
      <p:sp>
        <p:nvSpPr>
          <p:cNvPr id="116739" name="Rectangle 2"/>
          <p:cNvSpPr>
            <a:spLocks noChangeArrowheads="1"/>
          </p:cNvSpPr>
          <p:nvPr/>
        </p:nvSpPr>
        <p:spPr bwMode="auto">
          <a:xfrm>
            <a:off x="107950" y="1322388"/>
            <a:ext cx="8928100" cy="11874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lvl1pPr marL="457200" indent="-455613">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1pPr>
            <a:lvl2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2pPr>
            <a:lvl3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3pPr>
            <a:lvl4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4pPr>
            <a:lvl5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9pPr>
          </a:lstStyle>
          <a:p>
            <a:pPr eaLnBrk="1" hangingPunct="1">
              <a:lnSpc>
                <a:spcPct val="100000"/>
              </a:lnSpc>
              <a:buClr>
                <a:srgbClr val="202058"/>
              </a:buClr>
              <a:buSzPct val="45000"/>
              <a:buFont typeface="Arial" charset="0"/>
              <a:buChar char="•"/>
            </a:pPr>
            <a:r>
              <a:rPr lang="en-GB" altLang="en-US" sz="2800">
                <a:solidFill>
                  <a:srgbClr val="000000"/>
                </a:solidFill>
                <a:latin typeface="Calibri" charset="0"/>
              </a:rPr>
              <a:t>Look out for towpath users</a:t>
            </a:r>
          </a:p>
          <a:p>
            <a:pPr eaLnBrk="1" hangingPunct="1">
              <a:lnSpc>
                <a:spcPct val="100000"/>
              </a:lnSpc>
              <a:buClr>
                <a:srgbClr val="202058"/>
              </a:buClr>
              <a:buSzPct val="45000"/>
              <a:buFont typeface="Arial" charset="0"/>
              <a:buChar char="•"/>
            </a:pPr>
            <a:r>
              <a:rPr lang="en-GB" altLang="en-US" sz="2800">
                <a:solidFill>
                  <a:srgbClr val="000000"/>
                </a:solidFill>
                <a:latin typeface="Calibri" charset="0"/>
              </a:rPr>
              <a:t>Be polite! Don’t order people around</a:t>
            </a:r>
          </a:p>
          <a:p>
            <a:pPr eaLnBrk="1" hangingPunct="1">
              <a:lnSpc>
                <a:spcPct val="100000"/>
              </a:lnSpc>
              <a:buClrTx/>
              <a:buSzTx/>
              <a:buFontTx/>
              <a:buNone/>
            </a:pPr>
            <a:endParaRPr lang="en-GB" altLang="en-US" sz="1600" b="1">
              <a:solidFill>
                <a:srgbClr val="000000"/>
              </a:solidFill>
              <a:latin typeface="Calibri" charset="0"/>
            </a:endParaRPr>
          </a:p>
        </p:txBody>
      </p:sp>
      <p:sp>
        <p:nvSpPr>
          <p:cNvPr id="116741" name="Text Box 4"/>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1pPr>
            <a:lvl2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2pPr>
            <a:lvl3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3pPr>
            <a:lvl4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4pPr>
            <a:lvl5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9pPr>
          </a:lstStyle>
          <a:p>
            <a:pPr eaLnBrk="1" hangingPunct="1">
              <a:lnSpc>
                <a:spcPct val="100000"/>
              </a:lnSpc>
            </a:pPr>
            <a:r>
              <a:rPr lang="en-GB" altLang="en-US">
                <a:solidFill>
                  <a:srgbClr val="000000"/>
                </a:solidFill>
                <a:latin typeface="Calibri" charset="0"/>
              </a:rPr>
              <a:t>4</a:t>
            </a:r>
          </a:p>
        </p:txBody>
      </p:sp>
      <p:sp>
        <p:nvSpPr>
          <p:cNvPr id="116742" name="Text Box 3"/>
          <p:cNvSpPr txBox="1">
            <a:spLocks noChangeArrowheads="1"/>
          </p:cNvSpPr>
          <p:nvPr/>
        </p:nvSpPr>
        <p:spPr bwMode="auto">
          <a:xfrm>
            <a:off x="439738" y="6173788"/>
            <a:ext cx="3455987"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9pPr>
          </a:lstStyle>
          <a:p>
            <a:pPr eaLnBrk="1" hangingPunct="1">
              <a:lnSpc>
                <a:spcPct val="100000"/>
              </a:lnSpc>
            </a:pPr>
            <a:r>
              <a:rPr lang="en-GB" altLang="en-US" dirty="0">
                <a:solidFill>
                  <a:srgbClr val="000000"/>
                </a:solidFill>
                <a:latin typeface="Calibri" charset="0"/>
              </a:rPr>
              <a:t>Marshalling and Umpiring Presentation</a:t>
            </a:r>
          </a:p>
        </p:txBody>
      </p:sp>
    </p:spTree>
    <p:extLst>
      <p:ext uri="{BB962C8B-B14F-4D97-AF65-F5344CB8AC3E}">
        <p14:creationId xmlns:p14="http://schemas.microsoft.com/office/powerpoint/2010/main" val="8164070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2CF0D-041A-4E0C-8F5E-2054089887BB}"/>
              </a:ext>
            </a:extLst>
          </p:cNvPr>
          <p:cNvSpPr>
            <a:spLocks noGrp="1"/>
          </p:cNvSpPr>
          <p:nvPr>
            <p:ph type="title"/>
          </p:nvPr>
        </p:nvSpPr>
        <p:spPr/>
        <p:txBody>
          <a:bodyPr/>
          <a:lstStyle/>
          <a:p>
            <a:r>
              <a:rPr lang="en-GB" dirty="0"/>
              <a:t>Do we really need towpath marshals?</a:t>
            </a:r>
          </a:p>
        </p:txBody>
      </p:sp>
      <p:sp>
        <p:nvSpPr>
          <p:cNvPr id="3" name="Footer Placeholder 2">
            <a:extLst>
              <a:ext uri="{FF2B5EF4-FFF2-40B4-BE49-F238E27FC236}">
                <a16:creationId xmlns:a16="http://schemas.microsoft.com/office/drawing/2014/main" id="{8539006D-5352-4C5B-8B1E-78B463274776}"/>
              </a:ext>
            </a:extLst>
          </p:cNvPr>
          <p:cNvSpPr>
            <a:spLocks noGrp="1"/>
          </p:cNvSpPr>
          <p:nvPr>
            <p:ph type="ftr" idx="10"/>
          </p:nvPr>
        </p:nvSpPr>
        <p:spPr/>
        <p:txBody>
          <a:bodyPr/>
          <a:lstStyle/>
          <a:p>
            <a:pPr>
              <a:defRPr/>
            </a:pPr>
            <a:r>
              <a:rPr lang="en-GB" altLang="en-US" dirty="0"/>
              <a:t>Marshalling and Umpiring Presentation</a:t>
            </a:r>
          </a:p>
        </p:txBody>
      </p:sp>
      <p:sp>
        <p:nvSpPr>
          <p:cNvPr id="4" name="Slide Number Placeholder 3">
            <a:extLst>
              <a:ext uri="{FF2B5EF4-FFF2-40B4-BE49-F238E27FC236}">
                <a16:creationId xmlns:a16="http://schemas.microsoft.com/office/drawing/2014/main" id="{CAF16259-BC83-4255-A7A4-F1768ED7D285}"/>
              </a:ext>
            </a:extLst>
          </p:cNvPr>
          <p:cNvSpPr>
            <a:spLocks noGrp="1"/>
          </p:cNvSpPr>
          <p:nvPr>
            <p:ph type="sldNum" idx="11"/>
          </p:nvPr>
        </p:nvSpPr>
        <p:spPr/>
        <p:txBody>
          <a:bodyPr/>
          <a:lstStyle/>
          <a:p>
            <a:pPr>
              <a:defRPr/>
            </a:pPr>
            <a:fld id="{CF510F80-43A3-4640-A3D0-FF4393FDB46A}" type="slidenum">
              <a:rPr lang="en-GB" altLang="en-US" smtClean="0"/>
              <a:pPr>
                <a:defRPr/>
              </a:pPr>
              <a:t>53</a:t>
            </a:fld>
            <a:endParaRPr lang="en-GB" altLang="en-US"/>
          </a:p>
        </p:txBody>
      </p:sp>
      <p:sp>
        <p:nvSpPr>
          <p:cNvPr id="5" name="TextBox 4">
            <a:extLst>
              <a:ext uri="{FF2B5EF4-FFF2-40B4-BE49-F238E27FC236}">
                <a16:creationId xmlns:a16="http://schemas.microsoft.com/office/drawing/2014/main" id="{DFF59E44-9C3B-4266-9DB3-9D039C0239D0}"/>
              </a:ext>
            </a:extLst>
          </p:cNvPr>
          <p:cNvSpPr txBox="1"/>
          <p:nvPr/>
        </p:nvSpPr>
        <p:spPr>
          <a:xfrm>
            <a:off x="457200" y="692825"/>
            <a:ext cx="3528392" cy="830997"/>
          </a:xfrm>
          <a:prstGeom prst="rect">
            <a:avLst/>
          </a:prstGeom>
          <a:noFill/>
        </p:spPr>
        <p:txBody>
          <a:bodyPr wrap="square" rtlCol="0">
            <a:spAutoFit/>
          </a:bodyPr>
          <a:lstStyle/>
          <a:p>
            <a:r>
              <a:rPr lang="en-GB" sz="4800" b="1" u="dbl" dirty="0">
                <a:solidFill>
                  <a:srgbClr val="FF0000"/>
                </a:solidFill>
              </a:rPr>
              <a:t>YES!</a:t>
            </a:r>
          </a:p>
        </p:txBody>
      </p:sp>
      <p:sp>
        <p:nvSpPr>
          <p:cNvPr id="6" name="TextBox 5">
            <a:extLst>
              <a:ext uri="{FF2B5EF4-FFF2-40B4-BE49-F238E27FC236}">
                <a16:creationId xmlns:a16="http://schemas.microsoft.com/office/drawing/2014/main" id="{A67B4482-EFDF-4BFF-BECC-A50D64F782EA}"/>
              </a:ext>
            </a:extLst>
          </p:cNvPr>
          <p:cNvSpPr txBox="1"/>
          <p:nvPr/>
        </p:nvSpPr>
        <p:spPr>
          <a:xfrm>
            <a:off x="374961" y="1626706"/>
            <a:ext cx="6969789" cy="3416320"/>
          </a:xfrm>
          <a:prstGeom prst="rect">
            <a:avLst/>
          </a:prstGeom>
          <a:noFill/>
        </p:spPr>
        <p:txBody>
          <a:bodyPr wrap="square" rtlCol="0">
            <a:spAutoFit/>
          </a:bodyPr>
          <a:lstStyle/>
          <a:p>
            <a:r>
              <a:rPr lang="en-GB" b="1" dirty="0">
                <a:solidFill>
                  <a:schemeClr val="tx2"/>
                </a:solidFill>
              </a:rPr>
              <a:t>As the students who were around when towpath marshals were introduced have now mostly graduated or are graduating, a reminder of why towpath marshals (and </a:t>
            </a:r>
            <a:r>
              <a:rPr lang="en-GB" b="1" dirty="0" err="1">
                <a:solidFill>
                  <a:schemeClr val="tx2"/>
                </a:solidFill>
              </a:rPr>
              <a:t>bankrider</a:t>
            </a:r>
            <a:r>
              <a:rPr lang="en-GB" b="1" dirty="0">
                <a:solidFill>
                  <a:schemeClr val="tx2"/>
                </a:solidFill>
              </a:rPr>
              <a:t> briefings) were introduced in 2016:</a:t>
            </a:r>
          </a:p>
          <a:p>
            <a:endParaRPr lang="en-GB" b="1" dirty="0">
              <a:solidFill>
                <a:schemeClr val="tx2"/>
              </a:solidFill>
            </a:endParaRPr>
          </a:p>
          <a:p>
            <a:r>
              <a:rPr lang="en-GB" dirty="0">
                <a:solidFill>
                  <a:schemeClr val="tx2"/>
                </a:solidFill>
              </a:rPr>
              <a:t>Summer Eights 2015: A </a:t>
            </a:r>
            <a:r>
              <a:rPr lang="en-GB" dirty="0" err="1">
                <a:solidFill>
                  <a:schemeClr val="tx2"/>
                </a:solidFill>
              </a:rPr>
              <a:t>bankrider</a:t>
            </a:r>
            <a:r>
              <a:rPr lang="en-GB" dirty="0">
                <a:solidFill>
                  <a:schemeClr val="tx2"/>
                </a:solidFill>
              </a:rPr>
              <a:t> knocks a member of the public into the water, causing damage to the member of the public’s possessions</a:t>
            </a:r>
          </a:p>
          <a:p>
            <a:endParaRPr lang="en-GB" dirty="0">
              <a:solidFill>
                <a:schemeClr val="tx2"/>
              </a:solidFill>
            </a:endParaRPr>
          </a:p>
          <a:p>
            <a:r>
              <a:rPr lang="en-GB" dirty="0">
                <a:solidFill>
                  <a:schemeClr val="tx2"/>
                </a:solidFill>
              </a:rPr>
              <a:t>Summer Eights 2016: A different </a:t>
            </a:r>
            <a:r>
              <a:rPr lang="en-GB" dirty="0" err="1">
                <a:solidFill>
                  <a:schemeClr val="tx2"/>
                </a:solidFill>
              </a:rPr>
              <a:t>bankrider</a:t>
            </a:r>
            <a:r>
              <a:rPr lang="en-GB" dirty="0">
                <a:solidFill>
                  <a:schemeClr val="tx2"/>
                </a:solidFill>
              </a:rPr>
              <a:t> hits a small child while trying to follow their crew</a:t>
            </a:r>
          </a:p>
          <a:p>
            <a:endParaRPr lang="en-GB" dirty="0">
              <a:solidFill>
                <a:schemeClr val="tx2"/>
              </a:solidFill>
            </a:endParaRPr>
          </a:p>
          <a:p>
            <a:r>
              <a:rPr lang="en-GB" dirty="0">
                <a:solidFill>
                  <a:schemeClr val="tx2"/>
                </a:solidFill>
              </a:rPr>
              <a:t>Both instances necessitated the involvement of the University insurers.</a:t>
            </a:r>
          </a:p>
        </p:txBody>
      </p:sp>
      <p:sp>
        <p:nvSpPr>
          <p:cNvPr id="7" name="TextBox 6">
            <a:extLst>
              <a:ext uri="{FF2B5EF4-FFF2-40B4-BE49-F238E27FC236}">
                <a16:creationId xmlns:a16="http://schemas.microsoft.com/office/drawing/2014/main" id="{3372C37D-5FD5-41F2-9635-22160289AD09}"/>
              </a:ext>
            </a:extLst>
          </p:cNvPr>
          <p:cNvSpPr txBox="1"/>
          <p:nvPr/>
        </p:nvSpPr>
        <p:spPr>
          <a:xfrm>
            <a:off x="374961" y="5085184"/>
            <a:ext cx="7787208" cy="1077218"/>
          </a:xfrm>
          <a:prstGeom prst="rect">
            <a:avLst/>
          </a:prstGeom>
          <a:noFill/>
        </p:spPr>
        <p:txBody>
          <a:bodyPr wrap="square" rtlCol="0">
            <a:spAutoFit/>
          </a:bodyPr>
          <a:lstStyle/>
          <a:p>
            <a:r>
              <a:rPr lang="en-GB" sz="1600" b="1" dirty="0">
                <a:solidFill>
                  <a:schemeClr val="tx2"/>
                </a:solidFill>
              </a:rPr>
              <a:t>These are not the only “near misses” we have had in bumps over the last few years. </a:t>
            </a:r>
          </a:p>
          <a:p>
            <a:endParaRPr lang="en-GB" sz="1600" b="1" dirty="0">
              <a:solidFill>
                <a:schemeClr val="tx2"/>
              </a:solidFill>
            </a:endParaRPr>
          </a:p>
          <a:p>
            <a:r>
              <a:rPr lang="en-GB" sz="1600" b="1" dirty="0">
                <a:solidFill>
                  <a:schemeClr val="tx2"/>
                </a:solidFill>
              </a:rPr>
              <a:t>We know it is a pain providing towpath marshals, but it is significantly easier than banning </a:t>
            </a:r>
            <a:r>
              <a:rPr lang="en-GB" sz="1600" b="1" dirty="0" err="1">
                <a:solidFill>
                  <a:schemeClr val="tx2"/>
                </a:solidFill>
              </a:rPr>
              <a:t>bankriders</a:t>
            </a:r>
            <a:r>
              <a:rPr lang="en-GB" sz="1600" b="1" dirty="0">
                <a:solidFill>
                  <a:schemeClr val="tx2"/>
                </a:solidFill>
              </a:rPr>
              <a:t> and insisting on full-time static umpires (like Saturday of Eights) would be.</a:t>
            </a:r>
          </a:p>
        </p:txBody>
      </p:sp>
    </p:spTree>
    <p:extLst>
      <p:ext uri="{BB962C8B-B14F-4D97-AF65-F5344CB8AC3E}">
        <p14:creationId xmlns:p14="http://schemas.microsoft.com/office/powerpoint/2010/main" val="276729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
          <p:cNvSpPr>
            <a:spLocks noGrp="1" noChangeArrowheads="1"/>
          </p:cNvSpPr>
          <p:nvPr>
            <p:ph type="title" idx="4294967295"/>
          </p:nvPr>
        </p:nvSpPr>
        <p:spPr>
          <a:xfrm>
            <a:off x="457200" y="274638"/>
            <a:ext cx="8229600" cy="849312"/>
          </a:xfrm>
        </p:spPr>
        <p:txBody>
          <a:bodyPr/>
          <a:lstStyle/>
          <a:p>
            <a:pPr eaLnBrk="1" hangingPunct="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000" b="1">
                <a:solidFill>
                  <a:srgbClr val="202058"/>
                </a:solidFill>
              </a:rPr>
              <a:t>Towpath Marshals</a:t>
            </a:r>
            <a:br>
              <a:rPr lang="en-US" altLang="en-US" sz="2000" b="1">
                <a:solidFill>
                  <a:srgbClr val="202058"/>
                </a:solidFill>
              </a:rPr>
            </a:br>
            <a:endParaRPr lang="en-US" altLang="en-US" sz="2000" b="1">
              <a:solidFill>
                <a:srgbClr val="202058"/>
              </a:solidFill>
            </a:endParaRPr>
          </a:p>
        </p:txBody>
      </p:sp>
      <p:sp>
        <p:nvSpPr>
          <p:cNvPr id="118787" name="Text Box 2"/>
          <p:cNvSpPr txBox="1">
            <a:spLocks noChangeArrowheads="1"/>
          </p:cNvSpPr>
          <p:nvPr/>
        </p:nvSpPr>
        <p:spPr bwMode="auto">
          <a:xfrm>
            <a:off x="457200" y="1196975"/>
            <a:ext cx="8229600" cy="46799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marL="341313" indent="-341313">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1pPr>
            <a:lvl2pPr indent="-284163">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2pPr>
            <a:lvl3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3pPr>
            <a:lvl4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4pPr>
            <a:lvl5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9pPr>
          </a:lstStyle>
          <a:p>
            <a:pPr eaLnBrk="1" hangingPunct="1">
              <a:lnSpc>
                <a:spcPct val="100000"/>
              </a:lnSpc>
              <a:spcBef>
                <a:spcPts val="363"/>
              </a:spcBef>
              <a:buSzPct val="45000"/>
              <a:buFont typeface="Arial" charset="0"/>
              <a:buChar char="•"/>
            </a:pPr>
            <a:r>
              <a:rPr lang="en-US" altLang="en-US" dirty="0">
                <a:solidFill>
                  <a:srgbClr val="202058"/>
                </a:solidFill>
                <a:latin typeface="Calibri" charset="0"/>
              </a:rPr>
              <a:t>Alert the general public as to what’s going on</a:t>
            </a:r>
          </a:p>
          <a:p>
            <a:pPr eaLnBrk="1" hangingPunct="1">
              <a:lnSpc>
                <a:spcPct val="100000"/>
              </a:lnSpc>
              <a:spcBef>
                <a:spcPts val="363"/>
              </a:spcBef>
              <a:buSzPct val="45000"/>
              <a:buFont typeface="Arial" charset="0"/>
              <a:buChar char="•"/>
            </a:pPr>
            <a:r>
              <a:rPr lang="en-US" altLang="en-US" dirty="0">
                <a:solidFill>
                  <a:srgbClr val="202058"/>
                </a:solidFill>
                <a:latin typeface="Calibri" charset="0"/>
              </a:rPr>
              <a:t>4-5 standing, two cycling</a:t>
            </a:r>
          </a:p>
          <a:p>
            <a:pPr eaLnBrk="1" hangingPunct="1">
              <a:lnSpc>
                <a:spcPct val="100000"/>
              </a:lnSpc>
              <a:spcBef>
                <a:spcPts val="363"/>
              </a:spcBef>
              <a:buSzPct val="45000"/>
              <a:buFont typeface="Arial" charset="0"/>
              <a:buChar char="•"/>
            </a:pPr>
            <a:r>
              <a:rPr lang="en-US" altLang="en-US" dirty="0">
                <a:solidFill>
                  <a:srgbClr val="202058"/>
                </a:solidFill>
                <a:latin typeface="Calibri" charset="0"/>
              </a:rPr>
              <a:t>Standing Marshals can be placed at:</a:t>
            </a:r>
          </a:p>
          <a:p>
            <a:pPr lvl="1" eaLnBrk="1" hangingPunct="1">
              <a:lnSpc>
                <a:spcPct val="100000"/>
              </a:lnSpc>
              <a:spcBef>
                <a:spcPts val="363"/>
              </a:spcBef>
              <a:buSzPct val="75000"/>
              <a:buFont typeface="Arial" charset="0"/>
              <a:buChar char="–"/>
            </a:pPr>
            <a:r>
              <a:rPr lang="en-US" altLang="en-US" dirty="0">
                <a:solidFill>
                  <a:srgbClr val="202058"/>
                </a:solidFill>
                <a:latin typeface="Calibri" charset="0"/>
              </a:rPr>
              <a:t>Head of the River</a:t>
            </a:r>
          </a:p>
          <a:p>
            <a:pPr lvl="1" eaLnBrk="1" hangingPunct="1">
              <a:lnSpc>
                <a:spcPct val="100000"/>
              </a:lnSpc>
              <a:spcBef>
                <a:spcPts val="363"/>
              </a:spcBef>
              <a:buSzPct val="75000"/>
              <a:buFont typeface="Arial" charset="0"/>
              <a:buChar char="–"/>
            </a:pPr>
            <a:r>
              <a:rPr lang="en-US" altLang="en-US" dirty="0">
                <a:solidFill>
                  <a:srgbClr val="202058"/>
                </a:solidFill>
                <a:latin typeface="Calibri" charset="0"/>
              </a:rPr>
              <a:t>Donny Bridge Upstream side</a:t>
            </a:r>
          </a:p>
          <a:p>
            <a:pPr lvl="1" eaLnBrk="1" hangingPunct="1">
              <a:lnSpc>
                <a:spcPct val="100000"/>
              </a:lnSpc>
              <a:spcBef>
                <a:spcPts val="363"/>
              </a:spcBef>
              <a:buSzPct val="75000"/>
              <a:buFont typeface="Arial" charset="0"/>
              <a:buChar char="–"/>
            </a:pPr>
            <a:r>
              <a:rPr lang="en-US" altLang="en-US" dirty="0">
                <a:solidFill>
                  <a:srgbClr val="202058"/>
                </a:solidFill>
                <a:latin typeface="Calibri" charset="0"/>
              </a:rPr>
              <a:t>Donny Bridge Downstream side</a:t>
            </a:r>
          </a:p>
          <a:p>
            <a:pPr lvl="1" eaLnBrk="1" hangingPunct="1">
              <a:lnSpc>
                <a:spcPct val="100000"/>
              </a:lnSpc>
              <a:spcBef>
                <a:spcPts val="363"/>
              </a:spcBef>
              <a:buSzPct val="75000"/>
              <a:buFont typeface="Arial" charset="0"/>
              <a:buChar char="–"/>
            </a:pPr>
            <a:r>
              <a:rPr lang="en-US" altLang="en-US" dirty="0" err="1">
                <a:solidFill>
                  <a:srgbClr val="202058"/>
                </a:solidFill>
                <a:latin typeface="Calibri" charset="0"/>
              </a:rPr>
              <a:t>Univ</a:t>
            </a:r>
            <a:r>
              <a:rPr lang="en-US" altLang="en-US" dirty="0">
                <a:solidFill>
                  <a:srgbClr val="202058"/>
                </a:solidFill>
                <a:latin typeface="Calibri" charset="0"/>
              </a:rPr>
              <a:t> gate (small black gate just downriver of </a:t>
            </a:r>
            <a:r>
              <a:rPr lang="en-US" altLang="en-US" dirty="0" err="1">
                <a:solidFill>
                  <a:srgbClr val="202058"/>
                </a:solidFill>
                <a:latin typeface="Calibri" charset="0"/>
              </a:rPr>
              <a:t>Univ</a:t>
            </a:r>
            <a:r>
              <a:rPr lang="en-US" altLang="en-US" dirty="0">
                <a:solidFill>
                  <a:srgbClr val="202058"/>
                </a:solidFill>
                <a:latin typeface="Calibri" charset="0"/>
              </a:rPr>
              <a:t> boathouse)</a:t>
            </a:r>
          </a:p>
          <a:p>
            <a:pPr lvl="1" eaLnBrk="1" hangingPunct="1">
              <a:lnSpc>
                <a:spcPct val="100000"/>
              </a:lnSpc>
              <a:spcBef>
                <a:spcPts val="363"/>
              </a:spcBef>
              <a:buSzPct val="75000"/>
              <a:buFont typeface="Arial" charset="0"/>
              <a:buChar char="–"/>
            </a:pPr>
            <a:r>
              <a:rPr lang="en-US" altLang="en-US" dirty="0">
                <a:solidFill>
                  <a:srgbClr val="202058"/>
                </a:solidFill>
                <a:latin typeface="Calibri" charset="0"/>
              </a:rPr>
              <a:t>Isis Farmhouse (the pub)</a:t>
            </a:r>
          </a:p>
          <a:p>
            <a:pPr eaLnBrk="1" hangingPunct="1">
              <a:lnSpc>
                <a:spcPct val="100000"/>
              </a:lnSpc>
              <a:spcBef>
                <a:spcPts val="363"/>
              </a:spcBef>
              <a:buSzPct val="45000"/>
              <a:buFont typeface="Arial" charset="0"/>
              <a:buChar char="•"/>
            </a:pPr>
            <a:r>
              <a:rPr lang="en-US" altLang="en-US" dirty="0">
                <a:solidFill>
                  <a:srgbClr val="202058"/>
                </a:solidFill>
                <a:latin typeface="Calibri" charset="0"/>
              </a:rPr>
              <a:t>Listen to the radio but DON’T take part in river checks!</a:t>
            </a:r>
          </a:p>
        </p:txBody>
      </p:sp>
      <p:sp>
        <p:nvSpPr>
          <p:cNvPr id="118788" name="Text Box 4"/>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1pPr>
            <a:lvl2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2pPr>
            <a:lvl3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3pPr>
            <a:lvl4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4pPr>
            <a:lvl5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9pPr>
          </a:lstStyle>
          <a:p>
            <a:pPr eaLnBrk="1" hangingPunct="1">
              <a:lnSpc>
                <a:spcPct val="100000"/>
              </a:lnSpc>
            </a:pPr>
            <a:r>
              <a:rPr lang="en-GB" altLang="en-US">
                <a:solidFill>
                  <a:srgbClr val="000000"/>
                </a:solidFill>
                <a:latin typeface="Calibri" charset="0"/>
              </a:rPr>
              <a:t>55</a:t>
            </a:r>
          </a:p>
        </p:txBody>
      </p:sp>
      <p:sp>
        <p:nvSpPr>
          <p:cNvPr id="118789" name="Text Box 3"/>
          <p:cNvSpPr txBox="1">
            <a:spLocks noChangeArrowheads="1"/>
          </p:cNvSpPr>
          <p:nvPr/>
        </p:nvSpPr>
        <p:spPr bwMode="auto">
          <a:xfrm>
            <a:off x="439738" y="6173788"/>
            <a:ext cx="3455987"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Microsoft YaHei" charset="-122"/>
              </a:defRPr>
            </a:lvl9pPr>
          </a:lstStyle>
          <a:p>
            <a:pPr eaLnBrk="1" hangingPunct="1">
              <a:lnSpc>
                <a:spcPct val="100000"/>
              </a:lnSpc>
            </a:pPr>
            <a:endParaRPr lang="en-GB" altLang="en-US" dirty="0">
              <a:solidFill>
                <a:srgbClr val="000000"/>
              </a:solidFill>
              <a:latin typeface="Calibri" charset="0"/>
            </a:endParaRPr>
          </a:p>
        </p:txBody>
      </p:sp>
      <p:pic>
        <p:nvPicPr>
          <p:cNvPr id="3" name="Picture 2">
            <a:extLst>
              <a:ext uri="{FF2B5EF4-FFF2-40B4-BE49-F238E27FC236}">
                <a16:creationId xmlns:a16="http://schemas.microsoft.com/office/drawing/2014/main" id="{E3AB38D6-B385-45AF-AFC6-88BE570C38E2}"/>
              </a:ext>
            </a:extLst>
          </p:cNvPr>
          <p:cNvPicPr>
            <a:picLocks noChangeAspect="1"/>
          </p:cNvPicPr>
          <p:nvPr/>
        </p:nvPicPr>
        <p:blipFill>
          <a:blip r:embed="rId3"/>
          <a:stretch>
            <a:fillRect/>
          </a:stretch>
        </p:blipFill>
        <p:spPr>
          <a:xfrm>
            <a:off x="179512" y="6349587"/>
            <a:ext cx="3456732" cy="371888"/>
          </a:xfrm>
          <a:prstGeom prst="rect">
            <a:avLst/>
          </a:prstGeom>
        </p:spPr>
      </p:pic>
    </p:spTree>
    <p:extLst>
      <p:ext uri="{BB962C8B-B14F-4D97-AF65-F5344CB8AC3E}">
        <p14:creationId xmlns:p14="http://schemas.microsoft.com/office/powerpoint/2010/main" val="19804831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
          <p:cNvSpPr>
            <a:spLocks noGrp="1" noChangeArrowheads="1"/>
          </p:cNvSpPr>
          <p:nvPr>
            <p:ph type="title" idx="4294967295"/>
          </p:nvPr>
        </p:nvSpPr>
        <p:spPr>
          <a:xfrm>
            <a:off x="457200" y="274638"/>
            <a:ext cx="8229600" cy="849312"/>
          </a:xfrm>
        </p:spPr>
        <p:txBody>
          <a:bodyPr/>
          <a:lstStyle/>
          <a:p>
            <a:pPr eaLnBrk="1" hangingPunct="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000" b="1">
                <a:solidFill>
                  <a:srgbClr val="202058"/>
                </a:solidFill>
              </a:rPr>
              <a:t>Standing marshals:  jobs</a:t>
            </a:r>
          </a:p>
        </p:txBody>
      </p:sp>
      <p:sp>
        <p:nvSpPr>
          <p:cNvPr id="120835" name="Text Box 2"/>
          <p:cNvSpPr txBox="1">
            <a:spLocks noChangeArrowheads="1"/>
          </p:cNvSpPr>
          <p:nvPr/>
        </p:nvSpPr>
        <p:spPr bwMode="auto">
          <a:xfrm>
            <a:off x="475690" y="836712"/>
            <a:ext cx="8229600" cy="46799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marL="341313" indent="-341313">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1pPr>
            <a:lvl2pPr indent="-284163">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2pPr>
            <a:lvl3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3pPr>
            <a:lvl4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4pPr>
            <a:lvl5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9pPr>
          </a:lstStyle>
          <a:p>
            <a:pPr eaLnBrk="1" hangingPunct="1">
              <a:lnSpc>
                <a:spcPct val="100000"/>
              </a:lnSpc>
              <a:spcBef>
                <a:spcPts val="363"/>
              </a:spcBef>
              <a:buSzPct val="45000"/>
              <a:buFont typeface="Arial" charset="0"/>
              <a:buChar char="•"/>
            </a:pPr>
            <a:r>
              <a:rPr lang="en-US" altLang="en-US" dirty="0">
                <a:solidFill>
                  <a:srgbClr val="202058"/>
                </a:solidFill>
                <a:latin typeface="+mn-lt"/>
              </a:rPr>
              <a:t>Ask incoming pedestrians and cyclists to read the signs we will be putting up.</a:t>
            </a:r>
          </a:p>
          <a:p>
            <a:pPr eaLnBrk="1" hangingPunct="1">
              <a:lnSpc>
                <a:spcPct val="100000"/>
              </a:lnSpc>
              <a:spcBef>
                <a:spcPts val="363"/>
              </a:spcBef>
              <a:buSzPct val="45000"/>
              <a:buFont typeface="Arial" charset="0"/>
              <a:buChar char="•"/>
            </a:pPr>
            <a:r>
              <a:rPr lang="en-US" altLang="en-US" dirty="0">
                <a:solidFill>
                  <a:srgbClr val="202058"/>
                </a:solidFill>
                <a:latin typeface="+mn-lt"/>
              </a:rPr>
              <a:t>Talk to vulnerable groups – families with young children, people with poor balance or mobility – and make sure they understand what is happening</a:t>
            </a:r>
          </a:p>
          <a:p>
            <a:pPr eaLnBrk="1" hangingPunct="1">
              <a:lnSpc>
                <a:spcPct val="100000"/>
              </a:lnSpc>
              <a:spcBef>
                <a:spcPts val="363"/>
              </a:spcBef>
              <a:buSzPct val="45000"/>
              <a:buFont typeface="Arial" charset="0"/>
              <a:buChar char="•"/>
            </a:pPr>
            <a:r>
              <a:rPr lang="en-US" altLang="en-US" dirty="0">
                <a:solidFill>
                  <a:srgbClr val="202058"/>
                </a:solidFill>
                <a:latin typeface="+mn-lt"/>
              </a:rPr>
              <a:t>ADVISE them to stay to the sides of the towpath during races, but you cannot require them to move so be extremely polite</a:t>
            </a:r>
          </a:p>
          <a:p>
            <a:pPr eaLnBrk="1" hangingPunct="1">
              <a:lnSpc>
                <a:spcPct val="100000"/>
              </a:lnSpc>
              <a:spcBef>
                <a:spcPts val="363"/>
              </a:spcBef>
              <a:buSzPct val="45000"/>
              <a:buFont typeface="Arial" charset="0"/>
              <a:buChar char="•"/>
            </a:pPr>
            <a:r>
              <a:rPr lang="en-US" altLang="en-US" dirty="0">
                <a:solidFill>
                  <a:srgbClr val="202058"/>
                </a:solidFill>
                <a:latin typeface="+mn-lt"/>
              </a:rPr>
              <a:t>If people are standing in narrow sections, suggest better places to watch from (most of the narrow parts of the towpath are also not fantastic to watch from. the gut corner is good, there’s lots of space on the towpath and lots of carnage on the river!)</a:t>
            </a:r>
          </a:p>
          <a:p>
            <a:pPr eaLnBrk="1" hangingPunct="1">
              <a:lnSpc>
                <a:spcPct val="100000"/>
              </a:lnSpc>
              <a:spcBef>
                <a:spcPts val="363"/>
              </a:spcBef>
              <a:buSzPct val="45000"/>
              <a:buFont typeface="Arial" charset="0"/>
              <a:buChar char="•"/>
            </a:pPr>
            <a:r>
              <a:rPr lang="en-US" altLang="en-US" dirty="0">
                <a:solidFill>
                  <a:srgbClr val="202058"/>
                </a:solidFill>
                <a:latin typeface="+mn-lt"/>
              </a:rPr>
              <a:t>ADVISE cyclists going against the race direction to get off their bikes and stand clear when the race comes</a:t>
            </a:r>
          </a:p>
          <a:p>
            <a:pPr eaLnBrk="1" hangingPunct="1">
              <a:lnSpc>
                <a:spcPct val="100000"/>
              </a:lnSpc>
              <a:spcBef>
                <a:spcPts val="363"/>
              </a:spcBef>
              <a:buSzPct val="45000"/>
              <a:buFont typeface="Arial" charset="0"/>
              <a:buChar char="•"/>
            </a:pPr>
            <a:r>
              <a:rPr lang="en-US" altLang="en-US" dirty="0">
                <a:solidFill>
                  <a:srgbClr val="202058"/>
                </a:solidFill>
                <a:latin typeface="+mn-lt"/>
              </a:rPr>
              <a:t>Keep a special look-out for young children, who don’t look where they’re going</a:t>
            </a:r>
          </a:p>
          <a:p>
            <a:pPr eaLnBrk="1" hangingPunct="1">
              <a:lnSpc>
                <a:spcPct val="100000"/>
              </a:lnSpc>
              <a:spcBef>
                <a:spcPts val="363"/>
              </a:spcBef>
              <a:buSzPct val="45000"/>
              <a:buFont typeface="Arial" charset="0"/>
              <a:buChar char="•"/>
            </a:pPr>
            <a:r>
              <a:rPr lang="en-US" altLang="en-US" dirty="0">
                <a:solidFill>
                  <a:srgbClr val="202058"/>
                </a:solidFill>
                <a:latin typeface="+mn-lt"/>
              </a:rPr>
              <a:t>Listen to your radio so you know when races are happening</a:t>
            </a:r>
          </a:p>
          <a:p>
            <a:pPr eaLnBrk="1" hangingPunct="1">
              <a:lnSpc>
                <a:spcPct val="100000"/>
              </a:lnSpc>
              <a:spcBef>
                <a:spcPts val="363"/>
              </a:spcBef>
              <a:buClrTx/>
              <a:buSzTx/>
              <a:buFontTx/>
              <a:buNone/>
            </a:pPr>
            <a:endParaRPr lang="en-US" altLang="en-US" dirty="0">
              <a:solidFill>
                <a:srgbClr val="202058"/>
              </a:solidFill>
              <a:latin typeface="+mn-lt"/>
            </a:endParaRPr>
          </a:p>
        </p:txBody>
      </p:sp>
      <p:sp>
        <p:nvSpPr>
          <p:cNvPr id="120836" name="Text Box 4"/>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1pPr>
            <a:lvl2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2pPr>
            <a:lvl3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3pPr>
            <a:lvl4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4pPr>
            <a:lvl5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9pPr>
          </a:lstStyle>
          <a:p>
            <a:pPr eaLnBrk="1" hangingPunct="1">
              <a:lnSpc>
                <a:spcPct val="100000"/>
              </a:lnSpc>
            </a:pPr>
            <a:r>
              <a:rPr lang="en-GB" altLang="en-US">
                <a:solidFill>
                  <a:srgbClr val="000000"/>
                </a:solidFill>
                <a:latin typeface="Calibri" charset="0"/>
              </a:rPr>
              <a:t>56</a:t>
            </a:r>
          </a:p>
        </p:txBody>
      </p:sp>
      <p:pic>
        <p:nvPicPr>
          <p:cNvPr id="2" name="Picture 1">
            <a:extLst>
              <a:ext uri="{FF2B5EF4-FFF2-40B4-BE49-F238E27FC236}">
                <a16:creationId xmlns:a16="http://schemas.microsoft.com/office/drawing/2014/main" id="{59C2738C-FCD6-4A6F-A2CE-EECE350EC48A}"/>
              </a:ext>
            </a:extLst>
          </p:cNvPr>
          <p:cNvPicPr>
            <a:picLocks noChangeAspect="1"/>
          </p:cNvPicPr>
          <p:nvPr/>
        </p:nvPicPr>
        <p:blipFill>
          <a:blip r:embed="rId3"/>
          <a:stretch>
            <a:fillRect/>
          </a:stretch>
        </p:blipFill>
        <p:spPr>
          <a:xfrm>
            <a:off x="457200" y="6349587"/>
            <a:ext cx="3456732" cy="371888"/>
          </a:xfrm>
          <a:prstGeom prst="rect">
            <a:avLst/>
          </a:prstGeom>
        </p:spPr>
      </p:pic>
    </p:spTree>
    <p:extLst>
      <p:ext uri="{BB962C8B-B14F-4D97-AF65-F5344CB8AC3E}">
        <p14:creationId xmlns:p14="http://schemas.microsoft.com/office/powerpoint/2010/main" val="6897468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Grp="1" noChangeArrowheads="1"/>
          </p:cNvSpPr>
          <p:nvPr>
            <p:ph type="title" idx="4294967295"/>
          </p:nvPr>
        </p:nvSpPr>
        <p:spPr>
          <a:xfrm>
            <a:off x="457200" y="274638"/>
            <a:ext cx="8229600" cy="849312"/>
          </a:xfrm>
        </p:spPr>
        <p:txBody>
          <a:bodyPr/>
          <a:lstStyle/>
          <a:p>
            <a:pPr eaLnBrk="1" hangingPunct="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000" b="1">
                <a:solidFill>
                  <a:srgbClr val="202058"/>
                </a:solidFill>
              </a:rPr>
              <a:t>Standing marshals: before races</a:t>
            </a:r>
          </a:p>
        </p:txBody>
      </p:sp>
      <p:sp>
        <p:nvSpPr>
          <p:cNvPr id="122883" name="Text Box 2"/>
          <p:cNvSpPr txBox="1">
            <a:spLocks noChangeArrowheads="1"/>
          </p:cNvSpPr>
          <p:nvPr/>
        </p:nvSpPr>
        <p:spPr bwMode="auto">
          <a:xfrm>
            <a:off x="457200" y="1196975"/>
            <a:ext cx="8229600" cy="46799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marL="341313" indent="-341313">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1pPr>
            <a:lvl2pPr indent="-284163">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2pPr>
            <a:lvl3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3pPr>
            <a:lvl4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4pPr>
            <a:lvl5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9pPr>
          </a:lstStyle>
          <a:p>
            <a:pPr eaLnBrk="1" hangingPunct="1">
              <a:lnSpc>
                <a:spcPct val="100000"/>
              </a:lnSpc>
              <a:spcBef>
                <a:spcPts val="363"/>
              </a:spcBef>
              <a:buSzPct val="45000"/>
              <a:buFont typeface="Arial" charset="0"/>
              <a:buChar char="•"/>
            </a:pPr>
            <a:r>
              <a:rPr lang="en-US" altLang="en-US" dirty="0">
                <a:solidFill>
                  <a:srgbClr val="202058"/>
                </a:solidFill>
                <a:latin typeface="Calibri" charset="0"/>
              </a:rPr>
              <a:t>When you hear the </a:t>
            </a:r>
            <a:r>
              <a:rPr lang="en-US" altLang="en-US" b="1" dirty="0">
                <a:solidFill>
                  <a:srgbClr val="202058"/>
                </a:solidFill>
                <a:latin typeface="Calibri" charset="0"/>
              </a:rPr>
              <a:t>1-minute gun </a:t>
            </a:r>
            <a:r>
              <a:rPr lang="en-US" altLang="en-US" dirty="0">
                <a:solidFill>
                  <a:srgbClr val="202058"/>
                </a:solidFill>
                <a:latin typeface="Calibri" charset="0"/>
              </a:rPr>
              <a:t>announced by the SU, start playing your </a:t>
            </a:r>
            <a:r>
              <a:rPr lang="en-US" altLang="en-US" b="1" dirty="0">
                <a:solidFill>
                  <a:srgbClr val="202058"/>
                </a:solidFill>
                <a:latin typeface="Calibri" charset="0"/>
              </a:rPr>
              <a:t>recorded message on your megaphone </a:t>
            </a:r>
            <a:r>
              <a:rPr lang="en-US" altLang="en-US" dirty="0">
                <a:solidFill>
                  <a:srgbClr val="202058"/>
                </a:solidFill>
                <a:latin typeface="Calibri" charset="0"/>
              </a:rPr>
              <a:t>every 20-30 seconds or as required until the last cyclist for the race has gone past you (do start this early at the Head too)</a:t>
            </a:r>
          </a:p>
          <a:p>
            <a:pPr eaLnBrk="1" hangingPunct="1">
              <a:lnSpc>
                <a:spcPct val="100000"/>
              </a:lnSpc>
              <a:spcBef>
                <a:spcPts val="363"/>
              </a:spcBef>
              <a:buSzPct val="45000"/>
              <a:buFont typeface="Arial" charset="0"/>
              <a:buChar char="•"/>
            </a:pPr>
            <a:r>
              <a:rPr lang="en-US" altLang="en-US" dirty="0">
                <a:solidFill>
                  <a:srgbClr val="202058"/>
                </a:solidFill>
                <a:latin typeface="Calibri" charset="0"/>
              </a:rPr>
              <a:t>If at Donny Bridge point </a:t>
            </a:r>
            <a:r>
              <a:rPr lang="en-US" altLang="en-US" b="1" dirty="0">
                <a:solidFill>
                  <a:srgbClr val="202058"/>
                </a:solidFill>
                <a:latin typeface="Calibri" charset="0"/>
              </a:rPr>
              <a:t>away from the </a:t>
            </a:r>
            <a:r>
              <a:rPr lang="en-US" altLang="en-US" b="1" dirty="0" err="1">
                <a:solidFill>
                  <a:srgbClr val="202058"/>
                </a:solidFill>
                <a:latin typeface="Calibri" charset="0"/>
              </a:rPr>
              <a:t>bunglines</a:t>
            </a:r>
            <a:r>
              <a:rPr lang="en-US" altLang="en-US" b="1" dirty="0">
                <a:solidFill>
                  <a:srgbClr val="202058"/>
                </a:solidFill>
                <a:latin typeface="Calibri" charset="0"/>
              </a:rPr>
              <a:t> </a:t>
            </a:r>
            <a:r>
              <a:rPr lang="en-US" altLang="en-US" dirty="0">
                <a:solidFill>
                  <a:srgbClr val="202058"/>
                </a:solidFill>
                <a:latin typeface="Calibri" charset="0"/>
              </a:rPr>
              <a:t>– either upstream, or up the paths to the top of the bridge</a:t>
            </a:r>
          </a:p>
          <a:p>
            <a:pPr eaLnBrk="1" hangingPunct="1">
              <a:lnSpc>
                <a:spcPct val="100000"/>
              </a:lnSpc>
              <a:spcBef>
                <a:spcPts val="363"/>
              </a:spcBef>
              <a:buSzPct val="45000"/>
              <a:buFont typeface="Arial" charset="0"/>
              <a:buChar char="•"/>
            </a:pPr>
            <a:r>
              <a:rPr lang="en-US" altLang="en-US" dirty="0">
                <a:solidFill>
                  <a:srgbClr val="202058"/>
                </a:solidFill>
                <a:latin typeface="Calibri" charset="0"/>
              </a:rPr>
              <a:t>If there’s a knot of people in the </a:t>
            </a:r>
            <a:r>
              <a:rPr lang="en-US" altLang="en-US" dirty="0" err="1">
                <a:solidFill>
                  <a:srgbClr val="202058"/>
                </a:solidFill>
                <a:latin typeface="Calibri" charset="0"/>
              </a:rPr>
              <a:t>bunglines</a:t>
            </a:r>
            <a:r>
              <a:rPr lang="en-US" altLang="en-US" dirty="0">
                <a:solidFill>
                  <a:srgbClr val="202058"/>
                </a:solidFill>
                <a:latin typeface="Calibri" charset="0"/>
              </a:rPr>
              <a:t> area, talk to them beforehand please</a:t>
            </a:r>
          </a:p>
          <a:p>
            <a:pPr eaLnBrk="1" hangingPunct="1">
              <a:lnSpc>
                <a:spcPct val="100000"/>
              </a:lnSpc>
              <a:spcBef>
                <a:spcPts val="363"/>
              </a:spcBef>
              <a:buSzPct val="45000"/>
              <a:buFont typeface="Arial" charset="0"/>
              <a:buChar char="•"/>
            </a:pPr>
            <a:r>
              <a:rPr lang="en-US" altLang="en-US" dirty="0">
                <a:solidFill>
                  <a:srgbClr val="202058"/>
                </a:solidFill>
                <a:latin typeface="Calibri" charset="0"/>
              </a:rPr>
              <a:t>If delays occur or the start is aborted, </a:t>
            </a:r>
            <a:r>
              <a:rPr lang="en-US" altLang="en-US" b="1" dirty="0">
                <a:solidFill>
                  <a:srgbClr val="202058"/>
                </a:solidFill>
                <a:latin typeface="Calibri" charset="0"/>
              </a:rPr>
              <a:t>explain</a:t>
            </a:r>
            <a:r>
              <a:rPr lang="en-US" altLang="en-US" dirty="0">
                <a:solidFill>
                  <a:srgbClr val="202058"/>
                </a:solidFill>
                <a:latin typeface="Calibri" charset="0"/>
              </a:rPr>
              <a:t> to everyone what’s happening</a:t>
            </a:r>
          </a:p>
          <a:p>
            <a:pPr eaLnBrk="1" hangingPunct="1">
              <a:lnSpc>
                <a:spcPct val="100000"/>
              </a:lnSpc>
              <a:spcBef>
                <a:spcPts val="363"/>
              </a:spcBef>
              <a:buClrTx/>
              <a:buSzTx/>
              <a:buFontTx/>
              <a:buNone/>
            </a:pPr>
            <a:endParaRPr lang="en-US" altLang="en-US" dirty="0">
              <a:solidFill>
                <a:srgbClr val="202058"/>
              </a:solidFill>
              <a:latin typeface="Calibri" charset="0"/>
            </a:endParaRPr>
          </a:p>
        </p:txBody>
      </p:sp>
      <p:sp>
        <p:nvSpPr>
          <p:cNvPr id="122884" name="Text Box 4"/>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1pPr>
            <a:lvl2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2pPr>
            <a:lvl3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3pPr>
            <a:lvl4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4pPr>
            <a:lvl5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9pPr>
          </a:lstStyle>
          <a:p>
            <a:pPr eaLnBrk="1" hangingPunct="1">
              <a:lnSpc>
                <a:spcPct val="100000"/>
              </a:lnSpc>
            </a:pPr>
            <a:r>
              <a:rPr lang="en-GB" altLang="en-US">
                <a:solidFill>
                  <a:srgbClr val="000000"/>
                </a:solidFill>
                <a:latin typeface="Calibri" charset="0"/>
              </a:rPr>
              <a:t>57</a:t>
            </a:r>
          </a:p>
          <a:p>
            <a:pPr eaLnBrk="1" hangingPunct="1">
              <a:lnSpc>
                <a:spcPct val="100000"/>
              </a:lnSpc>
            </a:pPr>
            <a:endParaRPr lang="en-GB" altLang="en-US">
              <a:solidFill>
                <a:srgbClr val="000000"/>
              </a:solidFill>
              <a:latin typeface="Calibri" charset="0"/>
            </a:endParaRPr>
          </a:p>
        </p:txBody>
      </p:sp>
      <p:pic>
        <p:nvPicPr>
          <p:cNvPr id="2" name="Picture 1">
            <a:extLst>
              <a:ext uri="{FF2B5EF4-FFF2-40B4-BE49-F238E27FC236}">
                <a16:creationId xmlns:a16="http://schemas.microsoft.com/office/drawing/2014/main" id="{FB87AA4C-CA34-431F-82BE-3907B85D0E59}"/>
              </a:ext>
            </a:extLst>
          </p:cNvPr>
          <p:cNvPicPr>
            <a:picLocks noChangeAspect="1"/>
          </p:cNvPicPr>
          <p:nvPr/>
        </p:nvPicPr>
        <p:blipFill>
          <a:blip r:embed="rId3"/>
          <a:stretch>
            <a:fillRect/>
          </a:stretch>
        </p:blipFill>
        <p:spPr>
          <a:xfrm>
            <a:off x="454969" y="6356350"/>
            <a:ext cx="3456732" cy="371888"/>
          </a:xfrm>
          <a:prstGeom prst="rect">
            <a:avLst/>
          </a:prstGeom>
        </p:spPr>
      </p:pic>
    </p:spTree>
    <p:extLst>
      <p:ext uri="{BB962C8B-B14F-4D97-AF65-F5344CB8AC3E}">
        <p14:creationId xmlns:p14="http://schemas.microsoft.com/office/powerpoint/2010/main" val="13017395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
          <p:cNvSpPr>
            <a:spLocks noGrp="1" noChangeArrowheads="1"/>
          </p:cNvSpPr>
          <p:nvPr>
            <p:ph type="title" idx="4294967295"/>
          </p:nvPr>
        </p:nvSpPr>
        <p:spPr>
          <a:xfrm>
            <a:off x="457200" y="274638"/>
            <a:ext cx="8229600" cy="849312"/>
          </a:xfrm>
        </p:spPr>
        <p:txBody>
          <a:bodyPr/>
          <a:lstStyle/>
          <a:p>
            <a:pPr eaLnBrk="1" hangingPunct="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000" b="1">
                <a:solidFill>
                  <a:srgbClr val="202058"/>
                </a:solidFill>
              </a:rPr>
              <a:t>Early Bike Marshal</a:t>
            </a:r>
          </a:p>
        </p:txBody>
      </p:sp>
      <p:sp>
        <p:nvSpPr>
          <p:cNvPr id="124931" name="Text Box 2"/>
          <p:cNvSpPr txBox="1">
            <a:spLocks noChangeArrowheads="1"/>
          </p:cNvSpPr>
          <p:nvPr/>
        </p:nvSpPr>
        <p:spPr bwMode="auto">
          <a:xfrm>
            <a:off x="457200" y="1196975"/>
            <a:ext cx="8229600" cy="46799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marL="341313" indent="-341313">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1pPr>
            <a:lvl2pPr indent="-284163">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2pPr>
            <a:lvl3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3pPr>
            <a:lvl4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4pPr>
            <a:lvl5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9pPr>
          </a:lstStyle>
          <a:p>
            <a:pPr eaLnBrk="1" hangingPunct="1">
              <a:lnSpc>
                <a:spcPct val="100000"/>
              </a:lnSpc>
              <a:spcBef>
                <a:spcPts val="363"/>
              </a:spcBef>
              <a:buSzPct val="45000"/>
              <a:buFont typeface="Arial" charset="0"/>
              <a:buChar char="•"/>
            </a:pPr>
            <a:r>
              <a:rPr lang="en-US" altLang="en-US" dirty="0">
                <a:solidFill>
                  <a:srgbClr val="202058"/>
                </a:solidFill>
                <a:latin typeface="Calibri" charset="0"/>
              </a:rPr>
              <a:t>Roughly when the 1-minute gun goes, start cycling upriver. </a:t>
            </a:r>
            <a:r>
              <a:rPr lang="en-US" altLang="en-US" b="1" dirty="0">
                <a:solidFill>
                  <a:srgbClr val="202058"/>
                </a:solidFill>
                <a:latin typeface="Calibri" charset="0"/>
              </a:rPr>
              <a:t>Stop</a:t>
            </a:r>
            <a:r>
              <a:rPr lang="en-US" altLang="en-US" dirty="0">
                <a:solidFill>
                  <a:srgbClr val="202058"/>
                </a:solidFill>
                <a:latin typeface="Calibri" charset="0"/>
              </a:rPr>
              <a:t> at every big knot of people spilling onto the towpath, and </a:t>
            </a:r>
            <a:r>
              <a:rPr lang="en-US" altLang="en-US" b="1" dirty="0">
                <a:solidFill>
                  <a:srgbClr val="202058"/>
                </a:solidFill>
                <a:latin typeface="Calibri" charset="0"/>
              </a:rPr>
              <a:t>politely</a:t>
            </a:r>
            <a:r>
              <a:rPr lang="en-US" altLang="en-US" dirty="0">
                <a:solidFill>
                  <a:srgbClr val="202058"/>
                </a:solidFill>
                <a:latin typeface="Calibri" charset="0"/>
              </a:rPr>
              <a:t> say that a race will be coming soon and could they stand to one side when it does</a:t>
            </a:r>
          </a:p>
          <a:p>
            <a:pPr lvl="1" eaLnBrk="1" hangingPunct="1">
              <a:lnSpc>
                <a:spcPct val="100000"/>
              </a:lnSpc>
              <a:spcBef>
                <a:spcPts val="363"/>
              </a:spcBef>
              <a:buSzPct val="75000"/>
              <a:buFont typeface="Arial" charset="0"/>
              <a:buChar char="–"/>
            </a:pPr>
            <a:r>
              <a:rPr lang="en-US" altLang="en-US" dirty="0">
                <a:solidFill>
                  <a:srgbClr val="202058"/>
                </a:solidFill>
                <a:latin typeface="Calibri" charset="0"/>
              </a:rPr>
              <a:t>You cannot order them out of the way, they have right of way</a:t>
            </a:r>
          </a:p>
          <a:p>
            <a:pPr eaLnBrk="1" hangingPunct="1">
              <a:lnSpc>
                <a:spcPct val="100000"/>
              </a:lnSpc>
              <a:spcBef>
                <a:spcPts val="363"/>
              </a:spcBef>
              <a:buSzPct val="45000"/>
              <a:buFont typeface="Arial" charset="0"/>
              <a:buChar char="•"/>
            </a:pPr>
            <a:r>
              <a:rPr lang="en-US" altLang="en-US" dirty="0">
                <a:solidFill>
                  <a:srgbClr val="202058"/>
                </a:solidFill>
                <a:latin typeface="Calibri" charset="0"/>
              </a:rPr>
              <a:t>You should get at least past </a:t>
            </a:r>
            <a:r>
              <a:rPr lang="en-US" altLang="en-US" dirty="0" err="1">
                <a:solidFill>
                  <a:srgbClr val="202058"/>
                </a:solidFill>
                <a:latin typeface="Calibri" charset="0"/>
              </a:rPr>
              <a:t>Longbridges</a:t>
            </a:r>
            <a:r>
              <a:rPr lang="en-US" altLang="en-US" dirty="0">
                <a:solidFill>
                  <a:srgbClr val="202058"/>
                </a:solidFill>
                <a:latin typeface="Calibri" charset="0"/>
              </a:rPr>
              <a:t> by the time the race catches you.</a:t>
            </a:r>
          </a:p>
          <a:p>
            <a:pPr eaLnBrk="1" hangingPunct="1">
              <a:lnSpc>
                <a:spcPct val="100000"/>
              </a:lnSpc>
              <a:spcBef>
                <a:spcPts val="363"/>
              </a:spcBef>
              <a:buSzPct val="45000"/>
              <a:buFont typeface="Arial" charset="0"/>
              <a:buChar char="•"/>
            </a:pPr>
            <a:r>
              <a:rPr lang="en-US" altLang="en-US" b="1" i="1" dirty="0">
                <a:solidFill>
                  <a:srgbClr val="202058"/>
                </a:solidFill>
                <a:latin typeface="Calibri" charset="0"/>
              </a:rPr>
              <a:t>Don’t hurry</a:t>
            </a:r>
            <a:r>
              <a:rPr lang="en-US" altLang="en-US" b="1" dirty="0">
                <a:solidFill>
                  <a:srgbClr val="202058"/>
                </a:solidFill>
                <a:latin typeface="Calibri" charset="0"/>
              </a:rPr>
              <a:t> </a:t>
            </a:r>
            <a:r>
              <a:rPr lang="en-US" altLang="en-US" dirty="0">
                <a:solidFill>
                  <a:srgbClr val="202058"/>
                </a:solidFill>
                <a:latin typeface="Calibri" charset="0"/>
              </a:rPr>
              <a:t>– stop and speak to people in detail if needed.</a:t>
            </a:r>
          </a:p>
          <a:p>
            <a:pPr eaLnBrk="1" hangingPunct="1">
              <a:lnSpc>
                <a:spcPct val="100000"/>
              </a:lnSpc>
              <a:spcBef>
                <a:spcPts val="363"/>
              </a:spcBef>
              <a:buSzPct val="45000"/>
              <a:buFont typeface="Arial" charset="0"/>
              <a:buChar char="•"/>
            </a:pPr>
            <a:r>
              <a:rPr lang="en-US" altLang="en-US" dirty="0">
                <a:solidFill>
                  <a:srgbClr val="202058"/>
                </a:solidFill>
                <a:latin typeface="Calibri" charset="0"/>
              </a:rPr>
              <a:t>Watch where you are going, or bad things will happen</a:t>
            </a:r>
          </a:p>
          <a:p>
            <a:pPr eaLnBrk="1" hangingPunct="1">
              <a:lnSpc>
                <a:spcPct val="100000"/>
              </a:lnSpc>
              <a:spcBef>
                <a:spcPts val="363"/>
              </a:spcBef>
              <a:buSzPct val="45000"/>
              <a:buFont typeface="Arial" charset="0"/>
              <a:buChar char="•"/>
            </a:pPr>
            <a:r>
              <a:rPr lang="en-US" altLang="en-US" b="1" dirty="0">
                <a:solidFill>
                  <a:srgbClr val="202058"/>
                </a:solidFill>
                <a:latin typeface="Calibri" charset="0"/>
              </a:rPr>
              <a:t>Listen to your radio</a:t>
            </a:r>
            <a:r>
              <a:rPr lang="en-US" altLang="en-US" dirty="0">
                <a:solidFill>
                  <a:srgbClr val="202058"/>
                </a:solidFill>
                <a:latin typeface="Calibri" charset="0"/>
              </a:rPr>
              <a:t> so you know when races are happening</a:t>
            </a:r>
          </a:p>
          <a:p>
            <a:pPr lvl="1" eaLnBrk="1" hangingPunct="1">
              <a:lnSpc>
                <a:spcPct val="100000"/>
              </a:lnSpc>
              <a:spcBef>
                <a:spcPts val="363"/>
              </a:spcBef>
              <a:buSzPct val="75000"/>
              <a:buFont typeface="Arial" charset="0"/>
              <a:buChar char="–"/>
            </a:pPr>
            <a:r>
              <a:rPr lang="en-US" altLang="en-US" dirty="0">
                <a:solidFill>
                  <a:srgbClr val="202058"/>
                </a:solidFill>
                <a:latin typeface="Calibri" charset="0"/>
              </a:rPr>
              <a:t>You shouldn’t need to use your radio, but if you do GET OFF YOUR BICYCLE FIRST!</a:t>
            </a:r>
          </a:p>
        </p:txBody>
      </p:sp>
      <p:sp>
        <p:nvSpPr>
          <p:cNvPr id="124932" name="Text Box 4"/>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1pPr>
            <a:lvl2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2pPr>
            <a:lvl3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3pPr>
            <a:lvl4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4pPr>
            <a:lvl5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9pPr>
          </a:lstStyle>
          <a:p>
            <a:pPr eaLnBrk="1" hangingPunct="1">
              <a:lnSpc>
                <a:spcPct val="100000"/>
              </a:lnSpc>
            </a:pPr>
            <a:r>
              <a:rPr lang="en-GB" altLang="en-US">
                <a:solidFill>
                  <a:srgbClr val="000000"/>
                </a:solidFill>
                <a:latin typeface="Calibri" charset="0"/>
              </a:rPr>
              <a:t>58</a:t>
            </a:r>
          </a:p>
          <a:p>
            <a:pPr eaLnBrk="1" hangingPunct="1">
              <a:lnSpc>
                <a:spcPct val="100000"/>
              </a:lnSpc>
            </a:pPr>
            <a:endParaRPr lang="en-GB" altLang="en-US">
              <a:solidFill>
                <a:srgbClr val="000000"/>
              </a:solidFill>
              <a:latin typeface="Calibri" charset="0"/>
            </a:endParaRPr>
          </a:p>
        </p:txBody>
      </p:sp>
      <p:pic>
        <p:nvPicPr>
          <p:cNvPr id="2" name="Picture 1">
            <a:extLst>
              <a:ext uri="{FF2B5EF4-FFF2-40B4-BE49-F238E27FC236}">
                <a16:creationId xmlns:a16="http://schemas.microsoft.com/office/drawing/2014/main" id="{D0D28DBB-0CD6-4FEB-84A1-83CEF9C295A3}"/>
              </a:ext>
            </a:extLst>
          </p:cNvPr>
          <p:cNvPicPr>
            <a:picLocks noChangeAspect="1"/>
          </p:cNvPicPr>
          <p:nvPr/>
        </p:nvPicPr>
        <p:blipFill>
          <a:blip r:embed="rId3"/>
          <a:stretch>
            <a:fillRect/>
          </a:stretch>
        </p:blipFill>
        <p:spPr>
          <a:xfrm>
            <a:off x="457200" y="6349587"/>
            <a:ext cx="3456732" cy="371888"/>
          </a:xfrm>
          <a:prstGeom prst="rect">
            <a:avLst/>
          </a:prstGeom>
        </p:spPr>
      </p:pic>
    </p:spTree>
    <p:extLst>
      <p:ext uri="{BB962C8B-B14F-4D97-AF65-F5344CB8AC3E}">
        <p14:creationId xmlns:p14="http://schemas.microsoft.com/office/powerpoint/2010/main" val="5370538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
          <p:cNvSpPr>
            <a:spLocks noGrp="1" noChangeArrowheads="1"/>
          </p:cNvSpPr>
          <p:nvPr>
            <p:ph type="title" idx="4294967295"/>
          </p:nvPr>
        </p:nvSpPr>
        <p:spPr>
          <a:xfrm>
            <a:off x="457200" y="274638"/>
            <a:ext cx="8229600" cy="849312"/>
          </a:xfrm>
        </p:spPr>
        <p:txBody>
          <a:bodyPr/>
          <a:lstStyle/>
          <a:p>
            <a:pPr eaLnBrk="1" hangingPunct="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000" b="1">
                <a:solidFill>
                  <a:srgbClr val="202058"/>
                </a:solidFill>
              </a:rPr>
              <a:t>Race Bike Marshal</a:t>
            </a:r>
          </a:p>
        </p:txBody>
      </p:sp>
      <p:sp>
        <p:nvSpPr>
          <p:cNvPr id="126979" name="Text Box 2"/>
          <p:cNvSpPr txBox="1">
            <a:spLocks noChangeArrowheads="1"/>
          </p:cNvSpPr>
          <p:nvPr/>
        </p:nvSpPr>
        <p:spPr bwMode="auto">
          <a:xfrm>
            <a:off x="457200" y="1196975"/>
            <a:ext cx="8229600" cy="46799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marL="341313" indent="-341313">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1pPr>
            <a:lvl2pPr indent="-284163">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2pPr>
            <a:lvl3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3pPr>
            <a:lvl4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4pPr>
            <a:lvl5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9pPr>
          </a:lstStyle>
          <a:p>
            <a:pPr eaLnBrk="1" hangingPunct="1">
              <a:lnSpc>
                <a:spcPct val="100000"/>
              </a:lnSpc>
              <a:spcBef>
                <a:spcPts val="363"/>
              </a:spcBef>
              <a:buSzPct val="45000"/>
              <a:buFont typeface="Arial" charset="0"/>
              <a:buChar char="•"/>
            </a:pPr>
            <a:r>
              <a:rPr lang="en-US" altLang="en-US" dirty="0">
                <a:solidFill>
                  <a:srgbClr val="202058"/>
                </a:solidFill>
                <a:latin typeface="Calibri" charset="0"/>
              </a:rPr>
              <a:t>As the race begins, cycle </a:t>
            </a:r>
            <a:r>
              <a:rPr lang="en-US" altLang="en-US" b="1" dirty="0">
                <a:solidFill>
                  <a:srgbClr val="202058"/>
                </a:solidFill>
                <a:latin typeface="Calibri" charset="0"/>
              </a:rPr>
              <a:t>IMMEDIATELY</a:t>
            </a:r>
            <a:r>
              <a:rPr lang="en-US" altLang="en-US" dirty="0">
                <a:solidFill>
                  <a:srgbClr val="202058"/>
                </a:solidFill>
                <a:latin typeface="Calibri" charset="0"/>
              </a:rPr>
              <a:t> ahead of the first boat and its </a:t>
            </a:r>
            <a:r>
              <a:rPr lang="en-US" altLang="en-US" dirty="0" err="1">
                <a:solidFill>
                  <a:srgbClr val="202058"/>
                </a:solidFill>
                <a:latin typeface="Calibri" charset="0"/>
              </a:rPr>
              <a:t>bankrider</a:t>
            </a:r>
            <a:r>
              <a:rPr lang="en-US" altLang="en-US" dirty="0">
                <a:solidFill>
                  <a:srgbClr val="202058"/>
                </a:solidFill>
                <a:latin typeface="Calibri" charset="0"/>
              </a:rPr>
              <a:t> &amp; umpire</a:t>
            </a:r>
          </a:p>
          <a:p>
            <a:pPr eaLnBrk="1" hangingPunct="1">
              <a:lnSpc>
                <a:spcPct val="100000"/>
              </a:lnSpc>
              <a:spcBef>
                <a:spcPts val="363"/>
              </a:spcBef>
              <a:buSzPct val="45000"/>
              <a:buFont typeface="Arial" charset="0"/>
              <a:buChar char="•"/>
            </a:pPr>
            <a:r>
              <a:rPr lang="en-US" altLang="en-US" dirty="0">
                <a:solidFill>
                  <a:srgbClr val="202058"/>
                </a:solidFill>
                <a:latin typeface="Calibri" charset="0"/>
              </a:rPr>
              <a:t>Say politely to all pedestrians that the race is now coming, we would appreciate them standing clear</a:t>
            </a:r>
          </a:p>
          <a:p>
            <a:pPr lvl="1" eaLnBrk="1" hangingPunct="1">
              <a:lnSpc>
                <a:spcPct val="100000"/>
              </a:lnSpc>
              <a:spcBef>
                <a:spcPts val="363"/>
              </a:spcBef>
              <a:buSzPct val="75000"/>
              <a:buFont typeface="Arial" charset="0"/>
              <a:buChar char="–"/>
            </a:pPr>
            <a:r>
              <a:rPr lang="en-US" altLang="en-US" dirty="0">
                <a:solidFill>
                  <a:srgbClr val="202058"/>
                </a:solidFill>
                <a:latin typeface="Calibri" charset="0"/>
              </a:rPr>
              <a:t>If they don’t move, </a:t>
            </a:r>
            <a:r>
              <a:rPr lang="en-US" altLang="en-US" b="1" dirty="0">
                <a:solidFill>
                  <a:srgbClr val="202058"/>
                </a:solidFill>
                <a:latin typeface="Calibri" charset="0"/>
              </a:rPr>
              <a:t>STOP and shout at the bank rider and umpire behind you to stop and look </a:t>
            </a:r>
          </a:p>
          <a:p>
            <a:pPr eaLnBrk="1" hangingPunct="1">
              <a:lnSpc>
                <a:spcPct val="100000"/>
              </a:lnSpc>
              <a:spcBef>
                <a:spcPts val="363"/>
              </a:spcBef>
              <a:buSzPct val="45000"/>
              <a:buFont typeface="Arial" charset="0"/>
              <a:buChar char="•"/>
            </a:pPr>
            <a:r>
              <a:rPr lang="en-US" altLang="en-US" dirty="0">
                <a:solidFill>
                  <a:srgbClr val="202058"/>
                </a:solidFill>
                <a:latin typeface="Calibri" charset="0"/>
              </a:rPr>
              <a:t>Do NOT knock anyone over, or there will be bother</a:t>
            </a:r>
          </a:p>
          <a:p>
            <a:pPr eaLnBrk="1" hangingPunct="1">
              <a:lnSpc>
                <a:spcPct val="100000"/>
              </a:lnSpc>
              <a:spcBef>
                <a:spcPts val="363"/>
              </a:spcBef>
              <a:buSzPct val="45000"/>
              <a:buFont typeface="Arial" charset="0"/>
              <a:buChar char="•"/>
            </a:pPr>
            <a:r>
              <a:rPr lang="en-US" altLang="en-US" dirty="0">
                <a:solidFill>
                  <a:srgbClr val="202058"/>
                </a:solidFill>
                <a:latin typeface="Calibri" charset="0"/>
              </a:rPr>
              <a:t>Do NOT cycle way ahead of the crews</a:t>
            </a:r>
          </a:p>
          <a:p>
            <a:pPr eaLnBrk="1" hangingPunct="1">
              <a:lnSpc>
                <a:spcPct val="100000"/>
              </a:lnSpc>
              <a:spcBef>
                <a:spcPts val="363"/>
              </a:spcBef>
              <a:buSzPct val="45000"/>
              <a:buFont typeface="Arial" charset="0"/>
              <a:buChar char="•"/>
            </a:pPr>
            <a:r>
              <a:rPr lang="en-US" altLang="en-US" dirty="0">
                <a:solidFill>
                  <a:srgbClr val="202058"/>
                </a:solidFill>
                <a:latin typeface="Calibri" charset="0"/>
              </a:rPr>
              <a:t>Listen to your radio so you know when races are happening</a:t>
            </a:r>
          </a:p>
          <a:p>
            <a:pPr lvl="1" eaLnBrk="1" hangingPunct="1">
              <a:lnSpc>
                <a:spcPct val="100000"/>
              </a:lnSpc>
              <a:spcBef>
                <a:spcPts val="363"/>
              </a:spcBef>
              <a:buSzPct val="75000"/>
              <a:buFont typeface="Arial" charset="0"/>
              <a:buChar char="–"/>
            </a:pPr>
            <a:r>
              <a:rPr lang="en-US" altLang="en-US" dirty="0">
                <a:solidFill>
                  <a:srgbClr val="202058"/>
                </a:solidFill>
                <a:latin typeface="Calibri" charset="0"/>
              </a:rPr>
              <a:t>But GET OFF YOUR BIKE if you need to use it!	</a:t>
            </a:r>
          </a:p>
          <a:p>
            <a:pPr eaLnBrk="1" hangingPunct="1">
              <a:lnSpc>
                <a:spcPct val="100000"/>
              </a:lnSpc>
              <a:spcBef>
                <a:spcPts val="363"/>
              </a:spcBef>
              <a:buClrTx/>
              <a:buSzTx/>
              <a:buFontTx/>
              <a:buNone/>
            </a:pPr>
            <a:endParaRPr lang="en-US" altLang="en-US" dirty="0">
              <a:solidFill>
                <a:srgbClr val="202058"/>
              </a:solidFill>
              <a:latin typeface="Calibri" charset="0"/>
            </a:endParaRPr>
          </a:p>
        </p:txBody>
      </p:sp>
      <p:sp>
        <p:nvSpPr>
          <p:cNvPr id="126980" name="Text Box 4"/>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1pPr>
            <a:lvl2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2pPr>
            <a:lvl3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3pPr>
            <a:lvl4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4pPr>
            <a:lvl5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9pPr>
          </a:lstStyle>
          <a:p>
            <a:pPr eaLnBrk="1" hangingPunct="1">
              <a:lnSpc>
                <a:spcPct val="100000"/>
              </a:lnSpc>
            </a:pPr>
            <a:r>
              <a:rPr lang="en-GB" altLang="en-US">
                <a:solidFill>
                  <a:srgbClr val="000000"/>
                </a:solidFill>
                <a:latin typeface="Calibri" charset="0"/>
              </a:rPr>
              <a:t>59</a:t>
            </a:r>
          </a:p>
          <a:p>
            <a:pPr eaLnBrk="1" hangingPunct="1">
              <a:lnSpc>
                <a:spcPct val="100000"/>
              </a:lnSpc>
            </a:pPr>
            <a:endParaRPr lang="en-GB" altLang="en-US">
              <a:solidFill>
                <a:srgbClr val="000000"/>
              </a:solidFill>
              <a:latin typeface="Calibri" charset="0"/>
            </a:endParaRPr>
          </a:p>
        </p:txBody>
      </p:sp>
      <p:pic>
        <p:nvPicPr>
          <p:cNvPr id="2" name="Picture 1">
            <a:extLst>
              <a:ext uri="{FF2B5EF4-FFF2-40B4-BE49-F238E27FC236}">
                <a16:creationId xmlns:a16="http://schemas.microsoft.com/office/drawing/2014/main" id="{3C371FA5-1927-485B-A3BF-D450DFD2CEC4}"/>
              </a:ext>
            </a:extLst>
          </p:cNvPr>
          <p:cNvPicPr>
            <a:picLocks noChangeAspect="1"/>
          </p:cNvPicPr>
          <p:nvPr/>
        </p:nvPicPr>
        <p:blipFill>
          <a:blip r:embed="rId3"/>
          <a:stretch>
            <a:fillRect/>
          </a:stretch>
        </p:blipFill>
        <p:spPr>
          <a:xfrm>
            <a:off x="457200" y="6349587"/>
            <a:ext cx="3456732" cy="371888"/>
          </a:xfrm>
          <a:prstGeom prst="rect">
            <a:avLst/>
          </a:prstGeom>
        </p:spPr>
      </p:pic>
    </p:spTree>
    <p:extLst>
      <p:ext uri="{BB962C8B-B14F-4D97-AF65-F5344CB8AC3E}">
        <p14:creationId xmlns:p14="http://schemas.microsoft.com/office/powerpoint/2010/main" val="14514275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Information for BOTH marshals and umpires</a:t>
            </a:r>
          </a:p>
        </p:txBody>
      </p:sp>
      <p:sp>
        <p:nvSpPr>
          <p:cNvPr id="5" name="TextBox 4"/>
          <p:cNvSpPr txBox="1"/>
          <p:nvPr/>
        </p:nvSpPr>
        <p:spPr>
          <a:xfrm>
            <a:off x="107504" y="1321757"/>
            <a:ext cx="8928992" cy="1200329"/>
          </a:xfrm>
          <a:prstGeom prst="rect">
            <a:avLst/>
          </a:prstGeom>
          <a:noFill/>
        </p:spPr>
        <p:txBody>
          <a:bodyPr wrap="square" rtlCol="0">
            <a:spAutoFit/>
          </a:bodyPr>
          <a:lstStyle/>
          <a:p>
            <a:pPr marL="457200" indent="-457200">
              <a:buFont typeface="Arial" pitchFamily="34" charset="0"/>
              <a:buChar char="•"/>
            </a:pPr>
            <a:r>
              <a:rPr lang="en-GB" sz="2800" dirty="0">
                <a:solidFill>
                  <a:schemeClr val="tx2"/>
                </a:solidFill>
              </a:rPr>
              <a:t>Preparation</a:t>
            </a:r>
          </a:p>
          <a:p>
            <a:pPr marL="457200" indent="-457200">
              <a:buFont typeface="Arial" pitchFamily="34" charset="0"/>
              <a:buChar char="•"/>
            </a:pPr>
            <a:r>
              <a:rPr lang="en-GB" sz="2800" dirty="0">
                <a:solidFill>
                  <a:schemeClr val="tx2"/>
                </a:solidFill>
              </a:rPr>
              <a:t>The circulation pattern</a:t>
            </a:r>
          </a:p>
          <a:p>
            <a:pPr marL="285750" indent="-285750">
              <a:buFont typeface="Arial" pitchFamily="34" charset="0"/>
              <a:buChar char="•"/>
            </a:pPr>
            <a:endParaRPr lang="en-GB" sz="1600" b="1" dirty="0">
              <a:solidFill>
                <a:schemeClr val="tx2"/>
              </a:solidFill>
            </a:endParaRPr>
          </a:p>
        </p:txBody>
      </p:sp>
    </p:spTree>
    <p:extLst>
      <p:ext uri="{BB962C8B-B14F-4D97-AF65-F5344CB8AC3E}">
        <p14:creationId xmlns:p14="http://schemas.microsoft.com/office/powerpoint/2010/main" val="7677127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1"/>
          <p:cNvSpPr>
            <a:spLocks noGrp="1" noChangeArrowheads="1"/>
          </p:cNvSpPr>
          <p:nvPr>
            <p:ph type="title" idx="4294967295"/>
          </p:nvPr>
        </p:nvSpPr>
        <p:spPr>
          <a:xfrm>
            <a:off x="457200" y="274638"/>
            <a:ext cx="8229600" cy="849312"/>
          </a:xfrm>
        </p:spPr>
        <p:txBody>
          <a:bodyPr/>
          <a:lstStyle/>
          <a:p>
            <a:pPr eaLnBrk="1" hangingPunct="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000" b="1">
                <a:solidFill>
                  <a:srgbClr val="202058"/>
                </a:solidFill>
              </a:rPr>
              <a:t>Don’t worry about the river</a:t>
            </a:r>
          </a:p>
        </p:txBody>
      </p:sp>
      <p:sp>
        <p:nvSpPr>
          <p:cNvPr id="129027" name="Text Box 2"/>
          <p:cNvSpPr txBox="1">
            <a:spLocks noChangeArrowheads="1"/>
          </p:cNvSpPr>
          <p:nvPr/>
        </p:nvSpPr>
        <p:spPr bwMode="auto">
          <a:xfrm>
            <a:off x="457200" y="1196975"/>
            <a:ext cx="8229600" cy="46799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marL="341313" indent="-341313">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1pPr>
            <a:lvl2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2pPr>
            <a:lvl3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3pPr>
            <a:lvl4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4pPr>
            <a:lvl5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9pPr>
          </a:lstStyle>
          <a:p>
            <a:pPr eaLnBrk="1" hangingPunct="1">
              <a:lnSpc>
                <a:spcPct val="100000"/>
              </a:lnSpc>
              <a:spcBef>
                <a:spcPts val="363"/>
              </a:spcBef>
              <a:spcAft>
                <a:spcPts val="1425"/>
              </a:spcAft>
              <a:buSzPct val="45000"/>
              <a:buFont typeface="Arial" charset="0"/>
              <a:buChar char="•"/>
            </a:pPr>
            <a:r>
              <a:rPr lang="en-US" altLang="en-US">
                <a:solidFill>
                  <a:srgbClr val="202058"/>
                </a:solidFill>
                <a:latin typeface="Calibri" charset="0"/>
              </a:rPr>
              <a:t>Ignore river checks, they aren’t for you, they’re for river (yellow-bibbed) marshals</a:t>
            </a:r>
          </a:p>
          <a:p>
            <a:pPr eaLnBrk="1" hangingPunct="1">
              <a:lnSpc>
                <a:spcPct val="100000"/>
              </a:lnSpc>
              <a:spcBef>
                <a:spcPts val="363"/>
              </a:spcBef>
              <a:spcAft>
                <a:spcPts val="1425"/>
              </a:spcAft>
              <a:buSzPct val="45000"/>
              <a:buFont typeface="Arial" charset="0"/>
              <a:buChar char="•"/>
            </a:pPr>
            <a:r>
              <a:rPr lang="en-US" altLang="en-US">
                <a:solidFill>
                  <a:srgbClr val="202058"/>
                </a:solidFill>
                <a:latin typeface="Calibri" charset="0"/>
              </a:rPr>
              <a:t>There are two occasions on which you should alert the Senior Umpire: if a pedestrian requires</a:t>
            </a:r>
            <a:r>
              <a:rPr lang="en-US" altLang="en-US" b="1">
                <a:solidFill>
                  <a:srgbClr val="202058"/>
                </a:solidFill>
                <a:latin typeface="Calibri" charset="0"/>
              </a:rPr>
              <a:t> first aid</a:t>
            </a:r>
            <a:r>
              <a:rPr lang="en-US" altLang="en-US">
                <a:solidFill>
                  <a:srgbClr val="202058"/>
                </a:solidFill>
                <a:latin typeface="Calibri" charset="0"/>
              </a:rPr>
              <a:t> or if a pedestrian goes </a:t>
            </a:r>
            <a:r>
              <a:rPr lang="en-US" altLang="en-US" b="1">
                <a:solidFill>
                  <a:srgbClr val="202058"/>
                </a:solidFill>
                <a:latin typeface="Calibri" charset="0"/>
              </a:rPr>
              <a:t>into the water</a:t>
            </a:r>
            <a:r>
              <a:rPr lang="en-US" altLang="en-US">
                <a:solidFill>
                  <a:srgbClr val="202058"/>
                </a:solidFill>
                <a:latin typeface="Calibri" charset="0"/>
              </a:rPr>
              <a:t>.</a:t>
            </a:r>
          </a:p>
          <a:p>
            <a:pPr eaLnBrk="1" hangingPunct="1">
              <a:lnSpc>
                <a:spcPct val="100000"/>
              </a:lnSpc>
              <a:spcBef>
                <a:spcPts val="363"/>
              </a:spcBef>
              <a:spcAft>
                <a:spcPts val="1425"/>
              </a:spcAft>
              <a:buSzPct val="45000"/>
              <a:buFont typeface="Arial" charset="0"/>
              <a:buChar char="•"/>
            </a:pPr>
            <a:r>
              <a:rPr lang="en-US" altLang="en-US">
                <a:solidFill>
                  <a:srgbClr val="202058"/>
                </a:solidFill>
                <a:latin typeface="Calibri" charset="0"/>
              </a:rPr>
              <a:t>Do NOT tell the SU if there is a towpath blockage:  if that happens all cyclists including umpires/marshals/coaches must simply wait until it clears.  We will </a:t>
            </a:r>
            <a:r>
              <a:rPr lang="en-US" altLang="en-US" b="1">
                <a:solidFill>
                  <a:srgbClr val="202058"/>
                </a:solidFill>
                <a:latin typeface="Calibri" charset="0"/>
              </a:rPr>
              <a:t>NOT</a:t>
            </a:r>
            <a:r>
              <a:rPr lang="en-US" altLang="en-US">
                <a:solidFill>
                  <a:srgbClr val="202058"/>
                </a:solidFill>
                <a:latin typeface="Calibri" charset="0"/>
              </a:rPr>
              <a:t> be stopping the racing for a towpath blockage.</a:t>
            </a:r>
          </a:p>
        </p:txBody>
      </p:sp>
      <p:sp>
        <p:nvSpPr>
          <p:cNvPr id="129028" name="Text Box 4"/>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1pPr>
            <a:lvl2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2pPr>
            <a:lvl3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3pPr>
            <a:lvl4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4pPr>
            <a:lvl5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9pPr>
          </a:lstStyle>
          <a:p>
            <a:pPr eaLnBrk="1" hangingPunct="1">
              <a:lnSpc>
                <a:spcPct val="100000"/>
              </a:lnSpc>
            </a:pPr>
            <a:r>
              <a:rPr lang="en-GB" altLang="en-US">
                <a:solidFill>
                  <a:srgbClr val="000000"/>
                </a:solidFill>
                <a:latin typeface="Calibri" charset="0"/>
              </a:rPr>
              <a:t>60</a:t>
            </a:r>
          </a:p>
        </p:txBody>
      </p:sp>
      <p:pic>
        <p:nvPicPr>
          <p:cNvPr id="2" name="Picture 1">
            <a:extLst>
              <a:ext uri="{FF2B5EF4-FFF2-40B4-BE49-F238E27FC236}">
                <a16:creationId xmlns:a16="http://schemas.microsoft.com/office/drawing/2014/main" id="{1DF29A58-0072-461B-AFD3-FF93392188DF}"/>
              </a:ext>
            </a:extLst>
          </p:cNvPr>
          <p:cNvPicPr>
            <a:picLocks noChangeAspect="1"/>
          </p:cNvPicPr>
          <p:nvPr/>
        </p:nvPicPr>
        <p:blipFill>
          <a:blip r:embed="rId3"/>
          <a:stretch>
            <a:fillRect/>
          </a:stretch>
        </p:blipFill>
        <p:spPr>
          <a:xfrm>
            <a:off x="457200" y="6322543"/>
            <a:ext cx="3456732" cy="371888"/>
          </a:xfrm>
          <a:prstGeom prst="rect">
            <a:avLst/>
          </a:prstGeom>
        </p:spPr>
      </p:pic>
    </p:spTree>
    <p:extLst>
      <p:ext uri="{BB962C8B-B14F-4D97-AF65-F5344CB8AC3E}">
        <p14:creationId xmlns:p14="http://schemas.microsoft.com/office/powerpoint/2010/main" val="3917900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1"/>
          <p:cNvSpPr>
            <a:spLocks noGrp="1" noChangeArrowheads="1"/>
          </p:cNvSpPr>
          <p:nvPr>
            <p:ph type="title" idx="4294967295"/>
          </p:nvPr>
        </p:nvSpPr>
        <p:spPr>
          <a:xfrm>
            <a:off x="457200" y="274638"/>
            <a:ext cx="8229600" cy="849312"/>
          </a:xfrm>
        </p:spPr>
        <p:txBody>
          <a:bodyPr/>
          <a:lstStyle/>
          <a:p>
            <a:pPr eaLnBrk="1" hangingPunct="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000" b="1" u="sng">
                <a:solidFill>
                  <a:srgbClr val="202058"/>
                </a:solidFill>
              </a:rPr>
              <a:t>Do</a:t>
            </a:r>
            <a:r>
              <a:rPr lang="en-US" altLang="en-US" sz="2000" b="1">
                <a:solidFill>
                  <a:srgbClr val="202058"/>
                </a:solidFill>
              </a:rPr>
              <a:t> worry about the bank!</a:t>
            </a:r>
          </a:p>
        </p:txBody>
      </p:sp>
      <p:sp>
        <p:nvSpPr>
          <p:cNvPr id="131075" name="Text Box 2"/>
          <p:cNvSpPr txBox="1">
            <a:spLocks noChangeArrowheads="1"/>
          </p:cNvSpPr>
          <p:nvPr/>
        </p:nvSpPr>
        <p:spPr bwMode="auto">
          <a:xfrm>
            <a:off x="457200" y="1196975"/>
            <a:ext cx="8229600" cy="46799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marL="341313" indent="-341313">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1pPr>
            <a:lvl2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2pPr>
            <a:lvl3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3pPr>
            <a:lvl4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4pPr>
            <a:lvl5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9pPr>
          </a:lstStyle>
          <a:p>
            <a:pPr eaLnBrk="1" hangingPunct="1">
              <a:lnSpc>
                <a:spcPct val="100000"/>
              </a:lnSpc>
              <a:spcBef>
                <a:spcPts val="363"/>
              </a:spcBef>
              <a:spcAft>
                <a:spcPts val="1425"/>
              </a:spcAft>
              <a:buSzPct val="45000"/>
              <a:buFont typeface="Arial" charset="0"/>
              <a:buChar char="•"/>
            </a:pPr>
            <a:r>
              <a:rPr lang="en-US" altLang="en-US" b="1">
                <a:solidFill>
                  <a:srgbClr val="202058"/>
                </a:solidFill>
                <a:latin typeface="Calibri" charset="0"/>
              </a:rPr>
              <a:t>Don’t</a:t>
            </a:r>
            <a:r>
              <a:rPr lang="en-US" altLang="en-US">
                <a:solidFill>
                  <a:srgbClr val="202058"/>
                </a:solidFill>
                <a:latin typeface="Calibri" charset="0"/>
              </a:rPr>
              <a:t> stand in the way of the race bikes yourself!</a:t>
            </a:r>
          </a:p>
          <a:p>
            <a:pPr eaLnBrk="1" hangingPunct="1">
              <a:lnSpc>
                <a:spcPct val="100000"/>
              </a:lnSpc>
              <a:spcBef>
                <a:spcPts val="363"/>
              </a:spcBef>
              <a:spcAft>
                <a:spcPts val="1425"/>
              </a:spcAft>
              <a:buSzPct val="45000"/>
              <a:buFont typeface="Arial" charset="0"/>
              <a:buChar char="•"/>
            </a:pPr>
            <a:r>
              <a:rPr lang="en-US" altLang="en-US">
                <a:solidFill>
                  <a:srgbClr val="202058"/>
                </a:solidFill>
                <a:latin typeface="Calibri" charset="0"/>
              </a:rPr>
              <a:t>Don’t ever put your radio down</a:t>
            </a:r>
          </a:p>
          <a:p>
            <a:pPr eaLnBrk="1" hangingPunct="1">
              <a:lnSpc>
                <a:spcPct val="100000"/>
              </a:lnSpc>
              <a:spcBef>
                <a:spcPts val="363"/>
              </a:spcBef>
              <a:spcAft>
                <a:spcPts val="1425"/>
              </a:spcAft>
              <a:buSzPct val="45000"/>
              <a:buFont typeface="Arial" charset="0"/>
              <a:buChar char="•"/>
            </a:pPr>
            <a:r>
              <a:rPr lang="en-US" altLang="en-US">
                <a:solidFill>
                  <a:srgbClr val="202058"/>
                </a:solidFill>
                <a:latin typeface="Calibri" charset="0"/>
              </a:rPr>
              <a:t>You do not need a klaxon</a:t>
            </a:r>
          </a:p>
          <a:p>
            <a:pPr eaLnBrk="1" hangingPunct="1">
              <a:lnSpc>
                <a:spcPct val="100000"/>
              </a:lnSpc>
              <a:spcBef>
                <a:spcPts val="363"/>
              </a:spcBef>
              <a:spcAft>
                <a:spcPts val="1425"/>
              </a:spcAft>
              <a:buSzPct val="45000"/>
              <a:buFont typeface="Arial" charset="0"/>
              <a:buChar char="•"/>
            </a:pPr>
            <a:r>
              <a:rPr lang="en-US" altLang="en-US">
                <a:solidFill>
                  <a:srgbClr val="202058"/>
                </a:solidFill>
                <a:latin typeface="Calibri" charset="0"/>
              </a:rPr>
              <a:t>If you see a new problem in the river alert the nearest marshal (all of you have one nearby) and they will deal with it</a:t>
            </a:r>
          </a:p>
          <a:p>
            <a:pPr eaLnBrk="1" hangingPunct="1">
              <a:lnSpc>
                <a:spcPct val="100000"/>
              </a:lnSpc>
              <a:spcBef>
                <a:spcPts val="363"/>
              </a:spcBef>
              <a:spcAft>
                <a:spcPts val="1425"/>
              </a:spcAft>
              <a:buSzPct val="45000"/>
              <a:buFont typeface="Arial" charset="0"/>
              <a:buChar char="•"/>
            </a:pPr>
            <a:r>
              <a:rPr lang="en-US" altLang="en-US">
                <a:solidFill>
                  <a:srgbClr val="202058"/>
                </a:solidFill>
                <a:latin typeface="Calibri" charset="0"/>
              </a:rPr>
              <a:t>If someone falls off the bank during a race, alert the Senior Umpire straight away, unless a river marshal is already doing so.</a:t>
            </a:r>
          </a:p>
          <a:p>
            <a:pPr eaLnBrk="1" hangingPunct="1">
              <a:lnSpc>
                <a:spcPct val="100000"/>
              </a:lnSpc>
              <a:spcBef>
                <a:spcPts val="363"/>
              </a:spcBef>
              <a:spcAft>
                <a:spcPts val="1425"/>
              </a:spcAft>
              <a:buClrTx/>
              <a:buSzTx/>
              <a:buFontTx/>
              <a:buNone/>
            </a:pPr>
            <a:endParaRPr lang="en-US" altLang="en-US">
              <a:solidFill>
                <a:srgbClr val="202058"/>
              </a:solidFill>
              <a:latin typeface="Calibri" charset="0"/>
            </a:endParaRPr>
          </a:p>
          <a:p>
            <a:pPr eaLnBrk="1" hangingPunct="1">
              <a:lnSpc>
                <a:spcPct val="100000"/>
              </a:lnSpc>
              <a:spcBef>
                <a:spcPts val="363"/>
              </a:spcBef>
              <a:spcAft>
                <a:spcPts val="1425"/>
              </a:spcAft>
              <a:buClrTx/>
              <a:buSzTx/>
              <a:buFontTx/>
              <a:buNone/>
            </a:pPr>
            <a:endParaRPr lang="en-US" altLang="en-US">
              <a:solidFill>
                <a:srgbClr val="202058"/>
              </a:solidFill>
              <a:latin typeface="Calibri" charset="0"/>
            </a:endParaRPr>
          </a:p>
        </p:txBody>
      </p:sp>
      <p:sp>
        <p:nvSpPr>
          <p:cNvPr id="131076" name="Text Box 4"/>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1pPr>
            <a:lvl2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2pPr>
            <a:lvl3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3pPr>
            <a:lvl4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4pPr>
            <a:lvl5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9pPr>
          </a:lstStyle>
          <a:p>
            <a:pPr eaLnBrk="1" hangingPunct="1">
              <a:lnSpc>
                <a:spcPct val="100000"/>
              </a:lnSpc>
            </a:pPr>
            <a:r>
              <a:rPr lang="en-GB" altLang="en-US">
                <a:solidFill>
                  <a:srgbClr val="000000"/>
                </a:solidFill>
                <a:latin typeface="Calibri" charset="0"/>
              </a:rPr>
              <a:t>61</a:t>
            </a:r>
          </a:p>
        </p:txBody>
      </p:sp>
      <p:pic>
        <p:nvPicPr>
          <p:cNvPr id="2" name="Picture 1">
            <a:extLst>
              <a:ext uri="{FF2B5EF4-FFF2-40B4-BE49-F238E27FC236}">
                <a16:creationId xmlns:a16="http://schemas.microsoft.com/office/drawing/2014/main" id="{1B415F25-F222-47CD-876D-00B3F9E06B0A}"/>
              </a:ext>
            </a:extLst>
          </p:cNvPr>
          <p:cNvPicPr>
            <a:picLocks noChangeAspect="1"/>
          </p:cNvPicPr>
          <p:nvPr/>
        </p:nvPicPr>
        <p:blipFill>
          <a:blip r:embed="rId3"/>
          <a:stretch>
            <a:fillRect/>
          </a:stretch>
        </p:blipFill>
        <p:spPr>
          <a:xfrm>
            <a:off x="457200" y="6349587"/>
            <a:ext cx="3456732" cy="371888"/>
          </a:xfrm>
          <a:prstGeom prst="rect">
            <a:avLst/>
          </a:prstGeom>
        </p:spPr>
      </p:pic>
    </p:spTree>
    <p:extLst>
      <p:ext uri="{BB962C8B-B14F-4D97-AF65-F5344CB8AC3E}">
        <p14:creationId xmlns:p14="http://schemas.microsoft.com/office/powerpoint/2010/main" val="19518014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1"/>
          <p:cNvSpPr>
            <a:spLocks noGrp="1" noChangeArrowheads="1"/>
          </p:cNvSpPr>
          <p:nvPr>
            <p:ph type="title" idx="4294967295"/>
          </p:nvPr>
        </p:nvSpPr>
        <p:spPr>
          <a:xfrm>
            <a:off x="457200" y="274638"/>
            <a:ext cx="8229600" cy="849312"/>
          </a:xfrm>
        </p:spPr>
        <p:txBody>
          <a:bodyPr/>
          <a:lstStyle/>
          <a:p>
            <a:pPr eaLnBrk="1" hangingPunct="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000" b="1">
                <a:solidFill>
                  <a:srgbClr val="202058"/>
                </a:solidFill>
              </a:rPr>
              <a:t>Keep the public safe – general points</a:t>
            </a:r>
            <a:br>
              <a:rPr lang="en-US" altLang="en-US" sz="2000" b="1">
                <a:solidFill>
                  <a:srgbClr val="202058"/>
                </a:solidFill>
              </a:rPr>
            </a:br>
            <a:endParaRPr lang="en-US" altLang="en-US" sz="2000" b="1">
              <a:solidFill>
                <a:srgbClr val="202058"/>
              </a:solidFill>
            </a:endParaRPr>
          </a:p>
        </p:txBody>
      </p:sp>
      <p:sp>
        <p:nvSpPr>
          <p:cNvPr id="133123" name="Text Box 2"/>
          <p:cNvSpPr txBox="1">
            <a:spLocks noChangeArrowheads="1"/>
          </p:cNvSpPr>
          <p:nvPr/>
        </p:nvSpPr>
        <p:spPr bwMode="auto">
          <a:xfrm>
            <a:off x="457200" y="764704"/>
            <a:ext cx="8229600" cy="51122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marL="341313" indent="-341313">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1pPr>
            <a:lvl2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2pPr>
            <a:lvl3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3pPr>
            <a:lvl4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4pPr>
            <a:lvl5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9pPr>
          </a:lstStyle>
          <a:p>
            <a:pPr eaLnBrk="1" hangingPunct="1">
              <a:lnSpc>
                <a:spcPct val="100000"/>
              </a:lnSpc>
              <a:spcBef>
                <a:spcPts val="363"/>
              </a:spcBef>
              <a:buSzPct val="45000"/>
              <a:buFont typeface="Arial" charset="0"/>
              <a:buChar char="•"/>
            </a:pPr>
            <a:r>
              <a:rPr lang="en-US" altLang="en-US" dirty="0">
                <a:solidFill>
                  <a:srgbClr val="202058"/>
                </a:solidFill>
                <a:latin typeface="+mn-lt"/>
              </a:rPr>
              <a:t>Don’t worry about the river – unless there is an emergency and you don’t think the river marshals have seen it</a:t>
            </a:r>
          </a:p>
          <a:p>
            <a:pPr eaLnBrk="1" hangingPunct="1">
              <a:lnSpc>
                <a:spcPct val="100000"/>
              </a:lnSpc>
              <a:spcBef>
                <a:spcPts val="363"/>
              </a:spcBef>
              <a:buSzPct val="45000"/>
              <a:buFont typeface="Arial" charset="0"/>
              <a:buChar char="•"/>
            </a:pPr>
            <a:r>
              <a:rPr lang="en-US" altLang="en-US" b="1" dirty="0">
                <a:solidFill>
                  <a:srgbClr val="202058"/>
                </a:solidFill>
                <a:latin typeface="+mn-lt"/>
              </a:rPr>
              <a:t>Advise</a:t>
            </a:r>
            <a:r>
              <a:rPr lang="en-US" altLang="en-US" dirty="0">
                <a:solidFill>
                  <a:srgbClr val="202058"/>
                </a:solidFill>
                <a:latin typeface="+mn-lt"/>
              </a:rPr>
              <a:t> towpath users as to what’s going on and what they can do to stay safe </a:t>
            </a:r>
          </a:p>
          <a:p>
            <a:pPr eaLnBrk="1" hangingPunct="1">
              <a:lnSpc>
                <a:spcPct val="100000"/>
              </a:lnSpc>
              <a:spcBef>
                <a:spcPts val="363"/>
              </a:spcBef>
              <a:buSzPct val="45000"/>
              <a:buFont typeface="Arial" charset="0"/>
              <a:buChar char="•"/>
            </a:pPr>
            <a:r>
              <a:rPr lang="en-US" altLang="en-US" dirty="0">
                <a:solidFill>
                  <a:srgbClr val="202058"/>
                </a:solidFill>
                <a:latin typeface="+mn-lt"/>
              </a:rPr>
              <a:t>Be polite! You are the public face of the event, we get complaints when people are rude</a:t>
            </a:r>
          </a:p>
          <a:p>
            <a:pPr eaLnBrk="1" hangingPunct="1">
              <a:lnSpc>
                <a:spcPct val="100000"/>
              </a:lnSpc>
              <a:spcBef>
                <a:spcPts val="363"/>
              </a:spcBef>
              <a:buSzPct val="45000"/>
              <a:buFont typeface="Arial" charset="0"/>
              <a:buChar char="•"/>
            </a:pPr>
            <a:r>
              <a:rPr lang="en-US" altLang="en-US" dirty="0">
                <a:solidFill>
                  <a:srgbClr val="202058"/>
                </a:solidFill>
                <a:latin typeface="+mn-lt"/>
              </a:rPr>
              <a:t>Listen to your radio so you know what’s going on. </a:t>
            </a:r>
            <a:r>
              <a:rPr lang="en-US" altLang="en-US" b="1" dirty="0">
                <a:solidFill>
                  <a:srgbClr val="202058"/>
                </a:solidFill>
                <a:latin typeface="+mn-lt"/>
              </a:rPr>
              <a:t>Don’t put your radio down!</a:t>
            </a:r>
          </a:p>
          <a:p>
            <a:pPr eaLnBrk="1" hangingPunct="1">
              <a:lnSpc>
                <a:spcPct val="100000"/>
              </a:lnSpc>
              <a:spcBef>
                <a:spcPts val="363"/>
              </a:spcBef>
              <a:buSzPct val="45000"/>
              <a:buFont typeface="Arial" charset="0"/>
              <a:buChar char="•"/>
            </a:pPr>
            <a:r>
              <a:rPr lang="en-US" altLang="en-US" dirty="0">
                <a:solidFill>
                  <a:srgbClr val="202058"/>
                </a:solidFill>
                <a:latin typeface="+mn-lt"/>
              </a:rPr>
              <a:t>No alcohol, however tempting it may be.</a:t>
            </a:r>
          </a:p>
          <a:p>
            <a:pPr eaLnBrk="1" hangingPunct="1">
              <a:lnSpc>
                <a:spcPct val="100000"/>
              </a:lnSpc>
              <a:spcBef>
                <a:spcPts val="363"/>
              </a:spcBef>
              <a:buSzPct val="45000"/>
              <a:buFont typeface="Arial" charset="0"/>
              <a:buChar char="•"/>
            </a:pPr>
            <a:r>
              <a:rPr lang="en-US" altLang="en-US" dirty="0">
                <a:solidFill>
                  <a:srgbClr val="202058"/>
                </a:solidFill>
                <a:latin typeface="+mn-lt"/>
              </a:rPr>
              <a:t>Don’t sit down, you need to be wandering around talking to people all the time.</a:t>
            </a:r>
          </a:p>
          <a:p>
            <a:pPr eaLnBrk="1" hangingPunct="1">
              <a:lnSpc>
                <a:spcPct val="100000"/>
              </a:lnSpc>
              <a:spcBef>
                <a:spcPts val="363"/>
              </a:spcBef>
              <a:buSzPct val="45000"/>
              <a:buFont typeface="Arial" charset="0"/>
              <a:buChar char="•"/>
            </a:pPr>
            <a:r>
              <a:rPr lang="en-US" altLang="en-US" dirty="0">
                <a:solidFill>
                  <a:srgbClr val="202058"/>
                </a:solidFill>
                <a:latin typeface="+mn-lt"/>
              </a:rPr>
              <a:t>If there are large groups of people milling around on the towpath, please politely remind them of what’s going on and ask them to keep the towpath clear</a:t>
            </a:r>
          </a:p>
          <a:p>
            <a:pPr eaLnBrk="1" hangingPunct="1">
              <a:lnSpc>
                <a:spcPct val="100000"/>
              </a:lnSpc>
              <a:spcBef>
                <a:spcPts val="363"/>
              </a:spcBef>
              <a:buSzPct val="45000"/>
              <a:buFont typeface="Arial" charset="0"/>
              <a:buChar char="•"/>
            </a:pPr>
            <a:r>
              <a:rPr lang="en-US" altLang="en-US" dirty="0">
                <a:solidFill>
                  <a:srgbClr val="202058"/>
                </a:solidFill>
                <a:latin typeface="+mn-lt"/>
              </a:rPr>
              <a:t>Make a note of where small children are and ask parents to keep a hand on them during races. Small children are our biggest worry-they are fragile and unpredictable</a:t>
            </a:r>
          </a:p>
          <a:p>
            <a:pPr eaLnBrk="1" hangingPunct="1">
              <a:lnSpc>
                <a:spcPct val="100000"/>
              </a:lnSpc>
              <a:spcBef>
                <a:spcPts val="363"/>
              </a:spcBef>
              <a:buSzPct val="45000"/>
              <a:buFont typeface="Arial" charset="0"/>
              <a:buChar char="•"/>
            </a:pPr>
            <a:r>
              <a:rPr lang="en-US" altLang="en-US" b="1" dirty="0">
                <a:solidFill>
                  <a:srgbClr val="202058"/>
                </a:solidFill>
                <a:latin typeface="+mn-lt"/>
              </a:rPr>
              <a:t>Don’t stand in the middle of the towpath yourself!</a:t>
            </a:r>
          </a:p>
          <a:p>
            <a:pPr eaLnBrk="1" hangingPunct="1">
              <a:lnSpc>
                <a:spcPct val="100000"/>
              </a:lnSpc>
              <a:spcBef>
                <a:spcPts val="363"/>
              </a:spcBef>
              <a:buClrTx/>
              <a:buSzTx/>
              <a:buFontTx/>
              <a:buNone/>
            </a:pPr>
            <a:endParaRPr lang="en-US" altLang="en-US" dirty="0">
              <a:solidFill>
                <a:srgbClr val="202058"/>
              </a:solidFill>
              <a:latin typeface="+mn-lt"/>
              <a:ea typeface="ＭＳ Ｐゴシック" charset="-128"/>
            </a:endParaRPr>
          </a:p>
        </p:txBody>
      </p:sp>
      <p:sp>
        <p:nvSpPr>
          <p:cNvPr id="133125" name="Text Box 4"/>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1pPr>
            <a:lvl2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2pPr>
            <a:lvl3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3pPr>
            <a:lvl4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4pPr>
            <a:lvl5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9pPr>
          </a:lstStyle>
          <a:p>
            <a:pPr eaLnBrk="1" hangingPunct="1">
              <a:lnSpc>
                <a:spcPct val="100000"/>
              </a:lnSpc>
            </a:pPr>
            <a:fld id="{53DDCD76-00B5-404C-8256-57644D81AEB3}" type="slidenum">
              <a:rPr lang="en-GB" altLang="en-US">
                <a:solidFill>
                  <a:srgbClr val="000000"/>
                </a:solidFill>
                <a:latin typeface="Calibri" charset="0"/>
              </a:rPr>
              <a:pPr eaLnBrk="1" hangingPunct="1">
                <a:lnSpc>
                  <a:spcPct val="100000"/>
                </a:lnSpc>
              </a:pPr>
              <a:t>61</a:t>
            </a:fld>
            <a:endParaRPr lang="en-GB" altLang="en-US">
              <a:solidFill>
                <a:srgbClr val="000000"/>
              </a:solidFill>
              <a:latin typeface="Calibri" charset="0"/>
            </a:endParaRPr>
          </a:p>
        </p:txBody>
      </p:sp>
      <p:pic>
        <p:nvPicPr>
          <p:cNvPr id="2" name="Picture 1">
            <a:extLst>
              <a:ext uri="{FF2B5EF4-FFF2-40B4-BE49-F238E27FC236}">
                <a16:creationId xmlns:a16="http://schemas.microsoft.com/office/drawing/2014/main" id="{930013E2-D0A2-4D97-ADAF-5D55BD846306}"/>
              </a:ext>
            </a:extLst>
          </p:cNvPr>
          <p:cNvPicPr>
            <a:picLocks noChangeAspect="1"/>
          </p:cNvPicPr>
          <p:nvPr/>
        </p:nvPicPr>
        <p:blipFill>
          <a:blip r:embed="rId3"/>
          <a:stretch>
            <a:fillRect/>
          </a:stretch>
        </p:blipFill>
        <p:spPr>
          <a:xfrm>
            <a:off x="457200" y="6349587"/>
            <a:ext cx="3456732" cy="371888"/>
          </a:xfrm>
          <a:prstGeom prst="rect">
            <a:avLst/>
          </a:prstGeom>
        </p:spPr>
      </p:pic>
    </p:spTree>
    <p:extLst>
      <p:ext uri="{BB962C8B-B14F-4D97-AF65-F5344CB8AC3E}">
        <p14:creationId xmlns:p14="http://schemas.microsoft.com/office/powerpoint/2010/main" val="15146118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
          <p:cNvSpPr>
            <a:spLocks noGrp="1" noChangeArrowheads="1"/>
          </p:cNvSpPr>
          <p:nvPr>
            <p:ph type="title" idx="4294967295"/>
          </p:nvPr>
        </p:nvSpPr>
        <p:spPr>
          <a:xfrm>
            <a:off x="457200" y="274638"/>
            <a:ext cx="8229600" cy="849312"/>
          </a:xfrm>
        </p:spPr>
        <p:txBody>
          <a:bodyPr/>
          <a:lstStyle/>
          <a:p>
            <a:pPr eaLnBrk="1" hangingPunct="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000" b="1">
                <a:solidFill>
                  <a:srgbClr val="202058"/>
                </a:solidFill>
              </a:rPr>
              <a:t>Points for cyclists</a:t>
            </a:r>
            <a:br>
              <a:rPr lang="en-US" altLang="en-US" sz="2000" b="1">
                <a:solidFill>
                  <a:srgbClr val="202058"/>
                </a:solidFill>
              </a:rPr>
            </a:br>
            <a:r>
              <a:rPr lang="en-US" altLang="en-US" sz="2000" i="1">
                <a:solidFill>
                  <a:srgbClr val="202058"/>
                </a:solidFill>
              </a:rPr>
              <a:t>The towpath isn’t yours!</a:t>
            </a:r>
          </a:p>
        </p:txBody>
      </p:sp>
      <p:sp>
        <p:nvSpPr>
          <p:cNvPr id="135171" name="Text Box 2"/>
          <p:cNvSpPr txBox="1">
            <a:spLocks noChangeArrowheads="1"/>
          </p:cNvSpPr>
          <p:nvPr/>
        </p:nvSpPr>
        <p:spPr bwMode="auto">
          <a:xfrm>
            <a:off x="457200" y="1123950"/>
            <a:ext cx="8229600" cy="47523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marL="341313" indent="-341313">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1pPr>
            <a:lvl2pPr indent="-284163">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2pPr>
            <a:lvl3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3pPr>
            <a:lvl4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4pPr>
            <a:lvl5pPr>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9pPr>
          </a:lstStyle>
          <a:p>
            <a:pPr eaLnBrk="1" hangingPunct="1">
              <a:lnSpc>
                <a:spcPct val="100000"/>
              </a:lnSpc>
              <a:spcBef>
                <a:spcPts val="363"/>
              </a:spcBef>
              <a:buSzPct val="45000"/>
              <a:buFont typeface="Arial" charset="0"/>
              <a:buChar char="•"/>
            </a:pPr>
            <a:r>
              <a:rPr lang="en-US" altLang="en-US" dirty="0">
                <a:solidFill>
                  <a:srgbClr val="202058"/>
                </a:solidFill>
                <a:latin typeface="Calibri" charset="0"/>
              </a:rPr>
              <a:t>Pedestrians have right of way, don’t order them about.</a:t>
            </a:r>
          </a:p>
          <a:p>
            <a:pPr eaLnBrk="1" hangingPunct="1">
              <a:lnSpc>
                <a:spcPct val="100000"/>
              </a:lnSpc>
              <a:spcBef>
                <a:spcPts val="363"/>
              </a:spcBef>
              <a:buSzPct val="45000"/>
              <a:buFont typeface="Arial" charset="0"/>
              <a:buChar char="•"/>
            </a:pPr>
            <a:r>
              <a:rPr lang="en-US" altLang="en-US" dirty="0">
                <a:solidFill>
                  <a:srgbClr val="202058"/>
                </a:solidFill>
                <a:latin typeface="Calibri" charset="0"/>
              </a:rPr>
              <a:t>Watch out for groups of pedestrians, there may be something behind them you can’t see!</a:t>
            </a:r>
          </a:p>
          <a:p>
            <a:pPr eaLnBrk="1" hangingPunct="1">
              <a:lnSpc>
                <a:spcPct val="100000"/>
              </a:lnSpc>
              <a:spcBef>
                <a:spcPts val="363"/>
              </a:spcBef>
              <a:buSzPct val="45000"/>
              <a:buFont typeface="Arial" charset="0"/>
              <a:buChar char="•"/>
            </a:pPr>
            <a:r>
              <a:rPr lang="en-US" altLang="en-US" dirty="0">
                <a:solidFill>
                  <a:srgbClr val="202058"/>
                </a:solidFill>
                <a:latin typeface="Calibri" charset="0"/>
              </a:rPr>
              <a:t>Always ride so you can stop quickly if you need to. People may appear suddenly, particularly around Donny bridge and crowds</a:t>
            </a:r>
          </a:p>
          <a:p>
            <a:pPr eaLnBrk="1" hangingPunct="1">
              <a:lnSpc>
                <a:spcPct val="100000"/>
              </a:lnSpc>
              <a:spcBef>
                <a:spcPts val="363"/>
              </a:spcBef>
              <a:buSzPct val="45000"/>
              <a:buFont typeface="Arial" charset="0"/>
              <a:buChar char="•"/>
            </a:pPr>
            <a:r>
              <a:rPr lang="en-US" altLang="en-US" b="1" dirty="0">
                <a:solidFill>
                  <a:srgbClr val="202058"/>
                </a:solidFill>
                <a:latin typeface="Calibri" charset="0"/>
              </a:rPr>
              <a:t>Make sure your bike is in good repair!</a:t>
            </a:r>
            <a:r>
              <a:rPr lang="en-US" altLang="en-US" dirty="0">
                <a:solidFill>
                  <a:srgbClr val="202058"/>
                </a:solidFill>
                <a:latin typeface="Calibri" charset="0"/>
              </a:rPr>
              <a:t> Getting basic repairs done on your bike is inexpensive and worth it; if you have an accident because your bike is in bad repair, it’s probably you who hits the tarmac or falls in the river!</a:t>
            </a:r>
          </a:p>
          <a:p>
            <a:pPr lvl="1" eaLnBrk="1" hangingPunct="1">
              <a:lnSpc>
                <a:spcPct val="100000"/>
              </a:lnSpc>
              <a:spcBef>
                <a:spcPts val="363"/>
              </a:spcBef>
              <a:buSzPct val="75000"/>
              <a:buFont typeface="Arial" charset="0"/>
              <a:buChar char="–"/>
            </a:pPr>
            <a:r>
              <a:rPr lang="en-US" altLang="en-US" dirty="0">
                <a:solidFill>
                  <a:srgbClr val="202058"/>
                </a:solidFill>
                <a:latin typeface="Calibri" charset="0"/>
              </a:rPr>
              <a:t>You are legally required to have both brakes fully functional</a:t>
            </a:r>
          </a:p>
          <a:p>
            <a:pPr eaLnBrk="1" hangingPunct="1">
              <a:lnSpc>
                <a:spcPct val="100000"/>
              </a:lnSpc>
              <a:spcBef>
                <a:spcPts val="363"/>
              </a:spcBef>
              <a:buClr>
                <a:srgbClr val="FF0000"/>
              </a:buClr>
              <a:buSzPct val="45000"/>
              <a:buFont typeface="Arial" charset="0"/>
              <a:buChar char="•"/>
            </a:pPr>
            <a:r>
              <a:rPr lang="en-US" altLang="en-US" dirty="0">
                <a:solidFill>
                  <a:srgbClr val="202058"/>
                </a:solidFill>
                <a:latin typeface="Calibri" charset="0"/>
              </a:rPr>
              <a:t>Do not put anyone, yourself or others, at risk. </a:t>
            </a:r>
          </a:p>
          <a:p>
            <a:pPr eaLnBrk="1" hangingPunct="1">
              <a:lnSpc>
                <a:spcPct val="100000"/>
              </a:lnSpc>
              <a:spcBef>
                <a:spcPts val="363"/>
              </a:spcBef>
              <a:buClr>
                <a:srgbClr val="FF0000"/>
              </a:buClr>
              <a:buSzPct val="45000"/>
              <a:buFont typeface="Arial" charset="0"/>
              <a:buChar char="•"/>
            </a:pPr>
            <a:r>
              <a:rPr lang="en-US" altLang="en-US" dirty="0">
                <a:solidFill>
                  <a:srgbClr val="202058"/>
                </a:solidFill>
                <a:latin typeface="Calibri" charset="0"/>
              </a:rPr>
              <a:t>If in doubt, </a:t>
            </a:r>
            <a:r>
              <a:rPr lang="en-US" altLang="en-US" b="1" dirty="0">
                <a:solidFill>
                  <a:srgbClr val="202058"/>
                </a:solidFill>
                <a:latin typeface="Calibri" charset="0"/>
              </a:rPr>
              <a:t>STOP!</a:t>
            </a:r>
          </a:p>
          <a:p>
            <a:pPr eaLnBrk="1" hangingPunct="1">
              <a:lnSpc>
                <a:spcPct val="100000"/>
              </a:lnSpc>
              <a:spcBef>
                <a:spcPts val="363"/>
              </a:spcBef>
              <a:buClr>
                <a:srgbClr val="FF0000"/>
              </a:buClr>
              <a:buSzPct val="45000"/>
              <a:buFont typeface="Arial" charset="0"/>
              <a:buChar char="•"/>
            </a:pPr>
            <a:r>
              <a:rPr lang="en-US" altLang="en-US" dirty="0">
                <a:solidFill>
                  <a:srgbClr val="202058"/>
                </a:solidFill>
                <a:latin typeface="Calibri" charset="0"/>
              </a:rPr>
              <a:t>Don’t carry anything in your hands while following a race</a:t>
            </a:r>
          </a:p>
        </p:txBody>
      </p:sp>
      <p:sp>
        <p:nvSpPr>
          <p:cNvPr id="135173" name="Text Box 4"/>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1pPr>
            <a:lvl2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2pPr>
            <a:lvl3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3pPr>
            <a:lvl4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4pPr>
            <a:lvl5pPr>
              <a:lnSpc>
                <a:spcPct val="93000"/>
              </a:lnSpc>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Microsoft YaHei" charset="-122"/>
              </a:defRPr>
            </a:lvl9pPr>
          </a:lstStyle>
          <a:p>
            <a:pPr eaLnBrk="1" hangingPunct="1">
              <a:lnSpc>
                <a:spcPct val="100000"/>
              </a:lnSpc>
            </a:pPr>
            <a:fld id="{26198C3A-82D3-5E44-B28F-2B0C7316E64B}" type="slidenum">
              <a:rPr lang="en-GB" altLang="en-US">
                <a:solidFill>
                  <a:srgbClr val="000000"/>
                </a:solidFill>
                <a:latin typeface="Calibri" charset="0"/>
              </a:rPr>
              <a:pPr eaLnBrk="1" hangingPunct="1">
                <a:lnSpc>
                  <a:spcPct val="100000"/>
                </a:lnSpc>
              </a:pPr>
              <a:t>62</a:t>
            </a:fld>
            <a:endParaRPr lang="en-GB" altLang="en-US">
              <a:solidFill>
                <a:srgbClr val="000000"/>
              </a:solidFill>
              <a:latin typeface="Calibri" charset="0"/>
            </a:endParaRPr>
          </a:p>
        </p:txBody>
      </p:sp>
      <p:pic>
        <p:nvPicPr>
          <p:cNvPr id="2" name="Picture 1">
            <a:extLst>
              <a:ext uri="{FF2B5EF4-FFF2-40B4-BE49-F238E27FC236}">
                <a16:creationId xmlns:a16="http://schemas.microsoft.com/office/drawing/2014/main" id="{16760D90-81B6-4B60-9F0B-AA918C27E018}"/>
              </a:ext>
            </a:extLst>
          </p:cNvPr>
          <p:cNvPicPr>
            <a:picLocks noChangeAspect="1"/>
          </p:cNvPicPr>
          <p:nvPr/>
        </p:nvPicPr>
        <p:blipFill>
          <a:blip r:embed="rId3"/>
          <a:stretch>
            <a:fillRect/>
          </a:stretch>
        </p:blipFill>
        <p:spPr>
          <a:xfrm>
            <a:off x="457200" y="6349587"/>
            <a:ext cx="3456732" cy="371888"/>
          </a:xfrm>
          <a:prstGeom prst="rect">
            <a:avLst/>
          </a:prstGeom>
        </p:spPr>
      </p:pic>
    </p:spTree>
    <p:extLst>
      <p:ext uri="{BB962C8B-B14F-4D97-AF65-F5344CB8AC3E}">
        <p14:creationId xmlns:p14="http://schemas.microsoft.com/office/powerpoint/2010/main" val="16085376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Information for umpires</a:t>
            </a:r>
          </a:p>
        </p:txBody>
      </p:sp>
      <p:sp>
        <p:nvSpPr>
          <p:cNvPr id="5" name="TextBox 4"/>
          <p:cNvSpPr txBox="1"/>
          <p:nvPr/>
        </p:nvSpPr>
        <p:spPr>
          <a:xfrm>
            <a:off x="107504" y="1321757"/>
            <a:ext cx="8928992" cy="1200329"/>
          </a:xfrm>
          <a:prstGeom prst="rect">
            <a:avLst/>
          </a:prstGeom>
          <a:noFill/>
        </p:spPr>
        <p:txBody>
          <a:bodyPr wrap="square" rtlCol="0">
            <a:spAutoFit/>
          </a:bodyPr>
          <a:lstStyle/>
          <a:p>
            <a:pPr marL="457200" indent="-457200">
              <a:buFont typeface="Arial" pitchFamily="34" charset="0"/>
              <a:buChar char="•"/>
            </a:pPr>
            <a:r>
              <a:rPr lang="en-GB" sz="2800" dirty="0">
                <a:solidFill>
                  <a:schemeClr val="tx2"/>
                </a:solidFill>
              </a:rPr>
              <a:t>What to look for</a:t>
            </a:r>
          </a:p>
          <a:p>
            <a:pPr marL="457200" indent="-457200">
              <a:buFont typeface="Arial" pitchFamily="34" charset="0"/>
              <a:buChar char="•"/>
            </a:pPr>
            <a:r>
              <a:rPr lang="en-GB" sz="2800" dirty="0">
                <a:solidFill>
                  <a:schemeClr val="tx2"/>
                </a:solidFill>
              </a:rPr>
              <a:t>What to report back to us</a:t>
            </a:r>
          </a:p>
          <a:p>
            <a:pPr marL="285750" indent="-285750">
              <a:buFont typeface="Arial" pitchFamily="34" charset="0"/>
              <a:buChar char="•"/>
            </a:pPr>
            <a:endParaRPr lang="en-GB" sz="1600" b="1" dirty="0">
              <a:solidFill>
                <a:schemeClr val="tx2"/>
              </a:solidFill>
            </a:endParaRPr>
          </a:p>
        </p:txBody>
      </p:sp>
    </p:spTree>
    <p:extLst>
      <p:ext uri="{BB962C8B-B14F-4D97-AF65-F5344CB8AC3E}">
        <p14:creationId xmlns:p14="http://schemas.microsoft.com/office/powerpoint/2010/main" val="38830662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a:t>Marshalling and Umpiring Presentation</a:t>
            </a:r>
          </a:p>
        </p:txBody>
      </p:sp>
      <p:sp>
        <p:nvSpPr>
          <p:cNvPr id="5" name="Slide Number Placeholder 4"/>
          <p:cNvSpPr>
            <a:spLocks noGrp="1"/>
          </p:cNvSpPr>
          <p:nvPr>
            <p:ph type="sldNum" sz="quarter" idx="12"/>
          </p:nvPr>
        </p:nvSpPr>
        <p:spPr/>
        <p:txBody>
          <a:bodyPr/>
          <a:lstStyle/>
          <a:p>
            <a:fld id="{CB3B7137-4810-445D-B1A6-E11904098D50}" type="slidenum">
              <a:rPr lang="en-GB" smtClean="0"/>
              <a:t>64</a:t>
            </a:fld>
            <a:endParaRPr lang="en-GB"/>
          </a:p>
        </p:txBody>
      </p:sp>
      <p:sp>
        <p:nvSpPr>
          <p:cNvPr id="6" name="Title 5"/>
          <p:cNvSpPr>
            <a:spLocks noGrp="1"/>
          </p:cNvSpPr>
          <p:nvPr>
            <p:ph type="title"/>
          </p:nvPr>
        </p:nvSpPr>
        <p:spPr/>
        <p:txBody>
          <a:bodyPr/>
          <a:lstStyle/>
          <a:p>
            <a:r>
              <a:rPr lang="en-GB" dirty="0"/>
              <a:t>Umpires</a:t>
            </a:r>
            <a:br>
              <a:rPr lang="en-GB" dirty="0"/>
            </a:br>
            <a:r>
              <a:rPr lang="en-GB" b="0" i="1" dirty="0"/>
              <a:t>What you are expected to do</a:t>
            </a:r>
            <a:endParaRPr lang="en-GB" dirty="0"/>
          </a:p>
        </p:txBody>
      </p:sp>
      <p:sp>
        <p:nvSpPr>
          <p:cNvPr id="7" name="Pentagon 6"/>
          <p:cNvSpPr/>
          <p:nvPr/>
        </p:nvSpPr>
        <p:spPr>
          <a:xfrm>
            <a:off x="683568" y="1340768"/>
            <a:ext cx="864096" cy="43204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a:t>
            </a:r>
          </a:p>
        </p:txBody>
      </p:sp>
      <p:sp>
        <p:nvSpPr>
          <p:cNvPr id="8" name="Chevron 7"/>
          <p:cNvSpPr/>
          <p:nvPr/>
        </p:nvSpPr>
        <p:spPr>
          <a:xfrm>
            <a:off x="1547664" y="1340768"/>
            <a:ext cx="6840760" cy="432048"/>
          </a:xfrm>
          <a:prstGeom prst="chevr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rPr>
              <a:t>You get allocated a </a:t>
            </a:r>
            <a:r>
              <a:rPr lang="en-GB" dirty="0" err="1">
                <a:solidFill>
                  <a:schemeClr val="bg1"/>
                </a:solidFill>
              </a:rPr>
              <a:t>bungline</a:t>
            </a:r>
            <a:r>
              <a:rPr lang="en-GB" dirty="0">
                <a:solidFill>
                  <a:schemeClr val="bg1"/>
                </a:solidFill>
              </a:rPr>
              <a:t> and wear the corresponding bib</a:t>
            </a:r>
          </a:p>
        </p:txBody>
      </p:sp>
      <p:sp>
        <p:nvSpPr>
          <p:cNvPr id="9" name="Pentagon 8"/>
          <p:cNvSpPr/>
          <p:nvPr/>
        </p:nvSpPr>
        <p:spPr>
          <a:xfrm>
            <a:off x="683568" y="1920032"/>
            <a:ext cx="864096" cy="43204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sp>
        <p:nvSpPr>
          <p:cNvPr id="10" name="Chevron 9"/>
          <p:cNvSpPr/>
          <p:nvPr/>
        </p:nvSpPr>
        <p:spPr>
          <a:xfrm>
            <a:off x="1547664" y="1920032"/>
            <a:ext cx="6840760" cy="432048"/>
          </a:xfrm>
          <a:prstGeom prst="chevr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rPr>
              <a:t>You cycle along with that crew, observing their race outcome</a:t>
            </a:r>
          </a:p>
        </p:txBody>
      </p:sp>
      <p:sp>
        <p:nvSpPr>
          <p:cNvPr id="11" name="Pentagon 10"/>
          <p:cNvSpPr/>
          <p:nvPr/>
        </p:nvSpPr>
        <p:spPr>
          <a:xfrm>
            <a:off x="683568" y="2512503"/>
            <a:ext cx="864096" cy="43204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a:t>
            </a:r>
          </a:p>
        </p:txBody>
      </p:sp>
      <p:sp>
        <p:nvSpPr>
          <p:cNvPr id="12" name="Chevron 11"/>
          <p:cNvSpPr/>
          <p:nvPr/>
        </p:nvSpPr>
        <p:spPr>
          <a:xfrm>
            <a:off x="1547664" y="2512503"/>
            <a:ext cx="6840760" cy="432048"/>
          </a:xfrm>
          <a:prstGeom prst="chevr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rPr>
              <a:t>You come straight back to ‘Top Gut’ to report to OURCs</a:t>
            </a:r>
          </a:p>
        </p:txBody>
      </p:sp>
      <p:sp>
        <p:nvSpPr>
          <p:cNvPr id="13" name="Pentagon 12"/>
          <p:cNvSpPr/>
          <p:nvPr/>
        </p:nvSpPr>
        <p:spPr>
          <a:xfrm>
            <a:off x="676807" y="3096951"/>
            <a:ext cx="864096" cy="43204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4</a:t>
            </a:r>
          </a:p>
        </p:txBody>
      </p:sp>
      <p:sp>
        <p:nvSpPr>
          <p:cNvPr id="14" name="Chevron 13"/>
          <p:cNvSpPr/>
          <p:nvPr/>
        </p:nvSpPr>
        <p:spPr>
          <a:xfrm>
            <a:off x="1540903" y="3096951"/>
            <a:ext cx="6840760" cy="432048"/>
          </a:xfrm>
          <a:prstGeom prst="chevr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rPr>
              <a:t>You head back to the </a:t>
            </a:r>
            <a:r>
              <a:rPr lang="en-GB" dirty="0" err="1">
                <a:solidFill>
                  <a:schemeClr val="bg1"/>
                </a:solidFill>
              </a:rPr>
              <a:t>bunglines</a:t>
            </a:r>
            <a:r>
              <a:rPr lang="en-GB" dirty="0">
                <a:solidFill>
                  <a:schemeClr val="bg1"/>
                </a:solidFill>
              </a:rPr>
              <a:t>, and the process repeats again</a:t>
            </a:r>
          </a:p>
        </p:txBody>
      </p:sp>
      <p:pic>
        <p:nvPicPr>
          <p:cNvPr id="1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3717032"/>
            <a:ext cx="2881014" cy="216076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596767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65</a:t>
            </a:fld>
            <a:endParaRPr lang="en-GB"/>
          </a:p>
        </p:txBody>
      </p:sp>
      <p:sp>
        <p:nvSpPr>
          <p:cNvPr id="4" name="Title 3"/>
          <p:cNvSpPr>
            <a:spLocks noGrp="1"/>
          </p:cNvSpPr>
          <p:nvPr>
            <p:ph type="title"/>
          </p:nvPr>
        </p:nvSpPr>
        <p:spPr/>
        <p:txBody>
          <a:bodyPr/>
          <a:lstStyle/>
          <a:p>
            <a:r>
              <a:rPr lang="en-GB" dirty="0"/>
              <a:t>Allocation of a crew</a:t>
            </a:r>
            <a:br>
              <a:rPr lang="en-GB" dirty="0"/>
            </a:br>
            <a:r>
              <a:rPr lang="en-GB" b="0" i="1" dirty="0"/>
              <a:t>You must be impartial</a:t>
            </a:r>
            <a:endParaRPr lang="en-GB" dirty="0"/>
          </a:p>
        </p:txBody>
      </p:sp>
      <p:sp>
        <p:nvSpPr>
          <p:cNvPr id="5" name="Pentagon 4"/>
          <p:cNvSpPr/>
          <p:nvPr/>
        </p:nvSpPr>
        <p:spPr>
          <a:xfrm>
            <a:off x="683568" y="1340768"/>
            <a:ext cx="864096" cy="43204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a:t>
            </a:r>
          </a:p>
        </p:txBody>
      </p:sp>
      <p:sp>
        <p:nvSpPr>
          <p:cNvPr id="6" name="Chevron 5"/>
          <p:cNvSpPr/>
          <p:nvPr/>
        </p:nvSpPr>
        <p:spPr>
          <a:xfrm>
            <a:off x="1547664" y="1340768"/>
            <a:ext cx="6840760" cy="432048"/>
          </a:xfrm>
          <a:prstGeom prst="chevr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rPr>
              <a:t>You get allocated a </a:t>
            </a:r>
            <a:r>
              <a:rPr lang="en-GB" dirty="0" err="1">
                <a:solidFill>
                  <a:schemeClr val="bg1"/>
                </a:solidFill>
              </a:rPr>
              <a:t>bungline</a:t>
            </a:r>
            <a:r>
              <a:rPr lang="en-GB" dirty="0">
                <a:solidFill>
                  <a:schemeClr val="bg1"/>
                </a:solidFill>
              </a:rPr>
              <a:t> and wear the corresponding bib</a:t>
            </a:r>
          </a:p>
        </p:txBody>
      </p:sp>
      <p:sp>
        <p:nvSpPr>
          <p:cNvPr id="7" name="TextBox 6"/>
          <p:cNvSpPr txBox="1"/>
          <p:nvPr/>
        </p:nvSpPr>
        <p:spPr>
          <a:xfrm>
            <a:off x="683568" y="2132856"/>
            <a:ext cx="7848872" cy="1077218"/>
          </a:xfrm>
          <a:prstGeom prst="rect">
            <a:avLst/>
          </a:prstGeom>
          <a:noFill/>
        </p:spPr>
        <p:txBody>
          <a:bodyPr wrap="square" rtlCol="0">
            <a:spAutoFit/>
          </a:bodyPr>
          <a:lstStyle/>
          <a:p>
            <a:r>
              <a:rPr lang="en-GB" sz="1600" dirty="0">
                <a:solidFill>
                  <a:schemeClr val="tx2"/>
                </a:solidFill>
              </a:rPr>
              <a:t>You </a:t>
            </a:r>
            <a:r>
              <a:rPr lang="en-GB" sz="1600" b="1" dirty="0">
                <a:solidFill>
                  <a:schemeClr val="accent3"/>
                </a:solidFill>
              </a:rPr>
              <a:t>must not </a:t>
            </a:r>
            <a:r>
              <a:rPr lang="en-GB" sz="1600" dirty="0">
                <a:solidFill>
                  <a:schemeClr val="tx2"/>
                </a:solidFill>
              </a:rPr>
              <a:t>umpire for a crew if you’re from that college, or from the two adjacent colleges</a:t>
            </a:r>
          </a:p>
          <a:p>
            <a:r>
              <a:rPr lang="en-GB" sz="1600" dirty="0">
                <a:solidFill>
                  <a:schemeClr val="tx2"/>
                </a:solidFill>
              </a:rPr>
              <a:t>You </a:t>
            </a:r>
            <a:r>
              <a:rPr lang="en-GB" sz="1600" b="1" dirty="0">
                <a:solidFill>
                  <a:schemeClr val="accent3"/>
                </a:solidFill>
              </a:rPr>
              <a:t>must not</a:t>
            </a:r>
            <a:r>
              <a:rPr lang="en-GB" sz="1600" dirty="0">
                <a:solidFill>
                  <a:schemeClr val="accent3"/>
                </a:solidFill>
              </a:rPr>
              <a:t> </a:t>
            </a:r>
            <a:r>
              <a:rPr lang="en-GB" sz="1600" dirty="0">
                <a:solidFill>
                  <a:schemeClr val="tx2"/>
                </a:solidFill>
              </a:rPr>
              <a:t>umpire for a crew if you are good friends, or related to any crew member in the above three crews</a:t>
            </a:r>
          </a:p>
          <a:p>
            <a:r>
              <a:rPr lang="en-GB" sz="1600" b="1" dirty="0">
                <a:solidFill>
                  <a:schemeClr val="accent3"/>
                </a:solidFill>
              </a:rPr>
              <a:t>You must speak up </a:t>
            </a:r>
            <a:r>
              <a:rPr lang="en-GB" sz="1600" dirty="0">
                <a:solidFill>
                  <a:schemeClr val="tx2"/>
                </a:solidFill>
              </a:rPr>
              <a:t>if you have a reason to believe you would not be impartial</a:t>
            </a:r>
          </a:p>
        </p:txBody>
      </p:sp>
      <p:sp>
        <p:nvSpPr>
          <p:cNvPr id="8" name="Rectangle 7"/>
          <p:cNvSpPr/>
          <p:nvPr/>
        </p:nvSpPr>
        <p:spPr>
          <a:xfrm>
            <a:off x="827584" y="3429000"/>
            <a:ext cx="2232248" cy="252028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accent2"/>
                </a:solidFill>
              </a:rPr>
              <a:t>Men’s Division 2:</a:t>
            </a:r>
          </a:p>
          <a:p>
            <a:pPr marL="342900" indent="-342900">
              <a:buAutoNum type="arabicPeriod"/>
            </a:pPr>
            <a:r>
              <a:rPr lang="en-GB" dirty="0">
                <a:solidFill>
                  <a:schemeClr val="accent2"/>
                </a:solidFill>
              </a:rPr>
              <a:t>Exeter</a:t>
            </a:r>
          </a:p>
          <a:p>
            <a:pPr marL="342900" indent="-342900">
              <a:buFontTx/>
              <a:buAutoNum type="arabicPeriod"/>
            </a:pPr>
            <a:r>
              <a:rPr lang="en-GB" dirty="0">
                <a:solidFill>
                  <a:schemeClr val="accent2"/>
                </a:solidFill>
              </a:rPr>
              <a:t>New College</a:t>
            </a:r>
          </a:p>
          <a:p>
            <a:pPr marL="342900" indent="-342900">
              <a:buAutoNum type="arabicPeriod"/>
            </a:pPr>
            <a:r>
              <a:rPr lang="en-GB" dirty="0">
                <a:solidFill>
                  <a:schemeClr val="accent2"/>
                </a:solidFill>
              </a:rPr>
              <a:t>S.E.H</a:t>
            </a:r>
          </a:p>
          <a:p>
            <a:pPr marL="342900" indent="-342900">
              <a:buAutoNum type="arabicPeriod"/>
            </a:pPr>
            <a:r>
              <a:rPr lang="en-GB" dirty="0">
                <a:solidFill>
                  <a:schemeClr val="accent2"/>
                </a:solidFill>
              </a:rPr>
              <a:t>St Anne’s</a:t>
            </a:r>
          </a:p>
          <a:p>
            <a:pPr marL="342900" indent="-342900">
              <a:buAutoNum type="arabicPeriod"/>
            </a:pPr>
            <a:r>
              <a:rPr lang="en-GB" dirty="0">
                <a:solidFill>
                  <a:schemeClr val="accent2"/>
                </a:solidFill>
              </a:rPr>
              <a:t>Trinity</a:t>
            </a:r>
          </a:p>
          <a:p>
            <a:pPr marL="342900" indent="-342900">
              <a:buAutoNum type="arabicPeriod"/>
            </a:pPr>
            <a:r>
              <a:rPr lang="en-GB" dirty="0">
                <a:solidFill>
                  <a:schemeClr val="accent2"/>
                </a:solidFill>
              </a:rPr>
              <a:t>St Peter’s</a:t>
            </a:r>
          </a:p>
          <a:p>
            <a:pPr marL="342900" indent="-342900">
              <a:buAutoNum type="arabicPeriod"/>
            </a:pPr>
            <a:r>
              <a:rPr lang="en-GB" dirty="0">
                <a:solidFill>
                  <a:schemeClr val="accent2"/>
                </a:solidFill>
              </a:rPr>
              <a:t>Pembroke II</a:t>
            </a:r>
          </a:p>
        </p:txBody>
      </p:sp>
      <p:sp>
        <p:nvSpPr>
          <p:cNvPr id="9" name="Rectangle 8"/>
          <p:cNvSpPr/>
          <p:nvPr/>
        </p:nvSpPr>
        <p:spPr>
          <a:xfrm>
            <a:off x="3278155" y="3570114"/>
            <a:ext cx="5256584" cy="576064"/>
          </a:xfrm>
          <a:prstGeom prst="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accent2"/>
                </a:solidFill>
              </a:rPr>
              <a:t>Someone from S.E.H must not umpire for crews 2, 3 or 4</a:t>
            </a:r>
          </a:p>
        </p:txBody>
      </p:sp>
      <p:sp>
        <p:nvSpPr>
          <p:cNvPr id="10" name="Rectangle 9"/>
          <p:cNvSpPr/>
          <p:nvPr/>
        </p:nvSpPr>
        <p:spPr>
          <a:xfrm>
            <a:off x="3275856" y="4292509"/>
            <a:ext cx="5256584" cy="576064"/>
          </a:xfrm>
          <a:prstGeom prst="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accent2"/>
                </a:solidFill>
              </a:rPr>
              <a:t>Someone from S.E.H should ideally umpire crew ~10</a:t>
            </a:r>
          </a:p>
        </p:txBody>
      </p:sp>
      <p:sp>
        <p:nvSpPr>
          <p:cNvPr id="11" name="Rectangle 10"/>
          <p:cNvSpPr/>
          <p:nvPr/>
        </p:nvSpPr>
        <p:spPr>
          <a:xfrm>
            <a:off x="3275856" y="5087499"/>
            <a:ext cx="5256584" cy="576064"/>
          </a:xfrm>
          <a:prstGeom prst="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accent2"/>
                </a:solidFill>
              </a:rPr>
              <a:t>Someone who is in a relationship with the Trinity cox must not umpire for crews 4, 5 or 6</a:t>
            </a:r>
          </a:p>
        </p:txBody>
      </p:sp>
    </p:spTree>
    <p:extLst>
      <p:ext uri="{BB962C8B-B14F-4D97-AF65-F5344CB8AC3E}">
        <p14:creationId xmlns:p14="http://schemas.microsoft.com/office/powerpoint/2010/main" val="14386941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Observing the outcome</a:t>
            </a:r>
            <a:br>
              <a:rPr lang="en-GB" dirty="0"/>
            </a:br>
            <a:r>
              <a:rPr lang="en-GB" b="0" i="1" dirty="0"/>
              <a:t>Safety first; then note as much as you can</a:t>
            </a:r>
            <a:endParaRPr lang="en-GB" dirty="0"/>
          </a:p>
        </p:txBody>
      </p:sp>
      <p:sp>
        <p:nvSpPr>
          <p:cNvPr id="7" name="Content Placeholder 6"/>
          <p:cNvSpPr>
            <a:spLocks noGrp="1"/>
          </p:cNvSpPr>
          <p:nvPr>
            <p:ph idx="1"/>
          </p:nvPr>
        </p:nvSpPr>
        <p:spPr>
          <a:xfrm>
            <a:off x="457200" y="1916832"/>
            <a:ext cx="8229600" cy="4176464"/>
          </a:xfrm>
        </p:spPr>
        <p:txBody>
          <a:bodyPr>
            <a:normAutofit/>
          </a:bodyPr>
          <a:lstStyle/>
          <a:p>
            <a:r>
              <a:rPr lang="en-GB" dirty="0">
                <a:ea typeface="ＭＳ Ｐゴシック" pitchFamily="34" charset="-128"/>
              </a:rPr>
              <a:t>You meet the crew at their bungline. Don</a:t>
            </a:r>
            <a:r>
              <a:rPr lang="en-GB" altLang="en-US" dirty="0">
                <a:ea typeface="ＭＳ Ｐゴシック" pitchFamily="34" charset="-128"/>
              </a:rPr>
              <a:t>’</a:t>
            </a:r>
            <a:r>
              <a:rPr lang="en-GB" dirty="0">
                <a:ea typeface="ＭＳ Ｐゴシック" pitchFamily="34" charset="-128"/>
              </a:rPr>
              <a:t>t engage in significant conversation with the coach or the crew – you must be impartial.</a:t>
            </a:r>
            <a:endParaRPr lang="en-GB" dirty="0">
              <a:latin typeface="Calibri" pitchFamily="34" charset="0"/>
            </a:endParaRPr>
          </a:p>
          <a:p>
            <a:r>
              <a:rPr lang="en-GB" dirty="0">
                <a:latin typeface="Calibri" pitchFamily="34" charset="0"/>
              </a:rPr>
              <a:t>Umpires are the sole way by which we record bumps. It is therefore crucial that you pay attention </a:t>
            </a:r>
            <a:endParaRPr lang="en-US" dirty="0">
              <a:latin typeface="Calibri" pitchFamily="34" charset="0"/>
            </a:endParaRPr>
          </a:p>
          <a:p>
            <a:r>
              <a:rPr lang="en-GB" dirty="0"/>
              <a:t>However, you should always make sure you </a:t>
            </a:r>
            <a:r>
              <a:rPr lang="en-GB" b="1" dirty="0"/>
              <a:t>look where you are going</a:t>
            </a:r>
          </a:p>
          <a:p>
            <a:pPr lvl="1"/>
            <a:r>
              <a:rPr lang="en-GB" dirty="0"/>
              <a:t>Your primary concern must be your safety and that of others on the towpath. It’s your job, but observing the racing is secondary to this.</a:t>
            </a:r>
            <a:endParaRPr lang="en-GB" b="1" dirty="0"/>
          </a:p>
          <a:p>
            <a:r>
              <a:rPr lang="en-GB" b="1" dirty="0">
                <a:solidFill>
                  <a:schemeClr val="accent3"/>
                </a:solidFill>
              </a:rPr>
              <a:t>Never order a bystander out of the way</a:t>
            </a:r>
          </a:p>
          <a:p>
            <a:r>
              <a:rPr lang="en-GB" dirty="0"/>
              <a:t>Follow the action: is a crew is about to bump, observe the bows. If it might be bumped, drop back to the stern. If both could happen, stay in the middle and watch both ends</a:t>
            </a:r>
          </a:p>
          <a:p>
            <a:r>
              <a:rPr lang="en-GB" b="1" dirty="0"/>
              <a:t>Do not liaise with other umpires to find out about their results</a:t>
            </a:r>
          </a:p>
          <a:p>
            <a:r>
              <a:rPr lang="en-GB" b="1" dirty="0"/>
              <a:t>Do not stop to talk to coaches after the race</a:t>
            </a:r>
          </a:p>
        </p:txBody>
      </p:sp>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66</a:t>
            </a:fld>
            <a:endParaRPr lang="en-GB"/>
          </a:p>
        </p:txBody>
      </p:sp>
      <p:sp>
        <p:nvSpPr>
          <p:cNvPr id="5" name="Pentagon 4"/>
          <p:cNvSpPr/>
          <p:nvPr/>
        </p:nvSpPr>
        <p:spPr>
          <a:xfrm>
            <a:off x="683568" y="1340768"/>
            <a:ext cx="864096" cy="43204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sp>
        <p:nvSpPr>
          <p:cNvPr id="6" name="Chevron 5"/>
          <p:cNvSpPr/>
          <p:nvPr/>
        </p:nvSpPr>
        <p:spPr>
          <a:xfrm>
            <a:off x="1547664" y="1340768"/>
            <a:ext cx="6840760" cy="432048"/>
          </a:xfrm>
          <a:prstGeom prst="chevr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rPr>
              <a:t>You cycle along with that crew, observing their race outcome</a:t>
            </a:r>
          </a:p>
        </p:txBody>
      </p:sp>
    </p:spTree>
    <p:extLst>
      <p:ext uri="{BB962C8B-B14F-4D97-AF65-F5344CB8AC3E}">
        <p14:creationId xmlns:p14="http://schemas.microsoft.com/office/powerpoint/2010/main" val="16774697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Reporting back</a:t>
            </a:r>
            <a:br>
              <a:rPr lang="en-GB" dirty="0"/>
            </a:br>
            <a:r>
              <a:rPr lang="en-GB" b="0" i="1" dirty="0"/>
              <a:t>Be as detailed as you can be; we may need detailed information for appeals</a:t>
            </a:r>
            <a:endParaRPr lang="en-GB" dirty="0"/>
          </a:p>
        </p:txBody>
      </p:sp>
      <p:sp>
        <p:nvSpPr>
          <p:cNvPr id="7" name="Content Placeholder 6"/>
          <p:cNvSpPr>
            <a:spLocks noGrp="1"/>
          </p:cNvSpPr>
          <p:nvPr>
            <p:ph idx="1"/>
          </p:nvPr>
        </p:nvSpPr>
        <p:spPr>
          <a:xfrm>
            <a:off x="457200" y="1772816"/>
            <a:ext cx="8229600" cy="4320480"/>
          </a:xfrm>
        </p:spPr>
        <p:txBody>
          <a:bodyPr>
            <a:normAutofit fontScale="92500"/>
          </a:bodyPr>
          <a:lstStyle/>
          <a:p>
            <a:pPr marL="0" indent="0">
              <a:buNone/>
            </a:pPr>
            <a:r>
              <a:rPr lang="en-GB" b="1" dirty="0">
                <a:ea typeface="ＭＳ Ｐゴシック" pitchFamily="34" charset="-128"/>
              </a:rPr>
              <a:t>Once the crew has bumped out, or crossed the finish line, return to tell us:</a:t>
            </a:r>
          </a:p>
          <a:p>
            <a:r>
              <a:rPr lang="en-GB" dirty="0">
                <a:ea typeface="ＭＳ Ｐゴシック" pitchFamily="34" charset="-128"/>
              </a:rPr>
              <a:t>Was the cox holding the bungline on the start gun, and if not, were they in front of their start point?</a:t>
            </a:r>
          </a:p>
          <a:p>
            <a:r>
              <a:rPr lang="en-GB" dirty="0">
                <a:ea typeface="ＭＳ Ｐゴシック" pitchFamily="34" charset="-128"/>
              </a:rPr>
              <a:t>Did they have more than one </a:t>
            </a:r>
            <a:r>
              <a:rPr lang="en-GB" dirty="0" err="1">
                <a:ea typeface="ＭＳ Ｐゴシック" pitchFamily="34" charset="-128"/>
              </a:rPr>
              <a:t>bankrider</a:t>
            </a:r>
            <a:r>
              <a:rPr lang="en-GB" dirty="0">
                <a:ea typeface="ＭＳ Ｐゴシック" pitchFamily="34" charset="-128"/>
              </a:rPr>
              <a:t>?</a:t>
            </a:r>
          </a:p>
          <a:p>
            <a:r>
              <a:rPr lang="en-GB" dirty="0">
                <a:ea typeface="ＭＳ Ｐゴシック" pitchFamily="34" charset="-128"/>
              </a:rPr>
              <a:t>Any significant events, such as a crab, a big push on a crew, overlap, or a bump:</a:t>
            </a:r>
          </a:p>
          <a:p>
            <a:pPr lvl="1"/>
            <a:r>
              <a:rPr lang="en-GB" dirty="0">
                <a:ea typeface="ＭＳ Ｐゴシック" pitchFamily="34" charset="-128"/>
              </a:rPr>
              <a:t>Where was it on the river? Both along and across are useful to know</a:t>
            </a:r>
          </a:p>
          <a:p>
            <a:pPr lvl="1"/>
            <a:r>
              <a:rPr lang="en-GB" dirty="0">
                <a:ea typeface="ＭＳ Ｐゴシック" pitchFamily="34" charset="-128"/>
              </a:rPr>
              <a:t>What was the distance between the crews? How did it change?</a:t>
            </a:r>
          </a:p>
          <a:p>
            <a:r>
              <a:rPr lang="en-GB" dirty="0">
                <a:ea typeface="ＭＳ Ｐゴシック" pitchFamily="34" charset="-128"/>
              </a:rPr>
              <a:t>Was there any overlap? Was the bump:</a:t>
            </a:r>
          </a:p>
          <a:p>
            <a:pPr lvl="1"/>
            <a:r>
              <a:rPr lang="en-GB" dirty="0">
                <a:ea typeface="ＭＳ Ｐゴシック" pitchFamily="34" charset="-128"/>
              </a:rPr>
              <a:t>A </a:t>
            </a:r>
            <a:r>
              <a:rPr lang="en-GB" b="1" dirty="0">
                <a:ea typeface="ＭＳ Ｐゴシック" pitchFamily="34" charset="-128"/>
              </a:rPr>
              <a:t>concession</a:t>
            </a:r>
            <a:r>
              <a:rPr lang="en-GB" dirty="0">
                <a:ea typeface="ＭＳ Ｐゴシック" pitchFamily="34" charset="-128"/>
              </a:rPr>
              <a:t> from the cox? Did they concede with the correct hand?</a:t>
            </a:r>
          </a:p>
          <a:p>
            <a:pPr lvl="1"/>
            <a:r>
              <a:rPr lang="en-GB" dirty="0">
                <a:ea typeface="ＭＳ Ｐゴシック" pitchFamily="34" charset="-128"/>
              </a:rPr>
              <a:t>By</a:t>
            </a:r>
            <a:r>
              <a:rPr lang="en-GB" b="1" dirty="0">
                <a:ea typeface="ＭＳ Ｐゴシック" pitchFamily="34" charset="-128"/>
              </a:rPr>
              <a:t> contact </a:t>
            </a:r>
            <a:r>
              <a:rPr lang="en-GB" dirty="0">
                <a:ea typeface="ＭＳ Ｐゴシック" pitchFamily="34" charset="-128"/>
              </a:rPr>
              <a:t>– if so, how did it happen? </a:t>
            </a:r>
          </a:p>
          <a:p>
            <a:pPr lvl="1"/>
            <a:r>
              <a:rPr lang="en-GB" b="1" dirty="0">
                <a:ea typeface="ＭＳ Ｐゴシック" pitchFamily="34" charset="-128"/>
              </a:rPr>
              <a:t>A clean row-past </a:t>
            </a:r>
            <a:r>
              <a:rPr lang="en-GB" dirty="0">
                <a:ea typeface="ＭＳ Ｐゴシック" pitchFamily="34" charset="-128"/>
              </a:rPr>
              <a:t>– not just side-by-side, but the chasing stern clean past the bow of the bumped boat.</a:t>
            </a:r>
          </a:p>
          <a:p>
            <a:pPr lvl="1"/>
            <a:r>
              <a:rPr lang="en-GB" dirty="0">
                <a:ea typeface="ＭＳ Ｐゴシック" pitchFamily="34" charset="-128"/>
              </a:rPr>
              <a:t>Did the cox of the bumped crew </a:t>
            </a:r>
            <a:r>
              <a:rPr lang="en-GB" b="1" dirty="0">
                <a:ea typeface="ＭＳ Ｐゴシック" pitchFamily="34" charset="-128"/>
              </a:rPr>
              <a:t>acknowledge</a:t>
            </a:r>
            <a:r>
              <a:rPr lang="en-GB" dirty="0">
                <a:ea typeface="ＭＳ Ｐゴシック" pitchFamily="34" charset="-128"/>
              </a:rPr>
              <a:t> the bump?</a:t>
            </a:r>
          </a:p>
          <a:p>
            <a:pPr lvl="1"/>
            <a:r>
              <a:rPr lang="en-GB" dirty="0">
                <a:ea typeface="ＭＳ Ｐゴシック" pitchFamily="34" charset="-128"/>
              </a:rPr>
              <a:t>Did the bumping crew make all reasonable efforts not to </a:t>
            </a:r>
            <a:r>
              <a:rPr lang="en-GB" b="1" dirty="0">
                <a:ea typeface="ＭＳ Ｐゴシック" pitchFamily="34" charset="-128"/>
              </a:rPr>
              <a:t>obstruct</a:t>
            </a:r>
            <a:r>
              <a:rPr lang="en-GB" dirty="0">
                <a:ea typeface="ＭＳ Ｐゴシック" pitchFamily="34" charset="-128"/>
              </a:rPr>
              <a:t> following crews?</a:t>
            </a:r>
            <a:endParaRPr lang="en-US" dirty="0">
              <a:ea typeface="ＭＳ Ｐゴシック" pitchFamily="34" charset="-128"/>
            </a:endParaRPr>
          </a:p>
          <a:p>
            <a:pPr lvl="1"/>
            <a:endParaRPr lang="en-GB" dirty="0">
              <a:ea typeface="ＭＳ Ｐゴシック" pitchFamily="34" charset="-128"/>
            </a:endParaRPr>
          </a:p>
        </p:txBody>
      </p:sp>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67</a:t>
            </a:fld>
            <a:endParaRPr lang="en-GB"/>
          </a:p>
        </p:txBody>
      </p:sp>
      <p:sp>
        <p:nvSpPr>
          <p:cNvPr id="5" name="Pentagon 4"/>
          <p:cNvSpPr/>
          <p:nvPr/>
        </p:nvSpPr>
        <p:spPr>
          <a:xfrm>
            <a:off x="683568" y="1340768"/>
            <a:ext cx="864096" cy="43204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a:t>
            </a:r>
          </a:p>
        </p:txBody>
      </p:sp>
      <p:sp>
        <p:nvSpPr>
          <p:cNvPr id="6" name="Chevron 5"/>
          <p:cNvSpPr/>
          <p:nvPr/>
        </p:nvSpPr>
        <p:spPr>
          <a:xfrm>
            <a:off x="1547664" y="1340768"/>
            <a:ext cx="6840760" cy="432048"/>
          </a:xfrm>
          <a:prstGeom prst="chevr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rPr>
              <a:t>You come straight back to ‘Top Gut’ to report to OURCs</a:t>
            </a:r>
          </a:p>
        </p:txBody>
      </p:sp>
    </p:spTree>
    <p:extLst>
      <p:ext uri="{BB962C8B-B14F-4D97-AF65-F5344CB8AC3E}">
        <p14:creationId xmlns:p14="http://schemas.microsoft.com/office/powerpoint/2010/main" val="27128346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Distances between boats</a:t>
            </a:r>
            <a:br>
              <a:rPr lang="en-GB" dirty="0"/>
            </a:br>
            <a:r>
              <a:rPr lang="en-GB" b="0" i="1" dirty="0"/>
              <a:t>Learn these</a:t>
            </a:r>
            <a:endParaRPr lang="en-GB" dirty="0"/>
          </a:p>
        </p:txBody>
      </p:sp>
      <p:sp>
        <p:nvSpPr>
          <p:cNvPr id="7" name="Content Placeholder 6"/>
          <p:cNvSpPr>
            <a:spLocks noGrp="1"/>
          </p:cNvSpPr>
          <p:nvPr>
            <p:ph idx="1"/>
          </p:nvPr>
        </p:nvSpPr>
        <p:spPr/>
        <p:txBody>
          <a:bodyPr/>
          <a:lstStyle/>
          <a:p>
            <a:pPr marL="0" indent="0"/>
            <a:r>
              <a:rPr lang="en-US" dirty="0">
                <a:ea typeface="ＭＳ Ｐゴシック" pitchFamily="34" charset="-128"/>
              </a:rPr>
              <a:t>Clear water – several lengths, enough for the water to settle somewhat</a:t>
            </a:r>
          </a:p>
          <a:p>
            <a:pPr marL="0" indent="0"/>
            <a:endParaRPr lang="en-US" dirty="0">
              <a:ea typeface="ＭＳ Ｐゴシック" pitchFamily="34" charset="-128"/>
            </a:endParaRPr>
          </a:p>
          <a:p>
            <a:pPr marL="0" indent="0"/>
            <a:endParaRPr lang="en-US" dirty="0">
              <a:ea typeface="ＭＳ Ｐゴシック" pitchFamily="34" charset="-128"/>
            </a:endParaRPr>
          </a:p>
          <a:p>
            <a:pPr marL="0" indent="0"/>
            <a:r>
              <a:rPr lang="en-US" dirty="0">
                <a:ea typeface="ＭＳ Ｐゴシック" pitchFamily="34" charset="-128"/>
              </a:rPr>
              <a:t>1, 2, 3, 4 (etc.) lengths – the number of boat lengths apart (below = 3 lengths)</a:t>
            </a:r>
          </a:p>
          <a:p>
            <a:pPr marL="0" indent="0"/>
            <a:endParaRPr lang="en-US" dirty="0">
              <a:ea typeface="ＭＳ Ｐゴシック" pitchFamily="34" charset="-128"/>
            </a:endParaRPr>
          </a:p>
          <a:p>
            <a:pPr marL="0" indent="0"/>
            <a:endParaRPr lang="en-US" dirty="0">
              <a:ea typeface="ＭＳ Ｐゴシック" pitchFamily="34" charset="-128"/>
            </a:endParaRPr>
          </a:p>
          <a:p>
            <a:pPr marL="0" indent="0"/>
            <a:r>
              <a:rPr lang="en-US" dirty="0">
                <a:ea typeface="ＭＳ Ｐゴシック" pitchFamily="34" charset="-128"/>
              </a:rPr>
              <a:t>¼, ½, ¾ lengths</a:t>
            </a:r>
          </a:p>
          <a:p>
            <a:pPr marL="0" indent="0"/>
            <a:endParaRPr lang="en-US" dirty="0">
              <a:ea typeface="ＭＳ Ｐゴシック" pitchFamily="34" charset="-128"/>
            </a:endParaRPr>
          </a:p>
          <a:p>
            <a:pPr marL="0" indent="0"/>
            <a:endParaRPr lang="en-US" dirty="0">
              <a:ea typeface="ＭＳ Ｐゴシック" pitchFamily="34" charset="-128"/>
            </a:endParaRPr>
          </a:p>
          <a:p>
            <a:pPr marL="0" indent="0"/>
            <a:r>
              <a:rPr lang="en-US" dirty="0">
                <a:ea typeface="ＭＳ Ｐゴシック" pitchFamily="34" charset="-128"/>
              </a:rPr>
              <a:t>A </a:t>
            </a:r>
            <a:r>
              <a:rPr lang="ja-JP" altLang="en-US" dirty="0">
                <a:ea typeface="ＭＳ Ｐゴシック" pitchFamily="34" charset="-128"/>
              </a:rPr>
              <a:t>‘</a:t>
            </a:r>
            <a:r>
              <a:rPr lang="en-US" altLang="ja-JP" dirty="0">
                <a:ea typeface="ＭＳ Ｐゴシック" pitchFamily="34" charset="-128"/>
              </a:rPr>
              <a:t>canvas</a:t>
            </a:r>
            <a:r>
              <a:rPr lang="ja-JP" altLang="en-US" dirty="0">
                <a:ea typeface="ＭＳ Ｐゴシック" pitchFamily="34" charset="-128"/>
              </a:rPr>
              <a:t>’</a:t>
            </a:r>
            <a:r>
              <a:rPr lang="en-US" altLang="ja-JP" dirty="0">
                <a:ea typeface="ＭＳ Ｐゴシック" pitchFamily="34" charset="-128"/>
              </a:rPr>
              <a:t> – less than ¼ length</a:t>
            </a:r>
            <a:endParaRPr lang="en-US" dirty="0">
              <a:ea typeface="ＭＳ Ｐゴシック" pitchFamily="34" charset="-128"/>
            </a:endParaRPr>
          </a:p>
          <a:p>
            <a:pPr marL="0" indent="0"/>
            <a:endParaRPr lang="en-US" dirty="0">
              <a:ea typeface="ＭＳ Ｐゴシック" pitchFamily="34" charset="-128"/>
            </a:endParaRPr>
          </a:p>
          <a:p>
            <a:pPr marL="0" indent="0"/>
            <a:endParaRPr lang="en-US" dirty="0">
              <a:ea typeface="ＭＳ Ｐゴシック" pitchFamily="34" charset="-128"/>
            </a:endParaRPr>
          </a:p>
          <a:p>
            <a:pPr marL="0" indent="0"/>
            <a:r>
              <a:rPr lang="en-US" dirty="0">
                <a:ea typeface="ＭＳ Ｐゴシック" pitchFamily="34" charset="-128"/>
              </a:rPr>
              <a:t>Overlap – there is horizontal overlap between two boats,</a:t>
            </a:r>
          </a:p>
          <a:p>
            <a:pPr marL="0" indent="0">
              <a:buNone/>
            </a:pPr>
            <a:r>
              <a:rPr lang="en-US" dirty="0">
                <a:ea typeface="ＭＳ Ｐゴシック" pitchFamily="34" charset="-128"/>
              </a:rPr>
              <a:t>but no physical contact.</a:t>
            </a:r>
          </a:p>
          <a:p>
            <a:pPr marL="0" indent="0"/>
            <a:endParaRPr lang="en-US" dirty="0">
              <a:ea typeface="ＭＳ Ｐゴシック" pitchFamily="34" charset="-128"/>
            </a:endParaRPr>
          </a:p>
        </p:txBody>
      </p:sp>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68</a:t>
            </a:fld>
            <a:endParaRPr lang="en-GB"/>
          </a:p>
        </p:txBody>
      </p:sp>
      <p:pic>
        <p:nvPicPr>
          <p:cNvPr id="8"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973" y="1340768"/>
            <a:ext cx="968148" cy="969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4132" y="1340768"/>
            <a:ext cx="968148" cy="969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825" y="2309954"/>
            <a:ext cx="968400" cy="9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7855" y="2309954"/>
            <a:ext cx="968400" cy="968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4"/>
          <p:cNvSpPr>
            <a:spLocks noChangeArrowheads="1"/>
          </p:cNvSpPr>
          <p:nvPr/>
        </p:nvSpPr>
        <p:spPr bwMode="auto">
          <a:xfrm>
            <a:off x="3131840" y="2309954"/>
            <a:ext cx="968400" cy="968400"/>
          </a:xfrm>
          <a:prstGeom prst="rect">
            <a:avLst/>
          </a:prstGeom>
          <a:blipFill dpi="0" rotWithShape="1">
            <a:blip r:embed="rId4" cstate="print">
              <a:alphaModFix amt="28000"/>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GB">
              <a:solidFill>
                <a:srgbClr val="FFFFFF"/>
              </a:solidFill>
              <a:latin typeface="Calibri" pitchFamily="34" charset="0"/>
            </a:endParaRPr>
          </a:p>
        </p:txBody>
      </p:sp>
      <p:sp>
        <p:nvSpPr>
          <p:cNvPr id="13" name="Rectangle 15"/>
          <p:cNvSpPr>
            <a:spLocks noChangeArrowheads="1"/>
          </p:cNvSpPr>
          <p:nvPr/>
        </p:nvSpPr>
        <p:spPr bwMode="auto">
          <a:xfrm>
            <a:off x="2267744" y="2309954"/>
            <a:ext cx="968400" cy="968400"/>
          </a:xfrm>
          <a:prstGeom prst="rect">
            <a:avLst/>
          </a:prstGeom>
          <a:blipFill dpi="0" rotWithShape="1">
            <a:blip r:embed="rId4" cstate="print">
              <a:alphaModFix amt="28000"/>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GB">
              <a:solidFill>
                <a:srgbClr val="FFFFFF"/>
              </a:solidFill>
              <a:latin typeface="Calibri" pitchFamily="34" charset="0"/>
            </a:endParaRPr>
          </a:p>
        </p:txBody>
      </p:sp>
      <p:sp>
        <p:nvSpPr>
          <p:cNvPr id="14" name="Rectangle 16"/>
          <p:cNvSpPr>
            <a:spLocks noChangeArrowheads="1"/>
          </p:cNvSpPr>
          <p:nvPr/>
        </p:nvSpPr>
        <p:spPr bwMode="auto">
          <a:xfrm>
            <a:off x="1443360" y="2309954"/>
            <a:ext cx="968400" cy="968400"/>
          </a:xfrm>
          <a:prstGeom prst="rect">
            <a:avLst/>
          </a:prstGeom>
          <a:blipFill dpi="0" rotWithShape="1">
            <a:blip r:embed="rId4" cstate="print">
              <a:alphaModFix amt="28000"/>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GB">
              <a:solidFill>
                <a:srgbClr val="FFFFFF"/>
              </a:solidFill>
              <a:latin typeface="Calibri" pitchFamily="34" charset="0"/>
            </a:endParaRPr>
          </a:p>
        </p:txBody>
      </p:sp>
      <p:pic>
        <p:nvPicPr>
          <p:cNvPr id="15"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3440" y="3278355"/>
            <a:ext cx="968400" cy="9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3655" y="3278355"/>
            <a:ext cx="968400" cy="968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3440" y="4246755"/>
            <a:ext cx="968400" cy="9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4246755"/>
            <a:ext cx="968400" cy="968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4371" y="4509120"/>
            <a:ext cx="968400" cy="9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1115" y="5239423"/>
            <a:ext cx="968400" cy="968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52632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p:txBody>
          <a:bodyPr/>
          <a:lstStyle/>
          <a:p>
            <a:r>
              <a:rPr lang="en-GB" dirty="0"/>
              <a:t>How to prepare for Bumps racing</a:t>
            </a:r>
            <a:br>
              <a:rPr lang="en-GB" dirty="0"/>
            </a:br>
            <a:r>
              <a:rPr lang="en-GB" b="0" i="1" dirty="0"/>
              <a:t>What you should do before your slot</a:t>
            </a:r>
            <a:endParaRPr lang="en-GB" dirty="0"/>
          </a:p>
        </p:txBody>
      </p:sp>
      <p:sp>
        <p:nvSpPr>
          <p:cNvPr id="4" name="Content Placeholder 3"/>
          <p:cNvSpPr>
            <a:spLocks noGrp="1"/>
          </p:cNvSpPr>
          <p:nvPr>
            <p:ph idx="1"/>
          </p:nvPr>
        </p:nvSpPr>
        <p:spPr/>
        <p:txBody>
          <a:bodyPr/>
          <a:lstStyle/>
          <a:p>
            <a:r>
              <a:rPr lang="en-GB" b="1" dirty="0"/>
              <a:t>Wear appropriate clothing </a:t>
            </a:r>
            <a:r>
              <a:rPr lang="en-GB" dirty="0"/>
              <a:t>– you will be outside for 2+ hours, hopefully on a sunny day, but the weather may vary! Ensure you are prepared.</a:t>
            </a:r>
          </a:p>
          <a:p>
            <a:r>
              <a:rPr lang="en-GB" b="1" dirty="0"/>
              <a:t>Set your watches to GMT </a:t>
            </a:r>
            <a:r>
              <a:rPr lang="en-GB" dirty="0"/>
              <a:t>– available online, regularly over the </a:t>
            </a:r>
            <a:r>
              <a:rPr lang="en-GB" dirty="0" err="1"/>
              <a:t>tannoy</a:t>
            </a:r>
            <a:r>
              <a:rPr lang="en-GB" dirty="0"/>
              <a:t> or at </a:t>
            </a:r>
            <a:r>
              <a:rPr lang="en-GB" dirty="0" err="1"/>
              <a:t>racedesk</a:t>
            </a:r>
            <a:endParaRPr lang="en-GB" dirty="0"/>
          </a:p>
          <a:p>
            <a:r>
              <a:rPr lang="en-GB" b="1" dirty="0"/>
              <a:t>Learn the circulation pattern </a:t>
            </a:r>
            <a:r>
              <a:rPr lang="en-GB" dirty="0"/>
              <a:t>off by heart</a:t>
            </a:r>
          </a:p>
          <a:p>
            <a:r>
              <a:rPr lang="en-GB" b="1" dirty="0"/>
              <a:t>Try to learn some of the blade colours </a:t>
            </a:r>
            <a:r>
              <a:rPr lang="en-GB" dirty="0"/>
              <a:t>(although we do provide guides)</a:t>
            </a:r>
          </a:p>
          <a:p>
            <a:r>
              <a:rPr lang="en-GB" b="1" dirty="0"/>
              <a:t>Find out where racedesk is</a:t>
            </a:r>
            <a:r>
              <a:rPr lang="en-GB" dirty="0"/>
              <a:t> – it’s at Longbridges</a:t>
            </a:r>
          </a:p>
          <a:p>
            <a:r>
              <a:rPr lang="en-GB" b="1" dirty="0"/>
              <a:t>If you’re umpiring, bring a bike </a:t>
            </a:r>
            <a:r>
              <a:rPr lang="en-GB" dirty="0"/>
              <a:t>that you can cycle fast, and has working brakes. </a:t>
            </a:r>
            <a:r>
              <a:rPr lang="en-GB" b="1" dirty="0">
                <a:solidFill>
                  <a:srgbClr val="FF0000"/>
                </a:solidFill>
              </a:rPr>
              <a:t>You must wear a helmet</a:t>
            </a:r>
          </a:p>
          <a:p>
            <a:r>
              <a:rPr lang="en-GB" b="1" dirty="0">
                <a:solidFill>
                  <a:srgbClr val="FF0000"/>
                </a:solidFill>
              </a:rPr>
              <a:t>You must not drink alcohol, nor be drunk, on duty.</a:t>
            </a:r>
            <a:r>
              <a:rPr lang="en-GB" b="1" dirty="0"/>
              <a:t> </a:t>
            </a:r>
            <a:r>
              <a:rPr lang="en-GB" b="1" dirty="0">
                <a:solidFill>
                  <a:srgbClr val="FF0000"/>
                </a:solidFill>
              </a:rPr>
              <a:t>Especially on Saturday.</a:t>
            </a:r>
          </a:p>
          <a:p>
            <a:pPr marL="0" indent="0">
              <a:buNone/>
            </a:pPr>
            <a:r>
              <a:rPr lang="en-GB" b="1" dirty="0"/>
              <a:t>Resources</a:t>
            </a:r>
          </a:p>
          <a:p>
            <a:pPr marL="0" indent="0">
              <a:buNone/>
            </a:pPr>
            <a:r>
              <a:rPr lang="en-GB" dirty="0"/>
              <a:t>Blade colours</a:t>
            </a:r>
          </a:p>
          <a:p>
            <a:pPr marL="0" indent="0">
              <a:buNone/>
            </a:pPr>
            <a:r>
              <a:rPr lang="en-GB" dirty="0">
                <a:hlinkClick r:id="rId2"/>
              </a:rPr>
              <a:t>https://</a:t>
            </a:r>
            <a:r>
              <a:rPr lang="en-GB" dirty="0" err="1">
                <a:hlinkClick r:id="rId2"/>
              </a:rPr>
              <a:t>ourcs.co.uk</a:t>
            </a:r>
            <a:r>
              <a:rPr lang="en-GB" dirty="0">
                <a:hlinkClick r:id="rId2"/>
              </a:rPr>
              <a:t>/media/</a:t>
            </a:r>
            <a:r>
              <a:rPr lang="en-GB" dirty="0" err="1">
                <a:hlinkClick r:id="rId2"/>
              </a:rPr>
              <a:t>filer_public</a:t>
            </a:r>
            <a:r>
              <a:rPr lang="en-GB" dirty="0">
                <a:hlinkClick r:id="rId2"/>
              </a:rPr>
              <a:t>/c5/b2/c5b2c374-3f6b-48a3-9945-0f2fb99177f2/</a:t>
            </a:r>
            <a:r>
              <a:rPr lang="en-GB" dirty="0" err="1">
                <a:hlinkClick r:id="rId2"/>
              </a:rPr>
              <a:t>blade_colours.pdf</a:t>
            </a:r>
            <a:endParaRPr lang="en-GB" dirty="0"/>
          </a:p>
        </p:txBody>
      </p:sp>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6</a:t>
            </a:fld>
            <a:endParaRPr lang="en-GB"/>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228184" y="4437112"/>
            <a:ext cx="2615646" cy="1707913"/>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98665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New Bumps Rules 2019</a:t>
            </a:r>
            <a:br>
              <a:rPr lang="en-GB" dirty="0"/>
            </a:br>
            <a:r>
              <a:rPr lang="en-GB" b="0" i="1" dirty="0"/>
              <a:t>You need to understand these in general to help give good reports</a:t>
            </a:r>
            <a:endParaRPr lang="en-GB" dirty="0"/>
          </a:p>
        </p:txBody>
      </p:sp>
      <p:sp>
        <p:nvSpPr>
          <p:cNvPr id="7" name="Content Placeholder 6"/>
          <p:cNvSpPr>
            <a:spLocks noGrp="1"/>
          </p:cNvSpPr>
          <p:nvPr>
            <p:ph idx="1"/>
          </p:nvPr>
        </p:nvSpPr>
        <p:spPr>
          <a:xfrm>
            <a:off x="457200" y="1772816"/>
            <a:ext cx="8229600" cy="4320480"/>
          </a:xfrm>
        </p:spPr>
        <p:txBody>
          <a:bodyPr>
            <a:normAutofit fontScale="85000" lnSpcReduction="10000"/>
          </a:bodyPr>
          <a:lstStyle/>
          <a:p>
            <a:pPr marL="0" indent="0">
              <a:buNone/>
            </a:pPr>
            <a:r>
              <a:rPr lang="en-GB" b="1" dirty="0">
                <a:ea typeface="ＭＳ Ｐゴシック" pitchFamily="34" charset="-128"/>
              </a:rPr>
              <a:t>New Rule Zero – safety is of overriding importance in bumps.</a:t>
            </a:r>
          </a:p>
          <a:p>
            <a:r>
              <a:rPr lang="en-GB" dirty="0">
                <a:ea typeface="ＭＳ Ｐゴシック" pitchFamily="34" charset="-128"/>
              </a:rPr>
              <a:t>It is likely you’ll be asked if your crew acted safely during the race. Dangerous crews may be penalised and you must report any unsafe behaviour. </a:t>
            </a:r>
          </a:p>
          <a:p>
            <a:r>
              <a:rPr lang="en-GB">
                <a:ea typeface="ＭＳ Ｐゴシック" pitchFamily="34" charset="-128"/>
              </a:rPr>
              <a:t>If </a:t>
            </a:r>
            <a:r>
              <a:rPr lang="en-GB" dirty="0">
                <a:ea typeface="ＭＳ Ｐゴシック" pitchFamily="34" charset="-128"/>
              </a:rPr>
              <a:t>a crew collides with another (whether racing, bumped out or stationary on a raft) you’ll be asked how fast and steep the angle of collision was.</a:t>
            </a:r>
          </a:p>
          <a:p>
            <a:pPr marL="0" indent="0">
              <a:buNone/>
            </a:pPr>
            <a:endParaRPr lang="en-GB" dirty="0">
              <a:ea typeface="ＭＳ Ｐゴシック" pitchFamily="34" charset="-128"/>
            </a:endParaRPr>
          </a:p>
          <a:p>
            <a:pPr marL="0" indent="0">
              <a:buNone/>
            </a:pPr>
            <a:r>
              <a:rPr lang="en-GB" b="1" dirty="0">
                <a:ea typeface="ＭＳ Ｐゴシック" pitchFamily="34" charset="-128"/>
              </a:rPr>
              <a:t>The Racing Line area is by the bank (except crossovers) and should be adhered to unless impossible.</a:t>
            </a:r>
            <a:endParaRPr lang="en-GB" dirty="0">
              <a:ea typeface="ＭＳ Ｐゴシック" pitchFamily="34" charset="-128"/>
            </a:endParaRPr>
          </a:p>
          <a:p>
            <a:r>
              <a:rPr lang="en-GB" dirty="0">
                <a:ea typeface="ＭＳ Ｐゴシック" pitchFamily="34" charset="-128"/>
              </a:rPr>
              <a:t>By the towpath until the Gut, crossing at the upstream end of the Gut, by the trees on the first 2/3 of the Green Bank, crossing, and then by the towpath for the rest.</a:t>
            </a:r>
          </a:p>
          <a:p>
            <a:r>
              <a:rPr lang="en-GB" dirty="0">
                <a:ea typeface="ＭＳ Ｐゴシック" pitchFamily="34" charset="-128"/>
              </a:rPr>
              <a:t>You may be asked if there were good reasons why a crew left the racing line.</a:t>
            </a:r>
          </a:p>
          <a:p>
            <a:r>
              <a:rPr lang="en-GB" dirty="0">
                <a:ea typeface="ＭＳ Ｐゴシック" pitchFamily="34" charset="-128"/>
              </a:rPr>
              <a:t>Or if a crew’s actions sooner or later caused a dangerous incident (</a:t>
            </a:r>
            <a:r>
              <a:rPr lang="en-GB" dirty="0" err="1">
                <a:ea typeface="ＭＳ Ｐゴシック" pitchFamily="34" charset="-128"/>
              </a:rPr>
              <a:t>eg</a:t>
            </a:r>
            <a:r>
              <a:rPr lang="en-GB" dirty="0">
                <a:ea typeface="ＭＳ Ｐゴシック" pitchFamily="34" charset="-128"/>
              </a:rPr>
              <a:t> by them clearing </a:t>
            </a:r>
            <a:r>
              <a:rPr lang="en-GB" i="1" dirty="0">
                <a:ea typeface="ＭＳ Ｐゴシック" pitchFamily="34" charset="-128"/>
              </a:rPr>
              <a:t>into</a:t>
            </a:r>
            <a:r>
              <a:rPr lang="en-GB" dirty="0">
                <a:ea typeface="ＭＳ Ｐゴシック" pitchFamily="34" charset="-128"/>
              </a:rPr>
              <a:t> the racing line instead of out of it.)</a:t>
            </a:r>
          </a:p>
          <a:p>
            <a:r>
              <a:rPr lang="en-GB" dirty="0">
                <a:ea typeface="ＭＳ Ｐゴシック" pitchFamily="34" charset="-128"/>
              </a:rPr>
              <a:t>Crews forced to clear into the racing line must then get out of it as soon as feasibly possible.</a:t>
            </a:r>
          </a:p>
          <a:p>
            <a:pPr marL="0" indent="0">
              <a:buNone/>
            </a:pPr>
            <a:endParaRPr lang="en-GB" b="1" dirty="0">
              <a:ea typeface="ＭＳ Ｐゴシック" pitchFamily="34" charset="-128"/>
            </a:endParaRPr>
          </a:p>
          <a:p>
            <a:pPr marL="0" indent="0">
              <a:buNone/>
            </a:pPr>
            <a:r>
              <a:rPr lang="en-GB" b="1" dirty="0">
                <a:ea typeface="ＭＳ Ｐゴシック" pitchFamily="34" charset="-128"/>
              </a:rPr>
              <a:t>The rules about having to stop to avoid a collision, and have also changed.  “Unavoidable external influences” are now different.  You may be asked why boats have stopped without bumping.</a:t>
            </a:r>
            <a:endParaRPr lang="en-GB" dirty="0">
              <a:ea typeface="ＭＳ Ｐゴシック" pitchFamily="34" charset="-128"/>
            </a:endParaRPr>
          </a:p>
          <a:p>
            <a:endParaRPr lang="en-GB" dirty="0">
              <a:ea typeface="ＭＳ Ｐゴシック" pitchFamily="34" charset="-128"/>
            </a:endParaRPr>
          </a:p>
        </p:txBody>
      </p:sp>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69</a:t>
            </a:fld>
            <a:endParaRPr lang="en-GB"/>
          </a:p>
        </p:txBody>
      </p:sp>
      <p:sp>
        <p:nvSpPr>
          <p:cNvPr id="5" name="Pentagon 4"/>
          <p:cNvSpPr/>
          <p:nvPr/>
        </p:nvSpPr>
        <p:spPr>
          <a:xfrm>
            <a:off x="683568" y="1340768"/>
            <a:ext cx="864096" cy="432048"/>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NEW</a:t>
            </a:r>
          </a:p>
        </p:txBody>
      </p:sp>
      <p:sp>
        <p:nvSpPr>
          <p:cNvPr id="6" name="Chevron 5"/>
          <p:cNvSpPr/>
          <p:nvPr/>
        </p:nvSpPr>
        <p:spPr>
          <a:xfrm>
            <a:off x="1547664" y="1340768"/>
            <a:ext cx="6840760" cy="432048"/>
          </a:xfrm>
          <a:prstGeom prst="chevron">
            <a:avLst/>
          </a:prstGeom>
          <a:solidFill>
            <a:schemeClr val="accent4">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rPr>
              <a:t>Safety first, and the racing line is a real thing and matters</a:t>
            </a:r>
          </a:p>
        </p:txBody>
      </p:sp>
    </p:spTree>
    <p:extLst>
      <p:ext uri="{BB962C8B-B14F-4D97-AF65-F5344CB8AC3E}">
        <p14:creationId xmlns:p14="http://schemas.microsoft.com/office/powerpoint/2010/main" val="34517560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A0D95-E644-FBB6-D8E4-CEA7942B2B18}"/>
              </a:ext>
            </a:extLst>
          </p:cNvPr>
          <p:cNvSpPr>
            <a:spLocks noGrp="1"/>
          </p:cNvSpPr>
          <p:nvPr>
            <p:ph type="title"/>
          </p:nvPr>
        </p:nvSpPr>
        <p:spPr/>
        <p:txBody>
          <a:bodyPr/>
          <a:lstStyle/>
          <a:p>
            <a:r>
              <a:rPr lang="en-US" dirty="0"/>
              <a:t>What exactly is the racing line??</a:t>
            </a:r>
          </a:p>
        </p:txBody>
      </p:sp>
      <p:sp>
        <p:nvSpPr>
          <p:cNvPr id="4" name="Footer Placeholder 3">
            <a:extLst>
              <a:ext uri="{FF2B5EF4-FFF2-40B4-BE49-F238E27FC236}">
                <a16:creationId xmlns:a16="http://schemas.microsoft.com/office/drawing/2014/main" id="{BC8B0BB3-1D34-A80C-4BF3-38E19CA9D67E}"/>
              </a:ext>
            </a:extLst>
          </p:cNvPr>
          <p:cNvSpPr>
            <a:spLocks noGrp="1"/>
          </p:cNvSpPr>
          <p:nvPr>
            <p:ph type="ftr" sz="quarter" idx="11"/>
          </p:nvPr>
        </p:nvSpPr>
        <p:spPr/>
        <p:txBody>
          <a:bodyPr/>
          <a:lstStyle/>
          <a:p>
            <a:r>
              <a:rPr lang="en-GB"/>
              <a:t>Marshalling and Umpiring Presentation</a:t>
            </a:r>
            <a:endParaRPr lang="en-GB" dirty="0"/>
          </a:p>
        </p:txBody>
      </p:sp>
      <p:sp>
        <p:nvSpPr>
          <p:cNvPr id="5" name="Slide Number Placeholder 4">
            <a:extLst>
              <a:ext uri="{FF2B5EF4-FFF2-40B4-BE49-F238E27FC236}">
                <a16:creationId xmlns:a16="http://schemas.microsoft.com/office/drawing/2014/main" id="{D763C43C-991E-8A44-6A22-6564CF3CD5B9}"/>
              </a:ext>
            </a:extLst>
          </p:cNvPr>
          <p:cNvSpPr>
            <a:spLocks noGrp="1"/>
          </p:cNvSpPr>
          <p:nvPr>
            <p:ph type="sldNum" sz="quarter" idx="12"/>
          </p:nvPr>
        </p:nvSpPr>
        <p:spPr/>
        <p:txBody>
          <a:bodyPr/>
          <a:lstStyle/>
          <a:p>
            <a:fld id="{CB3B7137-4810-445D-B1A6-E11904098D50}" type="slidenum">
              <a:rPr lang="en-GB" smtClean="0"/>
              <a:t>70</a:t>
            </a:fld>
            <a:endParaRPr lang="en-GB"/>
          </a:p>
        </p:txBody>
      </p:sp>
      <p:pic>
        <p:nvPicPr>
          <p:cNvPr id="6" name="Content Placeholder 5">
            <a:extLst>
              <a:ext uri="{FF2B5EF4-FFF2-40B4-BE49-F238E27FC236}">
                <a16:creationId xmlns:a16="http://schemas.microsoft.com/office/drawing/2014/main" id="{3A772887-3A93-748F-3936-781D52F4A8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80728"/>
            <a:ext cx="9151058" cy="4820940"/>
          </a:xfrm>
          <a:prstGeom prst="rect">
            <a:avLst/>
          </a:prstGeom>
        </p:spPr>
      </p:pic>
    </p:spTree>
    <p:extLst>
      <p:ext uri="{BB962C8B-B14F-4D97-AF65-F5344CB8AC3E}">
        <p14:creationId xmlns:p14="http://schemas.microsoft.com/office/powerpoint/2010/main" val="30694626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Example reports</a:t>
            </a:r>
            <a:br>
              <a:rPr lang="en-GB" dirty="0"/>
            </a:br>
            <a:r>
              <a:rPr lang="en-GB" b="0" i="1" dirty="0"/>
              <a:t>If you can report to this level of detail, you’re doing great</a:t>
            </a:r>
            <a:endParaRPr lang="en-GB" dirty="0"/>
          </a:p>
        </p:txBody>
      </p:sp>
      <p:sp>
        <p:nvSpPr>
          <p:cNvPr id="3" name="Content Placeholder 2"/>
          <p:cNvSpPr>
            <a:spLocks noGrp="1"/>
          </p:cNvSpPr>
          <p:nvPr>
            <p:ph idx="1"/>
          </p:nvPr>
        </p:nvSpPr>
        <p:spPr/>
        <p:txBody>
          <a:bodyPr/>
          <a:lstStyle/>
          <a:p>
            <a:pPr marL="0" indent="0">
              <a:buNone/>
            </a:pPr>
            <a:r>
              <a:rPr lang="en-GB" dirty="0"/>
              <a:t>The Green Templeton umpire:</a:t>
            </a:r>
          </a:p>
          <a:p>
            <a:pPr marL="0" indent="0">
              <a:buNone/>
            </a:pPr>
            <a:r>
              <a:rPr lang="en-GB" dirty="0"/>
              <a:t>“Green Templeton were down to ½ length on St Hilda’s as they exited the gut. Hilda’s cross early, but GTC stick to line. Side-by-side by the end of the Green Bank, and so when the GTC crew cross over, St Hilda’s realise a bump is inevitable and cox concedes. GTC then swerve to ChCh boat house to clear the racing line”</a:t>
            </a:r>
          </a:p>
          <a:p>
            <a:pPr marL="0" indent="0">
              <a:buNone/>
            </a:pPr>
            <a:endParaRPr lang="en-GB" dirty="0"/>
          </a:p>
          <a:p>
            <a:pPr marL="0" indent="0">
              <a:buNone/>
            </a:pPr>
            <a:endParaRPr lang="en-GB" dirty="0"/>
          </a:p>
          <a:p>
            <a:pPr marL="0" indent="0">
              <a:buNone/>
            </a:pPr>
            <a:r>
              <a:rPr lang="en-GB" dirty="0"/>
              <a:t>The St Hilda’s umpire:</a:t>
            </a:r>
          </a:p>
          <a:p>
            <a:pPr marL="0" indent="0">
              <a:buNone/>
            </a:pPr>
            <a:r>
              <a:rPr lang="en-GB" altLang="en-US" dirty="0">
                <a:ea typeface="ＭＳ Ｐゴシック" pitchFamily="34" charset="-128"/>
              </a:rPr>
              <a:t>“</a:t>
            </a:r>
            <a:r>
              <a:rPr lang="en-GB" dirty="0">
                <a:ea typeface="ＭＳ Ｐゴシック" pitchFamily="34" charset="-128"/>
              </a:rPr>
              <a:t>Hilda</a:t>
            </a:r>
            <a:r>
              <a:rPr lang="en-GB" altLang="en-US" dirty="0">
                <a:ea typeface="ＭＳ Ｐゴシック" pitchFamily="34" charset="-128"/>
              </a:rPr>
              <a:t>’</a:t>
            </a:r>
            <a:r>
              <a:rPr lang="en-GB" dirty="0">
                <a:ea typeface="ＭＳ Ｐゴシック" pitchFamily="34" charset="-128"/>
              </a:rPr>
              <a:t>s chased by GTC, who steadily gained on them during race. Hilda</a:t>
            </a:r>
            <a:r>
              <a:rPr lang="en-GB" altLang="en-US" dirty="0">
                <a:ea typeface="ＭＳ Ｐゴシック" pitchFamily="34" charset="-128"/>
              </a:rPr>
              <a:t>’</a:t>
            </a:r>
            <a:r>
              <a:rPr lang="en-GB" dirty="0">
                <a:ea typeface="ＭＳ Ｐゴシック" pitchFamily="34" charset="-128"/>
              </a:rPr>
              <a:t>s crossed early, GTC kept to racing line. GTC reached crossover, but Hilda</a:t>
            </a:r>
            <a:r>
              <a:rPr lang="en-GB" altLang="en-US" dirty="0">
                <a:ea typeface="ＭＳ Ｐゴシック" pitchFamily="34" charset="-128"/>
              </a:rPr>
              <a:t>’</a:t>
            </a:r>
            <a:r>
              <a:rPr lang="en-GB" dirty="0">
                <a:ea typeface="ＭＳ Ｐゴシック" pitchFamily="34" charset="-128"/>
              </a:rPr>
              <a:t>s left it a bit too late to concede, and with wrong hand. Thankfully GTC cox was competent and swerved out the way to avoid entanglement.  Neither of them caused any problems or stayed in the racing line after the bump.</a:t>
            </a:r>
            <a:r>
              <a:rPr lang="en-GB" altLang="en-US" dirty="0">
                <a:ea typeface="ＭＳ Ｐゴシック" pitchFamily="34" charset="-128"/>
              </a:rPr>
              <a:t>”</a:t>
            </a:r>
            <a:endParaRPr lang="en-US" dirty="0">
              <a:ea typeface="ＭＳ Ｐゴシック" pitchFamily="34" charset="-128"/>
            </a:endParaRPr>
          </a:p>
        </p:txBody>
      </p:sp>
      <p:sp>
        <p:nvSpPr>
          <p:cNvPr id="4" name="Footer Placeholder 3"/>
          <p:cNvSpPr>
            <a:spLocks noGrp="1"/>
          </p:cNvSpPr>
          <p:nvPr>
            <p:ph type="ftr" sz="quarter" idx="11"/>
          </p:nvPr>
        </p:nvSpPr>
        <p:spPr/>
        <p:txBody>
          <a:bodyPr/>
          <a:lstStyle/>
          <a:p>
            <a:r>
              <a:rPr lang="en-GB" dirty="0"/>
              <a:t>Marshalling and Umpiring Presentation</a:t>
            </a:r>
          </a:p>
        </p:txBody>
      </p:sp>
      <p:sp>
        <p:nvSpPr>
          <p:cNvPr id="5" name="Slide Number Placeholder 4"/>
          <p:cNvSpPr>
            <a:spLocks noGrp="1"/>
          </p:cNvSpPr>
          <p:nvPr>
            <p:ph type="sldNum" sz="quarter" idx="12"/>
          </p:nvPr>
        </p:nvSpPr>
        <p:spPr/>
        <p:txBody>
          <a:bodyPr/>
          <a:lstStyle/>
          <a:p>
            <a:fld id="{CB3B7137-4810-445D-B1A6-E11904098D50}" type="slidenum">
              <a:rPr lang="en-GB" smtClean="0"/>
              <a:t>71</a:t>
            </a:fld>
            <a:endParaRPr lang="en-GB"/>
          </a:p>
        </p:txBody>
      </p:sp>
    </p:spTree>
    <p:extLst>
      <p:ext uri="{BB962C8B-B14F-4D97-AF65-F5344CB8AC3E}">
        <p14:creationId xmlns:p14="http://schemas.microsoft.com/office/powerpoint/2010/main" val="3689932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Klaxons and three-boat-scenarios</a:t>
            </a:r>
            <a:br>
              <a:rPr lang="en-GB" dirty="0"/>
            </a:br>
            <a:r>
              <a:rPr lang="en-GB" b="0" i="1" dirty="0"/>
              <a:t>It gets a bit more difficult; just tell us what you saw and we’ll figure it out</a:t>
            </a:r>
            <a:endParaRPr lang="en-GB" dirty="0"/>
          </a:p>
        </p:txBody>
      </p:sp>
      <p:sp>
        <p:nvSpPr>
          <p:cNvPr id="3" name="Content Placeholder 2"/>
          <p:cNvSpPr>
            <a:spLocks noGrp="1"/>
          </p:cNvSpPr>
          <p:nvPr>
            <p:ph idx="1"/>
          </p:nvPr>
        </p:nvSpPr>
        <p:spPr/>
        <p:txBody>
          <a:bodyPr/>
          <a:lstStyle/>
          <a:p>
            <a:pPr marL="0" indent="0">
              <a:buNone/>
            </a:pPr>
            <a:r>
              <a:rPr lang="en-GB" b="1" dirty="0">
                <a:ea typeface="ＭＳ Ｐゴシック" pitchFamily="34" charset="-128"/>
              </a:rPr>
              <a:t>Klaxons</a:t>
            </a:r>
          </a:p>
          <a:p>
            <a:r>
              <a:rPr lang="en-GB" dirty="0">
                <a:ea typeface="ＭＳ Ｐゴシック" pitchFamily="34" charset="-128"/>
              </a:rPr>
              <a:t>Bumps gained before a klaxon count; bumps gained after do not. Listen out for a klaxon, and if you hear one, immediately look at your crew and check their status.</a:t>
            </a:r>
          </a:p>
          <a:p>
            <a:pPr marL="0" indent="0">
              <a:buNone/>
            </a:pPr>
            <a:r>
              <a:rPr lang="en-GB" b="1" dirty="0">
                <a:ea typeface="ＭＳ Ｐゴシック" pitchFamily="34" charset="-128"/>
              </a:rPr>
              <a:t>Three-boat scenario</a:t>
            </a:r>
          </a:p>
          <a:p>
            <a:r>
              <a:rPr lang="en-GB" dirty="0">
                <a:ea typeface="ＭＳ Ｐゴシック" pitchFamily="34" charset="-128"/>
              </a:rPr>
              <a:t>Often, three boats are close together. This means you can</a:t>
            </a:r>
            <a:r>
              <a:rPr lang="en-GB" altLang="en-US" dirty="0">
                <a:ea typeface="ＭＳ Ｐゴシック" pitchFamily="34" charset="-128"/>
              </a:rPr>
              <a:t>’</a:t>
            </a:r>
            <a:r>
              <a:rPr lang="en-GB" dirty="0">
                <a:ea typeface="ＭＳ Ｐゴシック" pitchFamily="34" charset="-128"/>
              </a:rPr>
              <a:t>t cycle ahead/behind to where the action is, and so must keep an eye out.</a:t>
            </a:r>
          </a:p>
          <a:p>
            <a:pPr lvl="1"/>
            <a:r>
              <a:rPr lang="en-GB" dirty="0">
                <a:ea typeface="ＭＳ Ｐゴシック" pitchFamily="34" charset="-128"/>
              </a:rPr>
              <a:t>If in doubt, try and cycle in a position to see the coxes of the two lead crews, so you can see the order of concessions</a:t>
            </a:r>
          </a:p>
          <a:p>
            <a:r>
              <a:rPr lang="en-GB" dirty="0">
                <a:ea typeface="ＭＳ Ｐゴシック" pitchFamily="34" charset="-128"/>
              </a:rPr>
              <a:t>You are looking to ascertain the order of any bumps or concessions – if you can tell what came first, brilliant. If you knew it was 3 seconds between two concessions – excellent, we can piece together the story at race desk and record the correct outcome.</a:t>
            </a:r>
          </a:p>
          <a:p>
            <a:r>
              <a:rPr lang="en-GB" dirty="0">
                <a:ea typeface="ＭＳ Ｐゴシック" pitchFamily="34" charset="-128"/>
              </a:rPr>
              <a:t>Any and all information – distances, times, relative speeds, locations, how close to the bank etc. – help in us working out what happened.</a:t>
            </a:r>
          </a:p>
          <a:p>
            <a:r>
              <a:rPr lang="en-GB" dirty="0">
                <a:ea typeface="ＭＳ Ｐゴシック" pitchFamily="34" charset="-128"/>
              </a:rPr>
              <a:t>We appreciate this one is hard, just do your best.</a:t>
            </a:r>
            <a:endParaRPr lang="en-US" dirty="0">
              <a:ea typeface="ＭＳ Ｐゴシック" pitchFamily="34" charset="-128"/>
            </a:endParaRPr>
          </a:p>
          <a:p>
            <a:pPr marL="0" indent="0">
              <a:buNone/>
            </a:pPr>
            <a:endParaRPr lang="en-GB" dirty="0">
              <a:ea typeface="ＭＳ Ｐゴシック" pitchFamily="34" charset="-128"/>
            </a:endParaRPr>
          </a:p>
        </p:txBody>
      </p:sp>
      <p:sp>
        <p:nvSpPr>
          <p:cNvPr id="4" name="Footer Placeholder 3"/>
          <p:cNvSpPr>
            <a:spLocks noGrp="1"/>
          </p:cNvSpPr>
          <p:nvPr>
            <p:ph type="ftr" sz="quarter" idx="11"/>
          </p:nvPr>
        </p:nvSpPr>
        <p:spPr/>
        <p:txBody>
          <a:bodyPr/>
          <a:lstStyle/>
          <a:p>
            <a:r>
              <a:rPr lang="en-GB" dirty="0"/>
              <a:t>Marshalling and Umpiring Presentation</a:t>
            </a:r>
          </a:p>
        </p:txBody>
      </p:sp>
      <p:sp>
        <p:nvSpPr>
          <p:cNvPr id="5" name="Slide Number Placeholder 4"/>
          <p:cNvSpPr>
            <a:spLocks noGrp="1"/>
          </p:cNvSpPr>
          <p:nvPr>
            <p:ph type="sldNum" sz="quarter" idx="12"/>
          </p:nvPr>
        </p:nvSpPr>
        <p:spPr/>
        <p:txBody>
          <a:bodyPr/>
          <a:lstStyle/>
          <a:p>
            <a:fld id="{CB3B7137-4810-445D-B1A6-E11904098D50}" type="slidenum">
              <a:rPr lang="en-GB" smtClean="0"/>
              <a:t>72</a:t>
            </a:fld>
            <a:endParaRPr lang="en-GB"/>
          </a:p>
        </p:txBody>
      </p:sp>
    </p:spTree>
    <p:extLst>
      <p:ext uri="{BB962C8B-B14F-4D97-AF65-F5344CB8AC3E}">
        <p14:creationId xmlns:p14="http://schemas.microsoft.com/office/powerpoint/2010/main" val="6184409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Golden rules</a:t>
            </a:r>
            <a:br>
              <a:rPr lang="en-GB" dirty="0"/>
            </a:br>
            <a:r>
              <a:rPr lang="en-GB" b="0" i="1" dirty="0"/>
              <a:t>It gets a bit more difficult; just tell us what you saw and we’ll figure it out</a:t>
            </a:r>
            <a:endParaRPr lang="en-GB" dirty="0"/>
          </a:p>
        </p:txBody>
      </p:sp>
      <p:sp>
        <p:nvSpPr>
          <p:cNvPr id="3" name="Content Placeholder 2"/>
          <p:cNvSpPr>
            <a:spLocks noGrp="1"/>
          </p:cNvSpPr>
          <p:nvPr>
            <p:ph idx="1"/>
          </p:nvPr>
        </p:nvSpPr>
        <p:spPr/>
        <p:txBody>
          <a:bodyPr/>
          <a:lstStyle/>
          <a:p>
            <a:r>
              <a:rPr lang="en-GB" dirty="0">
                <a:ea typeface="ＭＳ Ｐゴシック" pitchFamily="34" charset="-128"/>
              </a:rPr>
              <a:t>Safety first – look where you are going!</a:t>
            </a:r>
          </a:p>
          <a:p>
            <a:r>
              <a:rPr lang="en-GB" dirty="0">
                <a:ea typeface="ＭＳ Ｐゴシック" pitchFamily="34" charset="-128"/>
              </a:rPr>
              <a:t>If you didn</a:t>
            </a:r>
            <a:r>
              <a:rPr lang="en-GB" altLang="en-US" dirty="0">
                <a:ea typeface="ＭＳ Ｐゴシック" pitchFamily="34" charset="-128"/>
              </a:rPr>
              <a:t>’</a:t>
            </a:r>
            <a:r>
              <a:rPr lang="en-GB" dirty="0">
                <a:ea typeface="ＭＳ Ｐゴシック" pitchFamily="34" charset="-128"/>
              </a:rPr>
              <a:t>t see anything, that</a:t>
            </a:r>
            <a:r>
              <a:rPr lang="en-GB" altLang="en-US" dirty="0">
                <a:ea typeface="ＭＳ Ｐゴシック" pitchFamily="34" charset="-128"/>
              </a:rPr>
              <a:t>’</a:t>
            </a:r>
            <a:r>
              <a:rPr lang="en-GB" dirty="0">
                <a:ea typeface="ＭＳ Ｐゴシック" pitchFamily="34" charset="-128"/>
              </a:rPr>
              <a:t>s fine – tell us so.</a:t>
            </a:r>
          </a:p>
          <a:p>
            <a:r>
              <a:rPr lang="en-GB" dirty="0">
                <a:ea typeface="ＭＳ Ｐゴシック" pitchFamily="34" charset="-128"/>
              </a:rPr>
              <a:t>Don</a:t>
            </a:r>
            <a:r>
              <a:rPr lang="en-GB" altLang="en-US" dirty="0">
                <a:ea typeface="ＭＳ Ｐゴシック" pitchFamily="34" charset="-128"/>
              </a:rPr>
              <a:t>’</a:t>
            </a:r>
            <a:r>
              <a:rPr lang="en-GB" dirty="0">
                <a:ea typeface="ＭＳ Ｐゴシック" pitchFamily="34" charset="-128"/>
              </a:rPr>
              <a:t>t make up anything you didn</a:t>
            </a:r>
            <a:r>
              <a:rPr lang="en-GB" altLang="en-US" dirty="0">
                <a:ea typeface="ＭＳ Ｐゴシック" pitchFamily="34" charset="-128"/>
              </a:rPr>
              <a:t>’</a:t>
            </a:r>
            <a:r>
              <a:rPr lang="en-GB" dirty="0">
                <a:ea typeface="ＭＳ Ｐゴシック" pitchFamily="34" charset="-128"/>
              </a:rPr>
              <a:t>t witness.</a:t>
            </a:r>
          </a:p>
          <a:p>
            <a:r>
              <a:rPr lang="en-GB" dirty="0">
                <a:ea typeface="ＭＳ Ｐゴシック" pitchFamily="34" charset="-128"/>
              </a:rPr>
              <a:t>Don</a:t>
            </a:r>
            <a:r>
              <a:rPr lang="en-GB" altLang="en-US" dirty="0">
                <a:ea typeface="ＭＳ Ｐゴシック" pitchFamily="34" charset="-128"/>
              </a:rPr>
              <a:t>’</a:t>
            </a:r>
            <a:r>
              <a:rPr lang="en-GB" dirty="0">
                <a:ea typeface="ＭＳ Ｐゴシック" pitchFamily="34" charset="-128"/>
              </a:rPr>
              <a:t>t talk to coaches or other umpires about what you saw until the next day. Two unbiased, conflicting reports are often more helpful than one amalgamated story. Appeals can sometimes be resolved in the evening, and if we need to phone you up for more information, it’s important you stay impartial.</a:t>
            </a:r>
          </a:p>
          <a:p>
            <a:r>
              <a:rPr lang="en-GB" dirty="0">
                <a:ea typeface="ＭＳ Ｐゴシック" pitchFamily="34" charset="-128"/>
              </a:rPr>
              <a:t>Come straight back to Top Gut to report after the race ends! Don’t faff around talking to coaches or filming </a:t>
            </a:r>
            <a:r>
              <a:rPr lang="en-GB" dirty="0" err="1">
                <a:ea typeface="ＭＳ Ｐゴシック" pitchFamily="34" charset="-128"/>
              </a:rPr>
              <a:t>sinkings</a:t>
            </a:r>
            <a:r>
              <a:rPr lang="en-GB" dirty="0">
                <a:ea typeface="ＭＳ Ｐゴシック" pitchFamily="34" charset="-128"/>
              </a:rPr>
              <a:t> (other people will be doing that, watch for it on YouTube later).</a:t>
            </a:r>
          </a:p>
          <a:p>
            <a:r>
              <a:rPr lang="en-GB" dirty="0">
                <a:ea typeface="ＭＳ Ｐゴシック" pitchFamily="34" charset="-128"/>
              </a:rPr>
              <a:t>Look at a map of the river and learn where the different locations are.</a:t>
            </a:r>
          </a:p>
          <a:p>
            <a:endParaRPr lang="en-US" dirty="0">
              <a:ea typeface="ＭＳ Ｐゴシック" pitchFamily="34" charset="-128"/>
            </a:endParaRPr>
          </a:p>
          <a:p>
            <a:pPr marL="0" indent="0">
              <a:buNone/>
            </a:pPr>
            <a:endParaRPr lang="en-GB" dirty="0">
              <a:ea typeface="ＭＳ Ｐゴシック" pitchFamily="34" charset="-128"/>
            </a:endParaRPr>
          </a:p>
        </p:txBody>
      </p:sp>
      <p:sp>
        <p:nvSpPr>
          <p:cNvPr id="4" name="Footer Placeholder 3"/>
          <p:cNvSpPr>
            <a:spLocks noGrp="1"/>
          </p:cNvSpPr>
          <p:nvPr>
            <p:ph type="ftr" sz="quarter" idx="11"/>
          </p:nvPr>
        </p:nvSpPr>
        <p:spPr/>
        <p:txBody>
          <a:bodyPr/>
          <a:lstStyle/>
          <a:p>
            <a:r>
              <a:rPr lang="en-GB" dirty="0"/>
              <a:t>Marshalling and Umpiring Presentation</a:t>
            </a:r>
          </a:p>
        </p:txBody>
      </p:sp>
      <p:sp>
        <p:nvSpPr>
          <p:cNvPr id="5" name="Slide Number Placeholder 4"/>
          <p:cNvSpPr>
            <a:spLocks noGrp="1"/>
          </p:cNvSpPr>
          <p:nvPr>
            <p:ph type="sldNum" sz="quarter" idx="12"/>
          </p:nvPr>
        </p:nvSpPr>
        <p:spPr/>
        <p:txBody>
          <a:bodyPr/>
          <a:lstStyle/>
          <a:p>
            <a:fld id="{CB3B7137-4810-445D-B1A6-E11904098D50}" type="slidenum">
              <a:rPr lang="en-GB" smtClean="0"/>
              <a:t>73</a:t>
            </a:fld>
            <a:endParaRPr lang="en-GB"/>
          </a:p>
        </p:txBody>
      </p:sp>
    </p:spTree>
    <p:extLst>
      <p:ext uri="{BB962C8B-B14F-4D97-AF65-F5344CB8AC3E}">
        <p14:creationId xmlns:p14="http://schemas.microsoft.com/office/powerpoint/2010/main" val="29854440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a:t>Review of Objectives</a:t>
            </a:r>
            <a:br>
              <a:rPr lang="en-GB" dirty="0"/>
            </a:br>
            <a:r>
              <a:rPr lang="en-GB" b="0" i="1" dirty="0"/>
              <a:t>Do you now understand what needs to be done?</a:t>
            </a:r>
            <a:endParaRPr lang="en-GB" dirty="0"/>
          </a:p>
        </p:txBody>
      </p:sp>
      <p:sp>
        <p:nvSpPr>
          <p:cNvPr id="9" name="Content Placeholder 8"/>
          <p:cNvSpPr>
            <a:spLocks noGrp="1"/>
          </p:cNvSpPr>
          <p:nvPr>
            <p:ph idx="1"/>
          </p:nvPr>
        </p:nvSpPr>
        <p:spPr>
          <a:xfrm>
            <a:off x="457200" y="1196752"/>
            <a:ext cx="8229600" cy="1944216"/>
          </a:xfrm>
        </p:spPr>
        <p:txBody>
          <a:bodyPr>
            <a:normAutofit lnSpcReduction="10000"/>
          </a:bodyPr>
          <a:lstStyle/>
          <a:p>
            <a:pPr marL="0" indent="0">
              <a:buNone/>
            </a:pPr>
            <a:r>
              <a:rPr lang="en-GB" dirty="0"/>
              <a:t>All people attending this briefing should know:</a:t>
            </a:r>
          </a:p>
          <a:p>
            <a:pPr marL="342900" indent="-342900">
              <a:buFont typeface="+mj-lt"/>
              <a:buAutoNum type="arabicPeriod"/>
            </a:pPr>
            <a:r>
              <a:rPr lang="en-GB" dirty="0"/>
              <a:t>Know </a:t>
            </a:r>
            <a:r>
              <a:rPr lang="en-GB" b="1" dirty="0"/>
              <a:t>how bumps racing works</a:t>
            </a:r>
          </a:p>
          <a:p>
            <a:pPr marL="342900" indent="-342900">
              <a:buFont typeface="+mj-lt"/>
              <a:buAutoNum type="arabicPeriod"/>
            </a:pPr>
            <a:r>
              <a:rPr lang="en-GB" dirty="0"/>
              <a:t>Know the </a:t>
            </a:r>
            <a:r>
              <a:rPr lang="en-GB" b="1" dirty="0"/>
              <a:t>circulation pattern </a:t>
            </a:r>
            <a:r>
              <a:rPr lang="en-GB" dirty="0"/>
              <a:t>before, during, and after racing</a:t>
            </a:r>
          </a:p>
          <a:p>
            <a:pPr marL="342900" indent="-342900">
              <a:buFont typeface="+mj-lt"/>
              <a:buAutoNum type="arabicPeriod"/>
            </a:pPr>
            <a:r>
              <a:rPr lang="en-GB" dirty="0"/>
              <a:t>Know </a:t>
            </a:r>
            <a:r>
              <a:rPr lang="en-GB" b="1" dirty="0"/>
              <a:t>when and where to report for duty</a:t>
            </a:r>
          </a:p>
          <a:p>
            <a:pPr marL="0" indent="0">
              <a:buNone/>
            </a:pPr>
            <a:endParaRPr lang="en-GB" dirty="0"/>
          </a:p>
          <a:p>
            <a:pPr marL="0" indent="0">
              <a:buNone/>
            </a:pPr>
            <a:r>
              <a:rPr lang="en-GB" dirty="0"/>
              <a:t>Additionally:</a:t>
            </a:r>
          </a:p>
        </p:txBody>
      </p:sp>
      <p:sp>
        <p:nvSpPr>
          <p:cNvPr id="4" name="Footer Placeholder 3"/>
          <p:cNvSpPr>
            <a:spLocks noGrp="1"/>
          </p:cNvSpPr>
          <p:nvPr>
            <p:ph type="ftr" sz="quarter" idx="11"/>
          </p:nvPr>
        </p:nvSpPr>
        <p:spPr/>
        <p:txBody>
          <a:bodyPr/>
          <a:lstStyle/>
          <a:p>
            <a:r>
              <a:rPr lang="en-GB" dirty="0"/>
              <a:t>Marshalling and Umpiring Presentation</a:t>
            </a:r>
          </a:p>
        </p:txBody>
      </p:sp>
      <p:sp>
        <p:nvSpPr>
          <p:cNvPr id="5" name="Slide Number Placeholder 4"/>
          <p:cNvSpPr>
            <a:spLocks noGrp="1"/>
          </p:cNvSpPr>
          <p:nvPr>
            <p:ph type="sldNum" sz="quarter" idx="12"/>
          </p:nvPr>
        </p:nvSpPr>
        <p:spPr/>
        <p:txBody>
          <a:bodyPr/>
          <a:lstStyle/>
          <a:p>
            <a:fld id="{CB3B7137-4810-445D-B1A6-E11904098D50}" type="slidenum">
              <a:rPr lang="en-GB" smtClean="0"/>
              <a:t>74</a:t>
            </a:fld>
            <a:endParaRPr lang="en-GB"/>
          </a:p>
        </p:txBody>
      </p:sp>
      <p:graphicFrame>
        <p:nvGraphicFramePr>
          <p:cNvPr id="10" name="Table 9"/>
          <p:cNvGraphicFramePr>
            <a:graphicFrameLocks noGrp="1"/>
          </p:cNvGraphicFramePr>
          <p:nvPr>
            <p:extLst>
              <p:ext uri="{D42A27DB-BD31-4B8C-83A1-F6EECF244321}">
                <p14:modId xmlns:p14="http://schemas.microsoft.com/office/powerpoint/2010/main" val="2484095147"/>
              </p:ext>
            </p:extLst>
          </p:nvPr>
        </p:nvGraphicFramePr>
        <p:xfrm>
          <a:off x="395536" y="3068960"/>
          <a:ext cx="8136904" cy="1800200"/>
        </p:xfrm>
        <a:graphic>
          <a:graphicData uri="http://schemas.openxmlformats.org/drawingml/2006/table">
            <a:tbl>
              <a:tblPr firstRow="1" bandRow="1">
                <a:tableStyleId>{5C22544A-7EE6-4342-B048-85BDC9FD1C3A}</a:tableStyleId>
              </a:tblPr>
              <a:tblGrid>
                <a:gridCol w="4068452">
                  <a:extLst>
                    <a:ext uri="{9D8B030D-6E8A-4147-A177-3AD203B41FA5}">
                      <a16:colId xmlns:a16="http://schemas.microsoft.com/office/drawing/2014/main" val="20000"/>
                    </a:ext>
                  </a:extLst>
                </a:gridCol>
                <a:gridCol w="4068452">
                  <a:extLst>
                    <a:ext uri="{9D8B030D-6E8A-4147-A177-3AD203B41FA5}">
                      <a16:colId xmlns:a16="http://schemas.microsoft.com/office/drawing/2014/main" val="20001"/>
                    </a:ext>
                  </a:extLst>
                </a:gridCol>
              </a:tblGrid>
              <a:tr h="432048">
                <a:tc>
                  <a:txBody>
                    <a:bodyPr/>
                    <a:lstStyle/>
                    <a:p>
                      <a:r>
                        <a:rPr lang="en-GB" dirty="0"/>
                        <a:t>Marshals only</a:t>
                      </a:r>
                    </a:p>
                  </a:txBody>
                  <a:tcPr/>
                </a:tc>
                <a:tc>
                  <a:txBody>
                    <a:bodyPr/>
                    <a:lstStyle/>
                    <a:p>
                      <a:r>
                        <a:rPr lang="en-GB" dirty="0"/>
                        <a:t>Umpires only</a:t>
                      </a:r>
                    </a:p>
                  </a:txBody>
                  <a:tcPr/>
                </a:tc>
                <a:extLst>
                  <a:ext uri="{0D108BD9-81ED-4DB2-BD59-A6C34878D82A}">
                    <a16:rowId xmlns:a16="http://schemas.microsoft.com/office/drawing/2014/main" val="10000"/>
                  </a:ext>
                </a:extLst>
              </a:tr>
              <a:tr h="486053">
                <a:tc>
                  <a:txBody>
                    <a:bodyPr/>
                    <a:lstStyle/>
                    <a:p>
                      <a:pPr marL="0" marR="0" indent="0" algn="l" defTabSz="914342" rtl="0" eaLnBrk="1" fontAlgn="auto" latinLnBrk="0" hangingPunct="1">
                        <a:lnSpc>
                          <a:spcPct val="100000"/>
                        </a:lnSpc>
                        <a:spcBef>
                          <a:spcPts val="0"/>
                        </a:spcBef>
                        <a:spcAft>
                          <a:spcPts val="0"/>
                        </a:spcAft>
                        <a:buClrTx/>
                        <a:buSzTx/>
                        <a:buFontTx/>
                        <a:buNone/>
                        <a:tabLst/>
                        <a:defRPr/>
                      </a:pPr>
                      <a:r>
                        <a:rPr lang="en-GB" dirty="0">
                          <a:solidFill>
                            <a:schemeClr val="tx2"/>
                          </a:solidFill>
                        </a:rPr>
                        <a:t>4. Be able to </a:t>
                      </a:r>
                      <a:r>
                        <a:rPr lang="en-GB" b="1" dirty="0">
                          <a:solidFill>
                            <a:schemeClr val="tx2"/>
                          </a:solidFill>
                        </a:rPr>
                        <a:t>identify river traffic</a:t>
                      </a:r>
                    </a:p>
                  </a:txBody>
                  <a:tcPr/>
                </a:tc>
                <a:tc>
                  <a:txBody>
                    <a:bodyPr/>
                    <a:lstStyle/>
                    <a:p>
                      <a:r>
                        <a:rPr lang="en-GB" dirty="0">
                          <a:solidFill>
                            <a:schemeClr val="tx2"/>
                          </a:solidFill>
                        </a:rPr>
                        <a:t>4.</a:t>
                      </a:r>
                      <a:r>
                        <a:rPr lang="en-GB" baseline="0" dirty="0">
                          <a:solidFill>
                            <a:schemeClr val="tx2"/>
                          </a:solidFill>
                        </a:rPr>
                        <a:t> Know how to </a:t>
                      </a:r>
                      <a:r>
                        <a:rPr lang="en-GB" b="1" baseline="0" dirty="0">
                          <a:solidFill>
                            <a:schemeClr val="tx2"/>
                          </a:solidFill>
                        </a:rPr>
                        <a:t>follow a race</a:t>
                      </a:r>
                      <a:endParaRPr lang="en-GB" b="1" dirty="0">
                        <a:solidFill>
                          <a:schemeClr val="tx2"/>
                        </a:solidFill>
                      </a:endParaRPr>
                    </a:p>
                  </a:txBody>
                  <a:tcPr/>
                </a:tc>
                <a:extLst>
                  <a:ext uri="{0D108BD9-81ED-4DB2-BD59-A6C34878D82A}">
                    <a16:rowId xmlns:a16="http://schemas.microsoft.com/office/drawing/2014/main" val="10001"/>
                  </a:ext>
                </a:extLst>
              </a:tr>
              <a:tr h="486053">
                <a:tc>
                  <a:txBody>
                    <a:bodyPr/>
                    <a:lstStyle/>
                    <a:p>
                      <a:pPr marL="271463" indent="-271463"/>
                      <a:r>
                        <a:rPr lang="en-GB" dirty="0">
                          <a:solidFill>
                            <a:schemeClr val="tx2"/>
                          </a:solidFill>
                        </a:rPr>
                        <a:t>5. Understand </a:t>
                      </a:r>
                      <a:r>
                        <a:rPr lang="en-GB" b="1" dirty="0">
                          <a:solidFill>
                            <a:schemeClr val="tx2"/>
                          </a:solidFill>
                        </a:rPr>
                        <a:t>how and when to klaxon</a:t>
                      </a:r>
                    </a:p>
                  </a:txBody>
                  <a:tcPr/>
                </a:tc>
                <a:tc>
                  <a:txBody>
                    <a:bodyPr/>
                    <a:lstStyle/>
                    <a:p>
                      <a:r>
                        <a:rPr lang="en-GB" dirty="0">
                          <a:solidFill>
                            <a:schemeClr val="tx2"/>
                          </a:solidFill>
                        </a:rPr>
                        <a:t>5. How to </a:t>
                      </a:r>
                      <a:r>
                        <a:rPr lang="en-GB" b="1" dirty="0">
                          <a:solidFill>
                            <a:schemeClr val="tx2"/>
                          </a:solidFill>
                        </a:rPr>
                        <a:t>report the</a:t>
                      </a:r>
                      <a:r>
                        <a:rPr lang="en-GB" b="1" baseline="0" dirty="0">
                          <a:solidFill>
                            <a:schemeClr val="tx2"/>
                          </a:solidFill>
                        </a:rPr>
                        <a:t> outcome </a:t>
                      </a:r>
                      <a:r>
                        <a:rPr lang="en-GB" baseline="0" dirty="0">
                          <a:solidFill>
                            <a:schemeClr val="tx2"/>
                          </a:solidFill>
                        </a:rPr>
                        <a:t>of a race</a:t>
                      </a:r>
                      <a:endParaRPr lang="en-GB" dirty="0">
                        <a:solidFill>
                          <a:schemeClr val="tx2"/>
                        </a:solidFill>
                      </a:endParaRPr>
                    </a:p>
                  </a:txBody>
                  <a:tcPr/>
                </a:tc>
                <a:extLst>
                  <a:ext uri="{0D108BD9-81ED-4DB2-BD59-A6C34878D82A}">
                    <a16:rowId xmlns:a16="http://schemas.microsoft.com/office/drawing/2014/main" val="10002"/>
                  </a:ext>
                </a:extLst>
              </a:tr>
              <a:tr h="396046">
                <a:tc>
                  <a:txBody>
                    <a:bodyPr/>
                    <a:lstStyle/>
                    <a:p>
                      <a:pPr marL="0" marR="0" indent="0" algn="l" defTabSz="914342" rtl="0" eaLnBrk="1" fontAlgn="auto" latinLnBrk="0" hangingPunct="1">
                        <a:lnSpc>
                          <a:spcPct val="100000"/>
                        </a:lnSpc>
                        <a:spcBef>
                          <a:spcPts val="0"/>
                        </a:spcBef>
                        <a:spcAft>
                          <a:spcPts val="0"/>
                        </a:spcAft>
                        <a:buClrTx/>
                        <a:buSzTx/>
                        <a:buFontTx/>
                        <a:buNone/>
                        <a:tabLst/>
                        <a:defRPr/>
                      </a:pPr>
                      <a:r>
                        <a:rPr lang="en-GB" dirty="0">
                          <a:solidFill>
                            <a:schemeClr val="tx2"/>
                          </a:solidFill>
                        </a:rPr>
                        <a:t>6. Understand </a:t>
                      </a:r>
                      <a:r>
                        <a:rPr lang="en-GB" b="1" dirty="0">
                          <a:solidFill>
                            <a:schemeClr val="tx2"/>
                          </a:solidFill>
                        </a:rPr>
                        <a:t>how to summon First Aid</a:t>
                      </a:r>
                    </a:p>
                  </a:txBody>
                  <a:tcPr/>
                </a:tc>
                <a:tc>
                  <a:txBody>
                    <a:bodyPr/>
                    <a:lstStyle/>
                    <a:p>
                      <a:r>
                        <a:rPr lang="en-GB" dirty="0">
                          <a:solidFill>
                            <a:schemeClr val="tx2"/>
                          </a:solidFill>
                        </a:rPr>
                        <a:t> </a:t>
                      </a:r>
                    </a:p>
                  </a:txBody>
                  <a:tcPr>
                    <a:solidFill>
                      <a:schemeClr val="bg1"/>
                    </a:solidFill>
                  </a:tcPr>
                </a:tc>
                <a:extLst>
                  <a:ext uri="{0D108BD9-81ED-4DB2-BD59-A6C34878D82A}">
                    <a16:rowId xmlns:a16="http://schemas.microsoft.com/office/drawing/2014/main" val="10003"/>
                  </a:ext>
                </a:extLst>
              </a:tr>
            </a:tbl>
          </a:graphicData>
        </a:graphic>
      </p:graphicFrame>
      <p:sp>
        <p:nvSpPr>
          <p:cNvPr id="11" name="Content Placeholder 8"/>
          <p:cNvSpPr txBox="1">
            <a:spLocks/>
          </p:cNvSpPr>
          <p:nvPr/>
        </p:nvSpPr>
        <p:spPr>
          <a:xfrm>
            <a:off x="446856" y="5157192"/>
            <a:ext cx="8229600" cy="936104"/>
          </a:xfrm>
          <a:prstGeom prst="rect">
            <a:avLst/>
          </a:prstGeom>
        </p:spPr>
        <p:txBody>
          <a:bodyPr vert="horz" lIns="91434" tIns="45718" rIns="91434" bIns="45718" rtlCol="0">
            <a:normAutofit lnSpcReduction="10000"/>
          </a:bodyPr>
          <a:lstStyle>
            <a:lvl1pPr marL="342879" indent="-342879" algn="l" defTabSz="914342" rtl="0" eaLnBrk="1" latinLnBrk="0" hangingPunct="1">
              <a:spcBef>
                <a:spcPct val="20000"/>
              </a:spcBef>
              <a:buFont typeface="Arial" pitchFamily="34" charset="0"/>
              <a:buChar char="•"/>
              <a:defRPr sz="1800" kern="1200">
                <a:solidFill>
                  <a:schemeClr val="tx2"/>
                </a:solidFill>
                <a:latin typeface="+mn-lt"/>
                <a:ea typeface="+mn-ea"/>
                <a:cs typeface="+mn-cs"/>
              </a:defRPr>
            </a:lvl1pPr>
            <a:lvl2pPr marL="742903" indent="-285732" algn="l" defTabSz="914342" rtl="0" eaLnBrk="1" latinLnBrk="0" hangingPunct="1">
              <a:spcBef>
                <a:spcPct val="20000"/>
              </a:spcBef>
              <a:buFont typeface="Arial" pitchFamily="34" charset="0"/>
              <a:buChar char="–"/>
              <a:defRPr sz="1800" kern="1200">
                <a:solidFill>
                  <a:schemeClr val="tx2"/>
                </a:solidFill>
                <a:latin typeface="+mn-lt"/>
                <a:ea typeface="+mn-ea"/>
                <a:cs typeface="+mn-cs"/>
              </a:defRPr>
            </a:lvl2pPr>
            <a:lvl3pPr marL="1142928" indent="-228586" algn="l" defTabSz="914342" rtl="0" eaLnBrk="1" latinLnBrk="0" hangingPunct="1">
              <a:spcBef>
                <a:spcPct val="20000"/>
              </a:spcBef>
              <a:buFont typeface="Arial" pitchFamily="34" charset="0"/>
              <a:buChar char="•"/>
              <a:defRPr sz="1800" kern="1200">
                <a:solidFill>
                  <a:schemeClr val="tx2"/>
                </a:solidFill>
                <a:latin typeface="+mn-lt"/>
                <a:ea typeface="+mn-ea"/>
                <a:cs typeface="+mn-cs"/>
              </a:defRPr>
            </a:lvl3pPr>
            <a:lvl4pPr marL="1600099" indent="-228586" algn="l" defTabSz="914342" rtl="0" eaLnBrk="1" latinLnBrk="0" hangingPunct="1">
              <a:spcBef>
                <a:spcPct val="20000"/>
              </a:spcBef>
              <a:buFont typeface="Arial" pitchFamily="34" charset="0"/>
              <a:buChar char="–"/>
              <a:defRPr sz="1800" kern="1200">
                <a:solidFill>
                  <a:schemeClr val="tx2"/>
                </a:solidFill>
                <a:latin typeface="+mn-lt"/>
                <a:ea typeface="+mn-ea"/>
                <a:cs typeface="+mn-cs"/>
              </a:defRPr>
            </a:lvl4pPr>
            <a:lvl5pPr marL="2057270" indent="-228586" algn="l" defTabSz="914342" rtl="0" eaLnBrk="1" latinLnBrk="0" hangingPunct="1">
              <a:spcBef>
                <a:spcPct val="20000"/>
              </a:spcBef>
              <a:buFont typeface="Arial" pitchFamily="34" charset="0"/>
              <a:buChar char="»"/>
              <a:defRPr sz="1800" kern="1200">
                <a:solidFill>
                  <a:schemeClr val="tx2"/>
                </a:solidFill>
                <a:latin typeface="+mn-lt"/>
                <a:ea typeface="+mn-ea"/>
                <a:cs typeface="+mn-cs"/>
              </a:defRPr>
            </a:lvl5pPr>
            <a:lvl6pPr marL="2514441"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12"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83"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54"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dirty="0"/>
              <a:t>On the day, we will provide a 15 minute ‘refresher’ of the key duties, but this cannot cover all of this material so please learn it now!</a:t>
            </a:r>
          </a:p>
          <a:p>
            <a:pPr marL="0" indent="0">
              <a:buFont typeface="Arial" pitchFamily="34" charset="0"/>
              <a:buNone/>
            </a:pPr>
            <a:r>
              <a:rPr lang="en-GB" b="1" dirty="0">
                <a:solidFill>
                  <a:schemeClr val="accent3"/>
                </a:solidFill>
              </a:rPr>
              <a:t>And finally….</a:t>
            </a:r>
          </a:p>
        </p:txBody>
      </p:sp>
    </p:spTree>
    <p:extLst>
      <p:ext uri="{BB962C8B-B14F-4D97-AF65-F5344CB8AC3E}">
        <p14:creationId xmlns:p14="http://schemas.microsoft.com/office/powerpoint/2010/main" val="33003404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Rachel Quarrell’s Bumps Problems</a:t>
            </a:r>
            <a:br>
              <a:rPr lang="en-GB" dirty="0"/>
            </a:br>
            <a:r>
              <a:rPr lang="en-GB" b="0" i="1" dirty="0"/>
              <a:t>Copyright Dr Rachel </a:t>
            </a:r>
            <a:r>
              <a:rPr lang="en-GB" b="0" i="1" dirty="0" err="1"/>
              <a:t>Quarrell</a:t>
            </a:r>
            <a:endParaRPr lang="en-GB" b="0" i="1" dirty="0"/>
          </a:p>
        </p:txBody>
      </p:sp>
      <p:sp>
        <p:nvSpPr>
          <p:cNvPr id="3" name="Content Placeholder 2"/>
          <p:cNvSpPr>
            <a:spLocks noGrp="1"/>
          </p:cNvSpPr>
          <p:nvPr>
            <p:ph idx="1"/>
          </p:nvPr>
        </p:nvSpPr>
        <p:spPr>
          <a:xfrm>
            <a:off x="457200" y="1196752"/>
            <a:ext cx="8229600" cy="1512168"/>
          </a:xfrm>
        </p:spPr>
        <p:txBody>
          <a:bodyPr/>
          <a:lstStyle/>
          <a:p>
            <a:pPr marL="0" indent="0">
              <a:buNone/>
            </a:pPr>
            <a:r>
              <a:rPr lang="ja-JP" altLang="en-US" i="1" dirty="0">
                <a:ea typeface="ＭＳ Ｐゴシック" pitchFamily="34" charset="-128"/>
              </a:rPr>
              <a:t>“</a:t>
            </a:r>
            <a:r>
              <a:rPr lang="en-US" altLang="ja-JP" i="1" dirty="0">
                <a:ea typeface="ＭＳ Ｐゴシック" pitchFamily="34" charset="-128"/>
              </a:rPr>
              <a:t>There are no guaranteed answers for some of these – they are intended to help […] marshals, officials and captains think through their role in the regatta, and anticipate problems and how to deal with them.  Equally, some of these conundrums do have an answer – there are emergencies that have specific required ways they should be dealt with.</a:t>
            </a:r>
            <a:r>
              <a:rPr lang="ja-JP" altLang="en-US" i="1" dirty="0">
                <a:ea typeface="ＭＳ Ｐゴシック" pitchFamily="34" charset="-128"/>
              </a:rPr>
              <a:t>”</a:t>
            </a:r>
            <a:endParaRPr lang="en-US" i="1" dirty="0">
              <a:ea typeface="ＭＳ Ｐゴシック" pitchFamily="34" charset="-128"/>
            </a:endParaRPr>
          </a:p>
          <a:p>
            <a:pPr marL="0" indent="0">
              <a:buNone/>
            </a:pPr>
            <a:endParaRPr lang="en-GB" dirty="0"/>
          </a:p>
        </p:txBody>
      </p:sp>
      <p:sp>
        <p:nvSpPr>
          <p:cNvPr id="4" name="Footer Placeholder 3"/>
          <p:cNvSpPr>
            <a:spLocks noGrp="1"/>
          </p:cNvSpPr>
          <p:nvPr>
            <p:ph type="ftr" sz="quarter" idx="11"/>
          </p:nvPr>
        </p:nvSpPr>
        <p:spPr/>
        <p:txBody>
          <a:bodyPr/>
          <a:lstStyle/>
          <a:p>
            <a:r>
              <a:rPr lang="en-GB" dirty="0"/>
              <a:t>Marshalling and Umpiring Presentation</a:t>
            </a:r>
          </a:p>
        </p:txBody>
      </p:sp>
      <p:sp>
        <p:nvSpPr>
          <p:cNvPr id="5" name="Slide Number Placeholder 4"/>
          <p:cNvSpPr>
            <a:spLocks noGrp="1"/>
          </p:cNvSpPr>
          <p:nvPr>
            <p:ph type="sldNum" sz="quarter" idx="12"/>
          </p:nvPr>
        </p:nvSpPr>
        <p:spPr/>
        <p:txBody>
          <a:bodyPr/>
          <a:lstStyle/>
          <a:p>
            <a:fld id="{CB3B7137-4810-445D-B1A6-E11904098D50}" type="slidenum">
              <a:rPr lang="en-GB" smtClean="0"/>
              <a:t>75</a:t>
            </a:fld>
            <a:endParaRPr lang="en-GB"/>
          </a:p>
        </p:txBody>
      </p:sp>
    </p:spTree>
    <p:extLst>
      <p:ext uri="{BB962C8B-B14F-4D97-AF65-F5344CB8AC3E}">
        <p14:creationId xmlns:p14="http://schemas.microsoft.com/office/powerpoint/2010/main" val="15902841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Problem 1</a:t>
            </a:r>
          </a:p>
        </p:txBody>
      </p:sp>
      <p:sp>
        <p:nvSpPr>
          <p:cNvPr id="3" name="Content Placeholder 2"/>
          <p:cNvSpPr>
            <a:spLocks noGrp="1"/>
          </p:cNvSpPr>
          <p:nvPr>
            <p:ph idx="1"/>
          </p:nvPr>
        </p:nvSpPr>
        <p:spPr/>
        <p:txBody>
          <a:bodyPr/>
          <a:lstStyle/>
          <a:p>
            <a:pPr marL="0" indent="0">
              <a:buNone/>
            </a:pPr>
            <a:r>
              <a:rPr lang="en-GB" dirty="0">
                <a:ea typeface="ＭＳ Ｐゴシック" pitchFamily="34" charset="-128"/>
              </a:rPr>
              <a:t>You</a:t>
            </a:r>
            <a:r>
              <a:rPr lang="en-GB" altLang="en-US" dirty="0">
                <a:ea typeface="ＭＳ Ｐゴシック" pitchFamily="34" charset="-128"/>
              </a:rPr>
              <a:t>’</a:t>
            </a:r>
            <a:r>
              <a:rPr lang="en-GB" dirty="0">
                <a:ea typeface="ＭＳ Ｐゴシック" pitchFamily="34" charset="-128"/>
              </a:rPr>
              <a:t>re the Gut marshal with the five-minute gun about to be fired, and a crew comes scrambling towards you from the upper stretch of the river, saying that they</a:t>
            </a:r>
            <a:r>
              <a:rPr lang="en-GB" altLang="en-US" dirty="0">
                <a:ea typeface="ＭＳ Ｐゴシック" pitchFamily="34" charset="-128"/>
              </a:rPr>
              <a:t>’</a:t>
            </a:r>
            <a:r>
              <a:rPr lang="en-GB" dirty="0">
                <a:ea typeface="ＭＳ Ｐゴシック" pitchFamily="34" charset="-128"/>
              </a:rPr>
              <a:t>ve just snapped a seat and need to sort it out.  What do you do? (several actions).</a:t>
            </a:r>
            <a:endParaRPr lang="en-US" dirty="0">
              <a:ea typeface="ＭＳ Ｐゴシック" pitchFamily="34" charset="-128"/>
            </a:endParaRPr>
          </a:p>
          <a:p>
            <a:pPr marL="0" indent="0">
              <a:buNone/>
            </a:pPr>
            <a:endParaRPr lang="en-US" dirty="0">
              <a:ea typeface="ＭＳ Ｐゴシック" pitchFamily="34" charset="-128"/>
            </a:endParaRPr>
          </a:p>
          <a:p>
            <a:pPr marL="0" indent="0">
              <a:buNone/>
            </a:pPr>
            <a:r>
              <a:rPr lang="en-US" i="1" dirty="0">
                <a:ea typeface="ＭＳ Ｐゴシック" pitchFamily="34" charset="-128"/>
              </a:rPr>
              <a:t>Click for answer &gt;</a:t>
            </a:r>
          </a:p>
          <a:p>
            <a:pPr marL="0" indent="0">
              <a:buNone/>
            </a:pPr>
            <a:endParaRPr lang="en-US" i="1" dirty="0">
              <a:ea typeface="ＭＳ Ｐゴシック" pitchFamily="34" charset="-128"/>
            </a:endParaRPr>
          </a:p>
          <a:p>
            <a:pPr>
              <a:buNone/>
            </a:pPr>
            <a:r>
              <a:rPr lang="en-GB" b="1" dirty="0">
                <a:ea typeface="ＭＳ Ｐゴシック" pitchFamily="34" charset="-128"/>
              </a:rPr>
              <a:t>Answer:</a:t>
            </a:r>
          </a:p>
          <a:p>
            <a:r>
              <a:rPr lang="en-US" dirty="0">
                <a:ea typeface="ＭＳ Ｐゴシック" pitchFamily="34" charset="-128"/>
              </a:rPr>
              <a:t>Ask them how long it will take to get a replacement</a:t>
            </a:r>
          </a:p>
          <a:p>
            <a:r>
              <a:rPr lang="en-GB" dirty="0">
                <a:ea typeface="ＭＳ Ｐゴシック" pitchFamily="34" charset="-128"/>
              </a:rPr>
              <a:t>Talk to the SU immediately, relaying the information</a:t>
            </a:r>
          </a:p>
          <a:p>
            <a:r>
              <a:rPr lang="en-GB" dirty="0">
                <a:ea typeface="ＭＳ Ｐゴシック" pitchFamily="34" charset="-128"/>
              </a:rPr>
              <a:t>Bonus points: Get Longbridges marshal to beg Catz/Hilda</a:t>
            </a:r>
            <a:r>
              <a:rPr lang="en-GB" altLang="en-US" dirty="0">
                <a:ea typeface="ＭＳ Ｐゴシック" pitchFamily="34" charset="-128"/>
              </a:rPr>
              <a:t>’</a:t>
            </a:r>
            <a:r>
              <a:rPr lang="en-GB" dirty="0">
                <a:ea typeface="ＭＳ Ｐゴシック" pitchFamily="34" charset="-128"/>
              </a:rPr>
              <a:t>s/Mansfield etc. for a spare seat – a changeover is simple.</a:t>
            </a:r>
            <a:endParaRPr lang="en-US" dirty="0">
              <a:ea typeface="ＭＳ Ｐゴシック" pitchFamily="34" charset="-128"/>
            </a:endParaRPr>
          </a:p>
          <a:p>
            <a:pPr marL="0" indent="0">
              <a:buNone/>
            </a:pPr>
            <a:endParaRPr lang="en-US" i="1" dirty="0">
              <a:ea typeface="ＭＳ Ｐゴシック" pitchFamily="34" charset="-128"/>
            </a:endParaRPr>
          </a:p>
          <a:p>
            <a:endParaRPr lang="en-GB" dirty="0"/>
          </a:p>
        </p:txBody>
      </p:sp>
      <p:sp>
        <p:nvSpPr>
          <p:cNvPr id="4" name="Footer Placeholder 3"/>
          <p:cNvSpPr>
            <a:spLocks noGrp="1"/>
          </p:cNvSpPr>
          <p:nvPr>
            <p:ph type="ftr" sz="quarter" idx="11"/>
          </p:nvPr>
        </p:nvSpPr>
        <p:spPr/>
        <p:txBody>
          <a:bodyPr/>
          <a:lstStyle/>
          <a:p>
            <a:r>
              <a:rPr lang="en-GB" dirty="0"/>
              <a:t>Marshalling and Umpiring Presentation</a:t>
            </a:r>
          </a:p>
        </p:txBody>
      </p:sp>
      <p:sp>
        <p:nvSpPr>
          <p:cNvPr id="5" name="Slide Number Placeholder 4"/>
          <p:cNvSpPr>
            <a:spLocks noGrp="1"/>
          </p:cNvSpPr>
          <p:nvPr>
            <p:ph type="sldNum" sz="quarter" idx="12"/>
          </p:nvPr>
        </p:nvSpPr>
        <p:spPr/>
        <p:txBody>
          <a:bodyPr/>
          <a:lstStyle/>
          <a:p>
            <a:fld id="{CB3B7137-4810-445D-B1A6-E11904098D50}" type="slidenum">
              <a:rPr lang="en-GB" smtClean="0"/>
              <a:t>76</a:t>
            </a:fld>
            <a:endParaRPr lang="en-GB"/>
          </a:p>
        </p:txBody>
      </p:sp>
    </p:spTree>
    <p:extLst>
      <p:ext uri="{BB962C8B-B14F-4D97-AF65-F5344CB8AC3E}">
        <p14:creationId xmlns:p14="http://schemas.microsoft.com/office/powerpoint/2010/main" val="249097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par>
                                <p:cTn id="17" presetID="10" presetClass="exit" presetSubtype="0" fill="hold" nodeType="withEffect">
                                  <p:stCondLst>
                                    <p:cond delay="0"/>
                                  </p:stCondLst>
                                  <p:childTnLst>
                                    <p:animEffect transition="out" filter="fade">
                                      <p:cBhvr>
                                        <p:cTn id="18" dur="500"/>
                                        <p:tgtEl>
                                          <p:spTgt spid="3">
                                            <p:txEl>
                                              <p:pRg st="2" end="2"/>
                                            </p:txEl>
                                          </p:spTgt>
                                        </p:tgtEl>
                                      </p:cBhvr>
                                    </p:animEffect>
                                    <p:set>
                                      <p:cBhvr>
                                        <p:cTn id="19"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Problem 2</a:t>
            </a:r>
          </a:p>
        </p:txBody>
      </p:sp>
      <p:sp>
        <p:nvSpPr>
          <p:cNvPr id="3" name="Content Placeholder 2"/>
          <p:cNvSpPr>
            <a:spLocks noGrp="1"/>
          </p:cNvSpPr>
          <p:nvPr>
            <p:ph idx="1"/>
          </p:nvPr>
        </p:nvSpPr>
        <p:spPr/>
        <p:txBody>
          <a:bodyPr/>
          <a:lstStyle/>
          <a:p>
            <a:pPr marL="0" indent="0">
              <a:lnSpc>
                <a:spcPct val="90000"/>
              </a:lnSpc>
              <a:buNone/>
            </a:pPr>
            <a:r>
              <a:rPr lang="en-GB" dirty="0">
                <a:ea typeface="ＭＳ Ｐゴシック" pitchFamily="34" charset="-128"/>
              </a:rPr>
              <a:t>You</a:t>
            </a:r>
            <a:r>
              <a:rPr lang="en-GB" altLang="en-US" dirty="0">
                <a:ea typeface="ＭＳ Ｐゴシック" pitchFamily="34" charset="-128"/>
              </a:rPr>
              <a:t>’</a:t>
            </a:r>
            <a:r>
              <a:rPr lang="en-GB" dirty="0">
                <a:ea typeface="ＭＳ Ｐゴシック" pitchFamily="34" charset="-128"/>
              </a:rPr>
              <a:t>re the boathouse or Univ raft marshal, and as the one-minute gun is about to be fired, you spot a schoolboy quad shoot out of the Cherwell Cut,  and head down the Green Bank.  What do you do – again what</a:t>
            </a:r>
            <a:r>
              <a:rPr lang="en-GB" altLang="en-US" dirty="0">
                <a:ea typeface="ＭＳ Ｐゴシック" pitchFamily="34" charset="-128"/>
              </a:rPr>
              <a:t>’</a:t>
            </a:r>
            <a:r>
              <a:rPr lang="en-GB" dirty="0">
                <a:ea typeface="ＭＳ Ｐゴシック" pitchFamily="34" charset="-128"/>
              </a:rPr>
              <a:t>s the most urgent action, and then what next?  Once the rest of the marshals know, what can the bungline marshals expect to be asked to do and what is the race desk likely to have to announce?</a:t>
            </a:r>
            <a:endParaRPr lang="en-US" dirty="0">
              <a:ea typeface="ＭＳ Ｐゴシック" pitchFamily="34" charset="-128"/>
            </a:endParaRPr>
          </a:p>
          <a:p>
            <a:pPr marL="0" indent="0">
              <a:buNone/>
            </a:pPr>
            <a:endParaRPr lang="en-US" dirty="0">
              <a:ea typeface="ＭＳ Ｐゴシック" pitchFamily="34" charset="-128"/>
            </a:endParaRPr>
          </a:p>
          <a:p>
            <a:pPr marL="0" indent="0">
              <a:buNone/>
            </a:pPr>
            <a:r>
              <a:rPr lang="en-US" i="1" dirty="0">
                <a:ea typeface="ＭＳ Ｐゴシック" pitchFamily="34" charset="-128"/>
              </a:rPr>
              <a:t>Click for answer &gt;</a:t>
            </a:r>
          </a:p>
          <a:p>
            <a:pPr marL="0" indent="0">
              <a:buNone/>
            </a:pPr>
            <a:endParaRPr lang="en-US" i="1" dirty="0">
              <a:ea typeface="ＭＳ Ｐゴシック" pitchFamily="34" charset="-128"/>
            </a:endParaRPr>
          </a:p>
          <a:p>
            <a:pPr>
              <a:buNone/>
            </a:pPr>
            <a:r>
              <a:rPr lang="en-GB" b="1" dirty="0">
                <a:ea typeface="ＭＳ Ｐゴシック" pitchFamily="34" charset="-128"/>
              </a:rPr>
              <a:t>Answer:</a:t>
            </a:r>
          </a:p>
          <a:p>
            <a:r>
              <a:rPr lang="en-US" dirty="0">
                <a:ea typeface="ＭＳ Ｐゴシック" pitchFamily="34" charset="-128"/>
              </a:rPr>
              <a:t> Alert the SU to stop the 1MG and abort the start.</a:t>
            </a:r>
          </a:p>
          <a:p>
            <a:r>
              <a:rPr lang="en-GB" dirty="0">
                <a:ea typeface="ＭＳ Ｐゴシック" pitchFamily="34" charset="-128"/>
              </a:rPr>
              <a:t>Then try and get their attention – if they can wait in the cut – tell them thanks, and let the SU know the 1MG can be fired.</a:t>
            </a:r>
          </a:p>
          <a:p>
            <a:r>
              <a:rPr lang="en-GB" dirty="0">
                <a:ea typeface="ＭＳ Ｐゴシック" pitchFamily="34" charset="-128"/>
              </a:rPr>
              <a:t>Once the following launch has passed, let them move and thank them again.</a:t>
            </a:r>
            <a:endParaRPr lang="en-US" dirty="0">
              <a:ea typeface="ＭＳ Ｐゴシック" pitchFamily="34" charset="-128"/>
            </a:endParaRPr>
          </a:p>
          <a:p>
            <a:pPr marL="0" indent="0">
              <a:buNone/>
            </a:pPr>
            <a:endParaRPr lang="en-US" i="1" dirty="0">
              <a:ea typeface="ＭＳ Ｐゴシック" pitchFamily="34" charset="-128"/>
            </a:endParaRPr>
          </a:p>
          <a:p>
            <a:endParaRPr lang="en-GB" dirty="0"/>
          </a:p>
        </p:txBody>
      </p:sp>
      <p:sp>
        <p:nvSpPr>
          <p:cNvPr id="4" name="Footer Placeholder 3"/>
          <p:cNvSpPr>
            <a:spLocks noGrp="1"/>
          </p:cNvSpPr>
          <p:nvPr>
            <p:ph type="ftr" sz="quarter" idx="11"/>
          </p:nvPr>
        </p:nvSpPr>
        <p:spPr/>
        <p:txBody>
          <a:bodyPr/>
          <a:lstStyle/>
          <a:p>
            <a:r>
              <a:rPr lang="en-GB" dirty="0"/>
              <a:t>Marshalling and Umpiring Presentation</a:t>
            </a:r>
          </a:p>
        </p:txBody>
      </p:sp>
      <p:sp>
        <p:nvSpPr>
          <p:cNvPr id="5" name="Slide Number Placeholder 4"/>
          <p:cNvSpPr>
            <a:spLocks noGrp="1"/>
          </p:cNvSpPr>
          <p:nvPr>
            <p:ph type="sldNum" sz="quarter" idx="12"/>
          </p:nvPr>
        </p:nvSpPr>
        <p:spPr/>
        <p:txBody>
          <a:bodyPr/>
          <a:lstStyle/>
          <a:p>
            <a:fld id="{CB3B7137-4810-445D-B1A6-E11904098D50}" type="slidenum">
              <a:rPr lang="en-GB" smtClean="0"/>
              <a:t>77</a:t>
            </a:fld>
            <a:endParaRPr lang="en-GB"/>
          </a:p>
        </p:txBody>
      </p:sp>
    </p:spTree>
    <p:extLst>
      <p:ext uri="{BB962C8B-B14F-4D97-AF65-F5344CB8AC3E}">
        <p14:creationId xmlns:p14="http://schemas.microsoft.com/office/powerpoint/2010/main" val="64111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2" end="2"/>
                                            </p:txEl>
                                          </p:spTgt>
                                        </p:tgtEl>
                                      </p:cBhvr>
                                    </p:animEffect>
                                    <p:set>
                                      <p:cBhvr>
                                        <p:cTn id="7" dur="1" fill="hold">
                                          <p:stCondLst>
                                            <p:cond delay="499"/>
                                          </p:stCondLst>
                                        </p:cTn>
                                        <p:tgtEl>
                                          <p:spTgt spid="3">
                                            <p:txEl>
                                              <p:pRg st="2" end="2"/>
                                            </p:txEl>
                                          </p:spTgt>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fade">
                                      <p:cBhvr>
                                        <p:cTn id="1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Problem 3</a:t>
            </a:r>
          </a:p>
        </p:txBody>
      </p:sp>
      <p:sp>
        <p:nvSpPr>
          <p:cNvPr id="3" name="Content Placeholder 2"/>
          <p:cNvSpPr>
            <a:spLocks noGrp="1"/>
          </p:cNvSpPr>
          <p:nvPr>
            <p:ph idx="1"/>
          </p:nvPr>
        </p:nvSpPr>
        <p:spPr/>
        <p:txBody>
          <a:bodyPr/>
          <a:lstStyle/>
          <a:p>
            <a:pPr marL="0" indent="0">
              <a:buNone/>
            </a:pPr>
            <a:r>
              <a:rPr lang="en-GB" dirty="0">
                <a:ea typeface="ＭＳ Ｐゴシック" pitchFamily="34" charset="-128"/>
              </a:rPr>
              <a:t>You hear a klaxon further down the river from you, and a message over the radio confirming the division is being stopped.  Since you are a marshal, you also have a klaxon.  Do you use it?</a:t>
            </a:r>
            <a:r>
              <a:rPr lang="en-US" dirty="0">
                <a:ea typeface="ＭＳ Ｐゴシック" pitchFamily="34" charset="-128"/>
              </a:rPr>
              <a:t> </a:t>
            </a:r>
          </a:p>
          <a:p>
            <a:pPr marL="0" indent="0">
              <a:buNone/>
            </a:pPr>
            <a:endParaRPr lang="en-US" dirty="0">
              <a:ea typeface="ＭＳ Ｐゴシック" pitchFamily="34" charset="-128"/>
            </a:endParaRPr>
          </a:p>
          <a:p>
            <a:pPr marL="0" indent="0">
              <a:buNone/>
            </a:pPr>
            <a:r>
              <a:rPr lang="en-US" i="1" dirty="0">
                <a:ea typeface="ＭＳ Ｐゴシック" pitchFamily="34" charset="-128"/>
              </a:rPr>
              <a:t>Click for answer &gt;</a:t>
            </a:r>
          </a:p>
          <a:p>
            <a:pPr marL="0" indent="0">
              <a:buNone/>
            </a:pPr>
            <a:endParaRPr lang="en-US" i="1" dirty="0">
              <a:ea typeface="ＭＳ Ｐゴシック" pitchFamily="34" charset="-128"/>
            </a:endParaRPr>
          </a:p>
          <a:p>
            <a:pPr>
              <a:buNone/>
            </a:pPr>
            <a:r>
              <a:rPr lang="en-GB" b="1" dirty="0">
                <a:ea typeface="ＭＳ Ｐゴシック" pitchFamily="34" charset="-128"/>
              </a:rPr>
              <a:t>Answer:</a:t>
            </a:r>
          </a:p>
          <a:p>
            <a:r>
              <a:rPr lang="en-GB" sz="4400" b="1" dirty="0">
                <a:solidFill>
                  <a:schemeClr val="accent3"/>
                </a:solidFill>
                <a:ea typeface="ＭＳ Ｐゴシック" pitchFamily="34" charset="-128"/>
              </a:rPr>
              <a:t>Yes!!!</a:t>
            </a:r>
            <a:endParaRPr lang="en-US" sz="4400" b="1" dirty="0">
              <a:solidFill>
                <a:schemeClr val="accent3"/>
              </a:solidFill>
              <a:ea typeface="ＭＳ Ｐゴシック" pitchFamily="34" charset="-128"/>
            </a:endParaRPr>
          </a:p>
          <a:p>
            <a:pPr marL="0" indent="0">
              <a:buNone/>
            </a:pPr>
            <a:endParaRPr lang="en-US" i="1" dirty="0">
              <a:ea typeface="ＭＳ Ｐゴシック" pitchFamily="34" charset="-128"/>
            </a:endParaRPr>
          </a:p>
          <a:p>
            <a:endParaRPr lang="en-GB" dirty="0"/>
          </a:p>
        </p:txBody>
      </p:sp>
      <p:sp>
        <p:nvSpPr>
          <p:cNvPr id="4" name="Footer Placeholder 3"/>
          <p:cNvSpPr>
            <a:spLocks noGrp="1"/>
          </p:cNvSpPr>
          <p:nvPr>
            <p:ph type="ftr" sz="quarter" idx="11"/>
          </p:nvPr>
        </p:nvSpPr>
        <p:spPr/>
        <p:txBody>
          <a:bodyPr/>
          <a:lstStyle/>
          <a:p>
            <a:r>
              <a:rPr lang="en-GB" dirty="0"/>
              <a:t>Marshalling and Umpiring Presentation</a:t>
            </a:r>
          </a:p>
        </p:txBody>
      </p:sp>
      <p:sp>
        <p:nvSpPr>
          <p:cNvPr id="5" name="Slide Number Placeholder 4"/>
          <p:cNvSpPr>
            <a:spLocks noGrp="1"/>
          </p:cNvSpPr>
          <p:nvPr>
            <p:ph type="sldNum" sz="quarter" idx="12"/>
          </p:nvPr>
        </p:nvSpPr>
        <p:spPr/>
        <p:txBody>
          <a:bodyPr/>
          <a:lstStyle/>
          <a:p>
            <a:fld id="{CB3B7137-4810-445D-B1A6-E11904098D50}" type="slidenum">
              <a:rPr lang="en-GB" smtClean="0"/>
              <a:t>78</a:t>
            </a:fld>
            <a:endParaRPr lang="en-GB"/>
          </a:p>
        </p:txBody>
      </p:sp>
    </p:spTree>
    <p:extLst>
      <p:ext uri="{BB962C8B-B14F-4D97-AF65-F5344CB8AC3E}">
        <p14:creationId xmlns:p14="http://schemas.microsoft.com/office/powerpoint/2010/main" val="176309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xit" presetSubtype="0" fill="hold" nodeType="withEffect">
                                  <p:stCondLst>
                                    <p:cond delay="0"/>
                                  </p:stCondLst>
                                  <p:childTnLst>
                                    <p:animEffect transition="out" filter="fade">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p:txBody>
          <a:bodyPr/>
          <a:lstStyle/>
          <a:p>
            <a:r>
              <a:rPr lang="en-GB" dirty="0"/>
              <a:t>The circulation pattern on Race Day</a:t>
            </a:r>
            <a:br>
              <a:rPr lang="en-GB" dirty="0"/>
            </a:br>
            <a:r>
              <a:rPr lang="en-GB" b="0" i="1" dirty="0"/>
              <a:t>It’s different from when you’re training</a:t>
            </a:r>
            <a:endParaRPr lang="en-GB" dirty="0"/>
          </a:p>
        </p:txBody>
      </p:sp>
      <p:sp>
        <p:nvSpPr>
          <p:cNvPr id="4" name="Content Placeholder 3"/>
          <p:cNvSpPr>
            <a:spLocks noGrp="1"/>
          </p:cNvSpPr>
          <p:nvPr>
            <p:ph idx="1"/>
          </p:nvPr>
        </p:nvSpPr>
        <p:spPr/>
        <p:txBody>
          <a:bodyPr/>
          <a:lstStyle/>
          <a:p>
            <a:pPr marL="0" indent="0">
              <a:buNone/>
            </a:pPr>
            <a:r>
              <a:rPr lang="en-GB" b="1" dirty="0"/>
              <a:t>Before the race</a:t>
            </a:r>
          </a:p>
          <a:p>
            <a:r>
              <a:rPr lang="en-GB" dirty="0"/>
              <a:t>Crews 1–6 warm up above the gut in reverse circulation</a:t>
            </a:r>
          </a:p>
          <a:p>
            <a:r>
              <a:rPr lang="en-GB" dirty="0"/>
              <a:t>Crews 8–13 warm up  below the gut under normal circulation</a:t>
            </a:r>
          </a:p>
          <a:p>
            <a:r>
              <a:rPr lang="en-GB" dirty="0"/>
              <a:t>Crew 7 gets the choice</a:t>
            </a:r>
          </a:p>
          <a:p>
            <a:r>
              <a:rPr lang="en-GB" b="1" dirty="0">
                <a:solidFill>
                  <a:schemeClr val="accent3"/>
                </a:solidFill>
              </a:rPr>
              <a:t>Nobody should row in the centre of the river</a:t>
            </a:r>
          </a:p>
          <a:p>
            <a:pPr marL="0" indent="0">
              <a:buNone/>
            </a:pPr>
            <a:r>
              <a:rPr lang="en-GB" b="1" dirty="0"/>
              <a:t>During the race</a:t>
            </a:r>
            <a:endParaRPr lang="en-GB" dirty="0">
              <a:solidFill>
                <a:schemeClr val="accent3"/>
              </a:solidFill>
            </a:endParaRPr>
          </a:p>
          <a:p>
            <a:r>
              <a:rPr lang="en-GB" dirty="0"/>
              <a:t>During racing, crews race upstream may take any line. However they are advised to stick to the racing line as leaving it leaves them more liable to be penalised.</a:t>
            </a:r>
          </a:p>
          <a:p>
            <a:r>
              <a:rPr lang="en-GB" dirty="0"/>
              <a:t>Crews that bump stop racing and tuck in to the sides of the bank</a:t>
            </a:r>
          </a:p>
          <a:p>
            <a:pPr marL="0" indent="0">
              <a:buNone/>
            </a:pPr>
            <a:r>
              <a:rPr lang="en-GB" b="1" dirty="0"/>
              <a:t>After the race</a:t>
            </a:r>
          </a:p>
          <a:p>
            <a:r>
              <a:rPr lang="en-GB" dirty="0"/>
              <a:t>Once the following launch has passed, crews revert to ‘</a:t>
            </a:r>
            <a:r>
              <a:rPr lang="en-GB" dirty="0">
                <a:solidFill>
                  <a:srgbClr val="FF0000"/>
                </a:solidFill>
              </a:rPr>
              <a:t>warm-up</a:t>
            </a:r>
            <a:r>
              <a:rPr lang="en-GB" dirty="0"/>
              <a:t>’ circulation in order to land</a:t>
            </a:r>
          </a:p>
        </p:txBody>
      </p:sp>
      <p:sp>
        <p:nvSpPr>
          <p:cNvPr id="2" name="Footer Placeholder 1"/>
          <p:cNvSpPr>
            <a:spLocks noGrp="1"/>
          </p:cNvSpPr>
          <p:nvPr>
            <p:ph type="ftr" sz="quarter" idx="11"/>
          </p:nvPr>
        </p:nvSpPr>
        <p:spPr/>
        <p:txBody>
          <a:bodyPr/>
          <a:lstStyle/>
          <a:p>
            <a:r>
              <a:rPr lang="en-GB" dirty="0"/>
              <a:t>Marshalling and Umpiring Presentation</a:t>
            </a:r>
          </a:p>
        </p:txBody>
      </p:sp>
      <p:sp>
        <p:nvSpPr>
          <p:cNvPr id="3" name="Slide Number Placeholder 2"/>
          <p:cNvSpPr>
            <a:spLocks noGrp="1"/>
          </p:cNvSpPr>
          <p:nvPr>
            <p:ph type="sldNum" sz="quarter" idx="12"/>
          </p:nvPr>
        </p:nvSpPr>
        <p:spPr/>
        <p:txBody>
          <a:bodyPr/>
          <a:lstStyle/>
          <a:p>
            <a:fld id="{CB3B7137-4810-445D-B1A6-E11904098D50}" type="slidenum">
              <a:rPr lang="en-GB" smtClean="0"/>
              <a:t>7</a:t>
            </a:fld>
            <a:endParaRPr lang="en-GB"/>
          </a:p>
        </p:txBody>
      </p:sp>
    </p:spTree>
    <p:extLst>
      <p:ext uri="{BB962C8B-B14F-4D97-AF65-F5344CB8AC3E}">
        <p14:creationId xmlns:p14="http://schemas.microsoft.com/office/powerpoint/2010/main" val="19098665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Useful links</a:t>
            </a:r>
            <a:br>
              <a:rPr lang="en-GB" dirty="0"/>
            </a:br>
            <a:r>
              <a:rPr lang="en-GB" b="0" i="1" dirty="0"/>
              <a:t>All the information you could need is just a click away</a:t>
            </a:r>
            <a:endParaRPr lang="en-GB" dirty="0"/>
          </a:p>
        </p:txBody>
      </p:sp>
      <p:sp>
        <p:nvSpPr>
          <p:cNvPr id="3" name="Content Placeholder 2"/>
          <p:cNvSpPr>
            <a:spLocks noGrp="1"/>
          </p:cNvSpPr>
          <p:nvPr>
            <p:ph idx="1"/>
          </p:nvPr>
        </p:nvSpPr>
        <p:spPr/>
        <p:txBody>
          <a:bodyPr>
            <a:normAutofit fontScale="92500" lnSpcReduction="10000"/>
          </a:bodyPr>
          <a:lstStyle/>
          <a:p>
            <a:pPr marL="0" indent="0">
              <a:buNone/>
            </a:pPr>
            <a:r>
              <a:rPr lang="en-GB" b="1" dirty="0"/>
              <a:t>Home Page for The Neptune Summer Eights 2019, </a:t>
            </a:r>
          </a:p>
          <a:p>
            <a:pPr marL="0" indent="0">
              <a:buNone/>
            </a:pPr>
            <a:r>
              <a:rPr lang="en-GB" dirty="0">
                <a:hlinkClick r:id="rId2"/>
              </a:rPr>
              <a:t>https://ourcs.co.uk/racing/Summer Eights-2019/</a:t>
            </a:r>
            <a:r>
              <a:rPr lang="en-GB" dirty="0"/>
              <a:t> - currently being populated</a:t>
            </a:r>
          </a:p>
          <a:p>
            <a:pPr marL="0" indent="0">
              <a:buNone/>
            </a:pPr>
            <a:r>
              <a:rPr lang="en-GB" b="1" dirty="0"/>
              <a:t>OURCs Twitter Feed – for live commentary</a:t>
            </a:r>
          </a:p>
          <a:p>
            <a:pPr marL="0" indent="0">
              <a:buNone/>
            </a:pPr>
            <a:r>
              <a:rPr lang="en-GB" dirty="0">
                <a:hlinkClick r:id="rId3"/>
              </a:rPr>
              <a:t>https://twitter.com/ourcs</a:t>
            </a:r>
            <a:endParaRPr lang="en-GB" dirty="0"/>
          </a:p>
          <a:p>
            <a:pPr marL="0" indent="0">
              <a:buNone/>
            </a:pPr>
            <a:r>
              <a:rPr lang="en-GB" b="1" dirty="0" err="1"/>
              <a:t>Racedesk</a:t>
            </a:r>
            <a:r>
              <a:rPr lang="en-GB" b="1" dirty="0"/>
              <a:t> Twitter feed – for live bumps and appeals</a:t>
            </a:r>
          </a:p>
          <a:p>
            <a:pPr marL="0" indent="0">
              <a:buNone/>
            </a:pPr>
            <a:r>
              <a:rPr lang="en-GB" dirty="0">
                <a:hlinkClick r:id="rId4"/>
              </a:rPr>
              <a:t>https://twitter.com/racedesk</a:t>
            </a:r>
            <a:endParaRPr lang="en-GB" dirty="0"/>
          </a:p>
          <a:p>
            <a:pPr marL="0" indent="0">
              <a:buNone/>
            </a:pPr>
            <a:r>
              <a:rPr lang="en-GB" b="1" dirty="0"/>
              <a:t>OURCs YouTube channel</a:t>
            </a:r>
          </a:p>
          <a:p>
            <a:pPr marL="0" indent="0">
              <a:buNone/>
            </a:pPr>
            <a:r>
              <a:rPr lang="en-GB" dirty="0">
                <a:hlinkClick r:id="rId5"/>
              </a:rPr>
              <a:t>http://www.youtube.com/ourcs</a:t>
            </a:r>
            <a:endParaRPr lang="en-GB" dirty="0"/>
          </a:p>
          <a:p>
            <a:pPr marL="0" indent="0">
              <a:buNone/>
            </a:pPr>
            <a:r>
              <a:rPr lang="en-GB" b="1" dirty="0"/>
              <a:t>Golden Rules for Marshals and Umpires</a:t>
            </a:r>
          </a:p>
          <a:p>
            <a:pPr marL="0" indent="0">
              <a:buNone/>
            </a:pPr>
            <a:r>
              <a:rPr lang="en-GB" dirty="0">
                <a:hlinkClick r:id="rId6" invalidUrl="http://www.ourcs.org.uk/files/file/racing/t12/Golden Rules for Marshals and Umpires.pdf"/>
              </a:rPr>
              <a:t>Click here for the PDF</a:t>
            </a:r>
            <a:endParaRPr lang="en-GB" dirty="0"/>
          </a:p>
          <a:p>
            <a:pPr marL="0" indent="0">
              <a:buNone/>
            </a:pPr>
            <a:r>
              <a:rPr lang="en-GB" b="1" dirty="0"/>
              <a:t>“Can I Make a Substitution?” flowchart</a:t>
            </a:r>
          </a:p>
          <a:p>
            <a:pPr marL="0" indent="0">
              <a:buNone/>
            </a:pPr>
            <a:r>
              <a:rPr lang="en-GB" dirty="0">
                <a:hlinkClick r:id="rId7" invalidUrl="http://www.ourcs.org.uk/files/file/racing/t12/Sub flowchart.pdf"/>
              </a:rPr>
              <a:t>Click here for the PDF</a:t>
            </a:r>
            <a:endParaRPr lang="en-GB" dirty="0"/>
          </a:p>
          <a:p>
            <a:pPr marL="0" indent="0">
              <a:buNone/>
            </a:pPr>
            <a:r>
              <a:rPr lang="en-GB" b="1" dirty="0"/>
              <a:t>Rachel Quarrell’s Bumps Problems</a:t>
            </a:r>
          </a:p>
          <a:p>
            <a:pPr marL="0" indent="0">
              <a:buNone/>
            </a:pPr>
            <a:r>
              <a:rPr lang="en-GB" dirty="0">
                <a:hlinkClick r:id="rId8" invalidUrl="http://www.ourcs.org.uk/files/file/racing/t12/RQs Bumps Problems.pdf"/>
              </a:rPr>
              <a:t>Click here for a PDF of the full set</a:t>
            </a:r>
            <a:endParaRPr lang="en-GB" dirty="0"/>
          </a:p>
          <a:p>
            <a:pPr marL="0" indent="0">
              <a:buNone/>
            </a:pPr>
            <a:r>
              <a:rPr lang="en-GB" b="1" dirty="0"/>
              <a:t>Rules of Racing</a:t>
            </a:r>
          </a:p>
          <a:p>
            <a:pPr marL="0" indent="0">
              <a:buNone/>
            </a:pPr>
            <a:r>
              <a:rPr lang="en-GB" dirty="0">
                <a:hlinkClick r:id="rId9"/>
              </a:rPr>
              <a:t>https://ourcs.co.uk/organisation/racing/</a:t>
            </a:r>
            <a:r>
              <a:rPr lang="en-GB" dirty="0"/>
              <a:t> </a:t>
            </a:r>
          </a:p>
          <a:p>
            <a:pPr marL="0" indent="0">
              <a:buNone/>
            </a:pPr>
            <a:endParaRPr lang="en-GB" dirty="0"/>
          </a:p>
          <a:p>
            <a:pPr marL="0" indent="0">
              <a:buNone/>
            </a:pPr>
            <a:endParaRPr lang="en-GB" dirty="0"/>
          </a:p>
          <a:p>
            <a:pPr marL="0" indent="0">
              <a:buNone/>
            </a:pPr>
            <a:endParaRPr lang="en-GB" dirty="0"/>
          </a:p>
          <a:p>
            <a:pPr marL="0" indent="0">
              <a:buNone/>
            </a:pPr>
            <a:endParaRPr lang="en-GB" b="1" dirty="0"/>
          </a:p>
          <a:p>
            <a:pPr marL="0" indent="0">
              <a:buNone/>
            </a:pPr>
            <a:endParaRPr lang="en-GB" dirty="0"/>
          </a:p>
        </p:txBody>
      </p:sp>
      <p:sp>
        <p:nvSpPr>
          <p:cNvPr id="4" name="Footer Placeholder 3"/>
          <p:cNvSpPr>
            <a:spLocks noGrp="1"/>
          </p:cNvSpPr>
          <p:nvPr>
            <p:ph type="ftr" sz="quarter" idx="11"/>
          </p:nvPr>
        </p:nvSpPr>
        <p:spPr/>
        <p:txBody>
          <a:bodyPr/>
          <a:lstStyle/>
          <a:p>
            <a:r>
              <a:rPr lang="en-GB" dirty="0"/>
              <a:t>Marshalling and Umpiring Presentation</a:t>
            </a:r>
          </a:p>
        </p:txBody>
      </p:sp>
      <p:sp>
        <p:nvSpPr>
          <p:cNvPr id="5" name="Slide Number Placeholder 4"/>
          <p:cNvSpPr>
            <a:spLocks noGrp="1"/>
          </p:cNvSpPr>
          <p:nvPr>
            <p:ph type="sldNum" sz="quarter" idx="12"/>
          </p:nvPr>
        </p:nvSpPr>
        <p:spPr/>
        <p:txBody>
          <a:bodyPr/>
          <a:lstStyle/>
          <a:p>
            <a:fld id="{CB3B7137-4810-445D-B1A6-E11904098D50}" type="slidenum">
              <a:rPr lang="en-GB" smtClean="0"/>
              <a:t>79</a:t>
            </a:fld>
            <a:endParaRPr lang="en-GB"/>
          </a:p>
        </p:txBody>
      </p:sp>
    </p:spTree>
    <p:extLst>
      <p:ext uri="{BB962C8B-B14F-4D97-AF65-F5344CB8AC3E}">
        <p14:creationId xmlns:p14="http://schemas.microsoft.com/office/powerpoint/2010/main" val="38873156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YouTube Corner</a:t>
            </a:r>
            <a:br>
              <a:rPr lang="en-GB" dirty="0"/>
            </a:br>
            <a:r>
              <a:rPr lang="en-GB" b="0" i="1" dirty="0"/>
              <a:t>Some ‘events’ to happen in recent Bumps history - some of these show good responses, others bad. </a:t>
            </a:r>
            <a:endParaRPr lang="en-GB" dirty="0"/>
          </a:p>
        </p:txBody>
      </p:sp>
      <p:sp>
        <p:nvSpPr>
          <p:cNvPr id="3" name="Content Placeholder 2"/>
          <p:cNvSpPr>
            <a:spLocks noGrp="1"/>
          </p:cNvSpPr>
          <p:nvPr>
            <p:ph idx="1"/>
          </p:nvPr>
        </p:nvSpPr>
        <p:spPr>
          <a:xfrm>
            <a:off x="457200" y="1196752"/>
            <a:ext cx="8507288" cy="4968552"/>
          </a:xfrm>
        </p:spPr>
        <p:txBody>
          <a:bodyPr>
            <a:normAutofit/>
          </a:bodyPr>
          <a:lstStyle/>
          <a:p>
            <a:pPr marL="0" indent="0">
              <a:buFontTx/>
              <a:buNone/>
            </a:pPr>
            <a:r>
              <a:rPr lang="en-GB" sz="1600" b="1" dirty="0">
                <a:ea typeface="ＭＳ Ｐゴシック" pitchFamily="34" charset="-128"/>
              </a:rPr>
              <a:t>Links to YouTube videos – this is a wide range of what can happen!</a:t>
            </a:r>
          </a:p>
          <a:p>
            <a:pPr marL="0" indent="0">
              <a:buNone/>
            </a:pPr>
            <a:r>
              <a:rPr lang="en-GB" sz="1600" dirty="0">
                <a:ea typeface="ＭＳ Ｐゴシック" pitchFamily="34" charset="-128"/>
                <a:hlinkClick r:id="rId2"/>
              </a:rPr>
              <a:t>Summer Eights 2012 – S.E.H. M2 crash</a:t>
            </a:r>
            <a:endParaRPr lang="en-GB" sz="1600" dirty="0">
              <a:ea typeface="ＭＳ Ｐゴシック" pitchFamily="34" charset="-128"/>
              <a:hlinkClick r:id="rId3"/>
            </a:endParaRPr>
          </a:p>
          <a:p>
            <a:pPr marL="0" indent="0">
              <a:buNone/>
            </a:pPr>
            <a:r>
              <a:rPr lang="en-GB" sz="1600" dirty="0">
                <a:ea typeface="ＭＳ Ｐゴシック" pitchFamily="34" charset="-128"/>
              </a:rPr>
              <a:t>They were sinking so the race was stopped. The klaxons were badly done on this division</a:t>
            </a:r>
            <a:endParaRPr lang="en-GB" sz="1600" dirty="0">
              <a:ea typeface="ＭＳ Ｐゴシック" pitchFamily="34" charset="-128"/>
              <a:hlinkClick r:id="rId3"/>
            </a:endParaRPr>
          </a:p>
          <a:p>
            <a:pPr marL="0" indent="0">
              <a:buNone/>
            </a:pPr>
            <a:r>
              <a:rPr lang="en-GB" sz="1600" dirty="0">
                <a:ea typeface="ＭＳ Ｐゴシック" pitchFamily="34" charset="-128"/>
                <a:hlinkClick r:id="rId3"/>
              </a:rPr>
              <a:t>Summer Eights 2011 – Anne</a:t>
            </a:r>
            <a:r>
              <a:rPr lang="en-GB" altLang="en-US" sz="1600" dirty="0">
                <a:ea typeface="ＭＳ Ｐゴシック" pitchFamily="34" charset="-128"/>
                <a:hlinkClick r:id="rId3"/>
              </a:rPr>
              <a:t>’</a:t>
            </a:r>
            <a:r>
              <a:rPr lang="en-GB" sz="1600" dirty="0">
                <a:ea typeface="ＭＳ Ｐゴシック" pitchFamily="34" charset="-128"/>
                <a:hlinkClick r:id="rId3"/>
              </a:rPr>
              <a:t>s M2 on Wadham M3</a:t>
            </a:r>
            <a:endParaRPr lang="en-GB" sz="1600" dirty="0">
              <a:ea typeface="ＭＳ Ｐゴシック" pitchFamily="34" charset="-128"/>
            </a:endParaRPr>
          </a:p>
          <a:p>
            <a:pPr marL="57147" indent="0">
              <a:buNone/>
            </a:pPr>
            <a:r>
              <a:rPr lang="en-GB" sz="1600" dirty="0">
                <a:ea typeface="ＭＳ Ｐゴシック" pitchFamily="34" charset="-128"/>
              </a:rPr>
              <a:t>Good concession from the </a:t>
            </a:r>
            <a:r>
              <a:rPr lang="en-GB" sz="1600" dirty="0" err="1">
                <a:ea typeface="ＭＳ Ｐゴシック" pitchFamily="34" charset="-128"/>
              </a:rPr>
              <a:t>Wadham</a:t>
            </a:r>
            <a:r>
              <a:rPr lang="en-GB" sz="1600" dirty="0">
                <a:ea typeface="ＭＳ Ｐゴシック" pitchFamily="34" charset="-128"/>
              </a:rPr>
              <a:t> cox</a:t>
            </a:r>
          </a:p>
          <a:p>
            <a:pPr marL="0" indent="0">
              <a:buNone/>
            </a:pPr>
            <a:r>
              <a:rPr lang="en-GB" sz="1600" dirty="0">
                <a:ea typeface="ＭＳ Ｐゴシック" pitchFamily="34" charset="-128"/>
                <a:hlinkClick r:id="rId4"/>
              </a:rPr>
              <a:t>Summer Eights 2010 – Wadham M3 on SEH M2</a:t>
            </a:r>
            <a:endParaRPr lang="en-GB" sz="1600" dirty="0">
              <a:ea typeface="ＭＳ Ｐゴシック" pitchFamily="34" charset="-128"/>
            </a:endParaRPr>
          </a:p>
          <a:p>
            <a:pPr marL="57147" indent="0">
              <a:buNone/>
            </a:pPr>
            <a:r>
              <a:rPr lang="en-GB" sz="1600" dirty="0">
                <a:ea typeface="ＭＳ Ｐゴシック" pitchFamily="34" charset="-128"/>
              </a:rPr>
              <a:t>Listen out for the first klaxon that happened on the first collision, but this was not picked up on! This is a common problem</a:t>
            </a:r>
          </a:p>
          <a:p>
            <a:pPr marL="0" indent="0">
              <a:buNone/>
            </a:pPr>
            <a:r>
              <a:rPr lang="en-GB" sz="1600" dirty="0">
                <a:ea typeface="ＭＳ Ｐゴシック" pitchFamily="34" charset="-128"/>
                <a:hlinkClick r:id="rId5"/>
              </a:rPr>
              <a:t>Summer Eights 2011 – St Anne’s M1 Rammed by Pembroke M2</a:t>
            </a:r>
            <a:endParaRPr lang="en-GB" sz="1600" dirty="0">
              <a:ea typeface="ＭＳ Ｐゴシック" pitchFamily="34" charset="-128"/>
            </a:endParaRPr>
          </a:p>
          <a:p>
            <a:pPr marL="57147" indent="0">
              <a:buNone/>
            </a:pPr>
            <a:r>
              <a:rPr lang="en-GB" sz="1600" dirty="0">
                <a:ea typeface="ＭＳ Ｐゴシック" pitchFamily="34" charset="-128"/>
              </a:rPr>
              <a:t>The klaxon here was slightly too late to prevent the serious collision, but the marshal did well to fire it</a:t>
            </a:r>
          </a:p>
          <a:p>
            <a:pPr marL="0" indent="0">
              <a:buNone/>
            </a:pPr>
            <a:r>
              <a:rPr lang="en-GB" sz="1600" dirty="0">
                <a:ea typeface="ＭＳ Ｐゴシック" pitchFamily="34" charset="-128"/>
                <a:hlinkClick r:id="rId6"/>
              </a:rPr>
              <a:t>Summer Eights 2015 - Regent's M1 ejector crab</a:t>
            </a:r>
            <a:endParaRPr lang="en-GB" sz="1600" dirty="0">
              <a:ea typeface="ＭＳ Ｐゴシック" pitchFamily="34" charset="-128"/>
            </a:endParaRPr>
          </a:p>
          <a:p>
            <a:pPr marL="0" indent="0">
              <a:buNone/>
            </a:pPr>
            <a:r>
              <a:rPr lang="en-GB" sz="1600" dirty="0">
                <a:ea typeface="ＭＳ Ｐゴシック" pitchFamily="34" charset="-128"/>
              </a:rPr>
              <a:t>Good steering around from Brasenose and Lincoln – however, this should have been </a:t>
            </a:r>
            <a:r>
              <a:rPr lang="en-GB" sz="1600" dirty="0" err="1">
                <a:ea typeface="ＭＳ Ｐゴシック" pitchFamily="34" charset="-128"/>
              </a:rPr>
              <a:t>klaxonned</a:t>
            </a:r>
            <a:r>
              <a:rPr lang="en-GB" sz="1600" dirty="0">
                <a:ea typeface="ＭＳ Ｐゴシック" pitchFamily="34" charset="-128"/>
              </a:rPr>
              <a:t> as soon as the rower enters the water.</a:t>
            </a:r>
          </a:p>
          <a:p>
            <a:pPr marL="0" indent="0">
              <a:buNone/>
            </a:pPr>
            <a:r>
              <a:rPr lang="en-GB" sz="1600" dirty="0">
                <a:ea typeface="ＭＳ Ｐゴシック" pitchFamily="34" charset="-128"/>
                <a:hlinkClick r:id="rId7"/>
              </a:rPr>
              <a:t>Eights 2014 Men’s division VII</a:t>
            </a:r>
            <a:endParaRPr lang="en-GB" sz="1600" dirty="0">
              <a:ea typeface="ＭＳ Ｐゴシック" pitchFamily="34" charset="-128"/>
            </a:endParaRPr>
          </a:p>
          <a:p>
            <a:pPr marL="0" indent="0">
              <a:buNone/>
            </a:pPr>
            <a:r>
              <a:rPr lang="en-GB" sz="1600" dirty="0">
                <a:ea typeface="ＭＳ Ｐゴシック" pitchFamily="34" charset="-128"/>
              </a:rPr>
              <a:t>This is the result of an accidental klaxon – and why it is important for crews to keep a good lookout!</a:t>
            </a:r>
          </a:p>
        </p:txBody>
      </p:sp>
      <p:sp>
        <p:nvSpPr>
          <p:cNvPr id="4" name="Footer Placeholder 3"/>
          <p:cNvSpPr>
            <a:spLocks noGrp="1"/>
          </p:cNvSpPr>
          <p:nvPr>
            <p:ph type="ftr" sz="quarter" idx="11"/>
          </p:nvPr>
        </p:nvSpPr>
        <p:spPr/>
        <p:txBody>
          <a:bodyPr/>
          <a:lstStyle/>
          <a:p>
            <a:r>
              <a:rPr lang="en-GB" dirty="0"/>
              <a:t>Marshalling and Umpiring Presentation</a:t>
            </a:r>
          </a:p>
        </p:txBody>
      </p:sp>
      <p:sp>
        <p:nvSpPr>
          <p:cNvPr id="5" name="Slide Number Placeholder 4"/>
          <p:cNvSpPr>
            <a:spLocks noGrp="1"/>
          </p:cNvSpPr>
          <p:nvPr>
            <p:ph type="sldNum" sz="quarter" idx="12"/>
          </p:nvPr>
        </p:nvSpPr>
        <p:spPr/>
        <p:txBody>
          <a:bodyPr/>
          <a:lstStyle/>
          <a:p>
            <a:fld id="{CB3B7137-4810-445D-B1A6-E11904098D50}" type="slidenum">
              <a:rPr lang="en-GB" smtClean="0"/>
              <a:t>80</a:t>
            </a:fld>
            <a:endParaRPr lang="en-GB"/>
          </a:p>
        </p:txBody>
      </p:sp>
    </p:spTree>
    <p:extLst>
      <p:ext uri="{BB962C8B-B14F-4D97-AF65-F5344CB8AC3E}">
        <p14:creationId xmlns:p14="http://schemas.microsoft.com/office/powerpoint/2010/main" val="14014936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5445224"/>
            <a:ext cx="9144000" cy="646331"/>
          </a:xfrm>
          <a:prstGeom prst="rect">
            <a:avLst/>
          </a:prstGeom>
          <a:noFill/>
        </p:spPr>
        <p:txBody>
          <a:bodyPr wrap="square" rtlCol="0">
            <a:spAutoFit/>
          </a:bodyPr>
          <a:lstStyle/>
          <a:p>
            <a:r>
              <a:rPr lang="en-GB" sz="900" dirty="0">
                <a:solidFill>
                  <a:schemeClr val="tx2"/>
                </a:solidFill>
              </a:rPr>
              <a:t>Marshalling and Umpiring presentation prepared by OURCs for the purposes of enabling Member Clubs to prepare its athletes for marshalling and umpiring duties.</a:t>
            </a:r>
          </a:p>
          <a:p>
            <a:r>
              <a:rPr lang="en-GB" sz="900" dirty="0">
                <a:solidFill>
                  <a:schemeClr val="tx2"/>
                </a:solidFill>
              </a:rPr>
              <a:t>Originally written by Phil McCullough; further contributions from Michael </a:t>
            </a:r>
            <a:r>
              <a:rPr lang="en-GB" sz="900" dirty="0" err="1">
                <a:solidFill>
                  <a:schemeClr val="tx2"/>
                </a:solidFill>
              </a:rPr>
              <a:t>Pontikos</a:t>
            </a:r>
            <a:r>
              <a:rPr lang="en-GB" sz="900" dirty="0">
                <a:solidFill>
                  <a:schemeClr val="tx2"/>
                </a:solidFill>
              </a:rPr>
              <a:t>, Bernard Tao , Tom Stewardson, Jonathan Williams, Tom Coles, Oliver Hedges, Sacha </a:t>
            </a:r>
            <a:r>
              <a:rPr lang="en-GB" sz="900" dirty="0" err="1">
                <a:solidFill>
                  <a:schemeClr val="tx2"/>
                </a:solidFill>
              </a:rPr>
              <a:t>Tchen</a:t>
            </a:r>
            <a:r>
              <a:rPr lang="en-GB" sz="900" dirty="0">
                <a:solidFill>
                  <a:schemeClr val="tx2"/>
                </a:solidFill>
              </a:rPr>
              <a:t> and Keir Bowater</a:t>
            </a:r>
          </a:p>
          <a:p>
            <a:r>
              <a:rPr lang="en-GB" sz="900" dirty="0">
                <a:solidFill>
                  <a:schemeClr val="tx2"/>
                </a:solidFill>
              </a:rPr>
              <a:t>Except where noted, content is property of Oxford University Rowing Clubs and may be freely shared for not-for-profit purposes provided a reference is made to the initial source.</a:t>
            </a:r>
          </a:p>
          <a:p>
            <a:r>
              <a:rPr lang="en-GB" sz="900" dirty="0">
                <a:solidFill>
                  <a:schemeClr val="tx2"/>
                </a:solidFill>
              </a:rPr>
              <a:t>OURCs is Proudly Sponsored by Neptune Investment Management: for more information, visit </a:t>
            </a:r>
            <a:r>
              <a:rPr lang="en-GB" sz="900" dirty="0">
                <a:solidFill>
                  <a:schemeClr val="tx2"/>
                </a:solidFill>
                <a:hlinkClick r:id="rId2"/>
              </a:rPr>
              <a:t>www.neptunefunds.com</a:t>
            </a:r>
            <a:endParaRPr lang="en-GB" sz="900" dirty="0">
              <a:solidFill>
                <a:schemeClr val="tx2"/>
              </a:solidFill>
            </a:endParaRPr>
          </a:p>
        </p:txBody>
      </p:sp>
      <p:sp>
        <p:nvSpPr>
          <p:cNvPr id="8" name="TextBox 7"/>
          <p:cNvSpPr txBox="1"/>
          <p:nvPr/>
        </p:nvSpPr>
        <p:spPr>
          <a:xfrm>
            <a:off x="0" y="620687"/>
            <a:ext cx="9144000" cy="1107996"/>
          </a:xfrm>
          <a:prstGeom prst="rect">
            <a:avLst/>
          </a:prstGeom>
          <a:noFill/>
        </p:spPr>
        <p:txBody>
          <a:bodyPr wrap="square" rtlCol="0">
            <a:spAutoFit/>
          </a:bodyPr>
          <a:lstStyle/>
          <a:p>
            <a:pPr algn="ctr"/>
            <a:r>
              <a:rPr lang="en-GB" sz="3600" b="1" dirty="0">
                <a:solidFill>
                  <a:schemeClr val="tx2"/>
                </a:solidFill>
              </a:rPr>
              <a:t>End</a:t>
            </a:r>
          </a:p>
          <a:p>
            <a:pPr algn="ctr"/>
            <a:endParaRPr lang="en-GB" sz="1600" b="1" dirty="0">
              <a:solidFill>
                <a:schemeClr val="tx2"/>
              </a:solidFill>
            </a:endParaRPr>
          </a:p>
          <a:p>
            <a:r>
              <a:rPr lang="en-GB" sz="1400" dirty="0">
                <a:solidFill>
                  <a:schemeClr val="tx2"/>
                </a:solidFill>
              </a:rPr>
              <a:t>		Feedback warmly welcomed: contact the committee via </a:t>
            </a:r>
            <a:r>
              <a:rPr lang="en-GB" sz="1400" dirty="0">
                <a:solidFill>
                  <a:schemeClr val="tx2"/>
                </a:solidFill>
                <a:hlinkClick r:id="rId3"/>
              </a:rPr>
              <a:t>www.ourcs.co.uk</a:t>
            </a:r>
            <a:r>
              <a:rPr lang="en-GB" sz="1400" dirty="0">
                <a:solidFill>
                  <a:schemeClr val="tx2"/>
                </a:solidFill>
              </a:rPr>
              <a:t> </a:t>
            </a:r>
          </a:p>
        </p:txBody>
      </p:sp>
    </p:spTree>
    <p:extLst>
      <p:ext uri="{BB962C8B-B14F-4D97-AF65-F5344CB8AC3E}">
        <p14:creationId xmlns:p14="http://schemas.microsoft.com/office/powerpoint/2010/main" val="345210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a:t>Marshalling and Umpiring Presentation</a:t>
            </a:r>
          </a:p>
        </p:txBody>
      </p:sp>
      <p:sp>
        <p:nvSpPr>
          <p:cNvPr id="5" name="Slide Number Placeholder 4"/>
          <p:cNvSpPr>
            <a:spLocks noGrp="1"/>
          </p:cNvSpPr>
          <p:nvPr>
            <p:ph type="sldNum" sz="quarter" idx="12"/>
          </p:nvPr>
        </p:nvSpPr>
        <p:spPr/>
        <p:txBody>
          <a:bodyPr/>
          <a:lstStyle/>
          <a:p>
            <a:fld id="{CB3B7137-4810-445D-B1A6-E11904098D50}" type="slidenum">
              <a:rPr lang="en-GB" smtClean="0"/>
              <a:t>8</a:t>
            </a:fld>
            <a:endParaRPr lang="en-GB"/>
          </a:p>
        </p:txBody>
      </p:sp>
      <p:sp>
        <p:nvSpPr>
          <p:cNvPr id="6" name="Title 7"/>
          <p:cNvSpPr>
            <a:spLocks noGrp="1"/>
          </p:cNvSpPr>
          <p:nvPr>
            <p:ph type="title"/>
          </p:nvPr>
        </p:nvSpPr>
        <p:spPr>
          <a:xfrm>
            <a:off x="457200" y="274638"/>
            <a:ext cx="5004289" cy="850106"/>
          </a:xfrm>
        </p:spPr>
        <p:txBody>
          <a:bodyPr/>
          <a:lstStyle/>
          <a:p>
            <a:r>
              <a:rPr lang="en-GB" dirty="0"/>
              <a:t>How to keep the SUs happy</a:t>
            </a:r>
            <a:br>
              <a:rPr lang="en-GB" dirty="0"/>
            </a:br>
            <a:r>
              <a:rPr lang="en-GB" b="0" i="1" dirty="0"/>
              <a:t>Upstream and Downstream</a:t>
            </a:r>
            <a:endParaRPr lang="en-GB" dirty="0"/>
          </a:p>
        </p:txBody>
      </p:sp>
      <p:sp>
        <p:nvSpPr>
          <p:cNvPr id="9" name="TextBox 8"/>
          <p:cNvSpPr txBox="1"/>
          <p:nvPr/>
        </p:nvSpPr>
        <p:spPr>
          <a:xfrm>
            <a:off x="28624" y="3650540"/>
            <a:ext cx="641234" cy="276999"/>
          </a:xfrm>
          <a:prstGeom prst="rect">
            <a:avLst/>
          </a:prstGeom>
          <a:noFill/>
        </p:spPr>
        <p:txBody>
          <a:bodyPr wrap="square" rtlCol="0">
            <a:spAutoFit/>
          </a:bodyPr>
          <a:lstStyle/>
          <a:p>
            <a:r>
              <a:rPr lang="en-GB" sz="1200" dirty="0">
                <a:solidFill>
                  <a:schemeClr val="accent6"/>
                </a:solidFill>
              </a:rPr>
              <a:t>Head</a:t>
            </a:r>
          </a:p>
        </p:txBody>
      </p:sp>
      <p:sp>
        <p:nvSpPr>
          <p:cNvPr id="38" name="TextBox 37"/>
          <p:cNvSpPr txBox="1"/>
          <p:nvPr/>
        </p:nvSpPr>
        <p:spPr>
          <a:xfrm>
            <a:off x="988777" y="2875354"/>
            <a:ext cx="896704" cy="461665"/>
          </a:xfrm>
          <a:prstGeom prst="rect">
            <a:avLst/>
          </a:prstGeom>
          <a:noFill/>
        </p:spPr>
        <p:txBody>
          <a:bodyPr wrap="square" rtlCol="0">
            <a:spAutoFit/>
          </a:bodyPr>
          <a:lstStyle/>
          <a:p>
            <a:pPr algn="ctr"/>
            <a:r>
              <a:rPr lang="en-GB" sz="1200" dirty="0">
                <a:solidFill>
                  <a:schemeClr val="accent6"/>
                </a:solidFill>
              </a:rPr>
              <a:t>Boat-houses A</a:t>
            </a:r>
          </a:p>
        </p:txBody>
      </p:sp>
      <p:sp>
        <p:nvSpPr>
          <p:cNvPr id="39" name="TextBox 38"/>
          <p:cNvSpPr txBox="1"/>
          <p:nvPr/>
        </p:nvSpPr>
        <p:spPr>
          <a:xfrm>
            <a:off x="3512742" y="3544581"/>
            <a:ext cx="641234" cy="461665"/>
          </a:xfrm>
          <a:prstGeom prst="rect">
            <a:avLst/>
          </a:prstGeom>
          <a:noFill/>
        </p:spPr>
        <p:txBody>
          <a:bodyPr wrap="square" rtlCol="0">
            <a:spAutoFit/>
          </a:bodyPr>
          <a:lstStyle/>
          <a:p>
            <a:pPr algn="ctr"/>
            <a:r>
              <a:rPr lang="en-GB" sz="1200" dirty="0">
                <a:solidFill>
                  <a:schemeClr val="accent6"/>
                </a:solidFill>
              </a:rPr>
              <a:t>Long-bridges</a:t>
            </a:r>
          </a:p>
        </p:txBody>
      </p:sp>
      <p:sp>
        <p:nvSpPr>
          <p:cNvPr id="40" name="TextBox 39"/>
          <p:cNvSpPr txBox="1"/>
          <p:nvPr/>
        </p:nvSpPr>
        <p:spPr>
          <a:xfrm>
            <a:off x="2573289" y="3650540"/>
            <a:ext cx="1023194" cy="276999"/>
          </a:xfrm>
          <a:prstGeom prst="rect">
            <a:avLst/>
          </a:prstGeom>
          <a:noFill/>
        </p:spPr>
        <p:txBody>
          <a:bodyPr wrap="square" rtlCol="0">
            <a:spAutoFit/>
          </a:bodyPr>
          <a:lstStyle/>
          <a:p>
            <a:r>
              <a:rPr lang="en-GB" sz="1200" dirty="0">
                <a:solidFill>
                  <a:schemeClr val="accent6"/>
                </a:solidFill>
              </a:rPr>
              <a:t>Greenbanks</a:t>
            </a:r>
          </a:p>
        </p:txBody>
      </p:sp>
      <p:sp>
        <p:nvSpPr>
          <p:cNvPr id="41" name="TextBox 40"/>
          <p:cNvSpPr txBox="1"/>
          <p:nvPr/>
        </p:nvSpPr>
        <p:spPr>
          <a:xfrm>
            <a:off x="2112125" y="3636915"/>
            <a:ext cx="641234" cy="276999"/>
          </a:xfrm>
          <a:prstGeom prst="rect">
            <a:avLst/>
          </a:prstGeom>
          <a:noFill/>
        </p:spPr>
        <p:txBody>
          <a:bodyPr wrap="square" rtlCol="0">
            <a:spAutoFit/>
          </a:bodyPr>
          <a:lstStyle/>
          <a:p>
            <a:r>
              <a:rPr lang="en-GB" sz="1200" dirty="0">
                <a:solidFill>
                  <a:schemeClr val="accent6"/>
                </a:solidFill>
              </a:rPr>
              <a:t>Univ</a:t>
            </a:r>
          </a:p>
        </p:txBody>
      </p:sp>
      <p:sp>
        <p:nvSpPr>
          <p:cNvPr id="43" name="TextBox 42"/>
          <p:cNvSpPr txBox="1"/>
          <p:nvPr/>
        </p:nvSpPr>
        <p:spPr>
          <a:xfrm>
            <a:off x="7740352" y="2630634"/>
            <a:ext cx="1042542" cy="461665"/>
          </a:xfrm>
          <a:prstGeom prst="rect">
            <a:avLst/>
          </a:prstGeom>
          <a:noFill/>
        </p:spPr>
        <p:txBody>
          <a:bodyPr wrap="square" rtlCol="0">
            <a:spAutoFit/>
          </a:bodyPr>
          <a:lstStyle/>
          <a:p>
            <a:pPr algn="ctr"/>
            <a:r>
              <a:rPr lang="en-GB" sz="1200" dirty="0">
                <a:solidFill>
                  <a:schemeClr val="accent6"/>
                </a:solidFill>
              </a:rPr>
              <a:t>Bottom bunglines</a:t>
            </a:r>
          </a:p>
        </p:txBody>
      </p:sp>
      <p:sp>
        <p:nvSpPr>
          <p:cNvPr id="44" name="TextBox 43"/>
          <p:cNvSpPr txBox="1"/>
          <p:nvPr/>
        </p:nvSpPr>
        <p:spPr>
          <a:xfrm>
            <a:off x="6841826" y="2630634"/>
            <a:ext cx="1042542" cy="461665"/>
          </a:xfrm>
          <a:prstGeom prst="rect">
            <a:avLst/>
          </a:prstGeom>
          <a:noFill/>
        </p:spPr>
        <p:txBody>
          <a:bodyPr wrap="square" rtlCol="0">
            <a:spAutoFit/>
          </a:bodyPr>
          <a:lstStyle/>
          <a:p>
            <a:pPr algn="ctr"/>
            <a:r>
              <a:rPr lang="en-GB" sz="1200" dirty="0">
                <a:solidFill>
                  <a:schemeClr val="accent6"/>
                </a:solidFill>
              </a:rPr>
              <a:t>Top  bunglines</a:t>
            </a:r>
          </a:p>
        </p:txBody>
      </p:sp>
      <p:sp>
        <p:nvSpPr>
          <p:cNvPr id="45" name="TextBox 44"/>
          <p:cNvSpPr txBox="1"/>
          <p:nvPr/>
        </p:nvSpPr>
        <p:spPr>
          <a:xfrm>
            <a:off x="1682910" y="2875354"/>
            <a:ext cx="896704" cy="461665"/>
          </a:xfrm>
          <a:prstGeom prst="rect">
            <a:avLst/>
          </a:prstGeom>
          <a:noFill/>
        </p:spPr>
        <p:txBody>
          <a:bodyPr wrap="square" rtlCol="0">
            <a:spAutoFit/>
          </a:bodyPr>
          <a:lstStyle/>
          <a:p>
            <a:pPr algn="ctr"/>
            <a:r>
              <a:rPr lang="en-GB" sz="1200" dirty="0">
                <a:solidFill>
                  <a:schemeClr val="accent6"/>
                </a:solidFill>
              </a:rPr>
              <a:t>Boat-houses B</a:t>
            </a:r>
          </a:p>
        </p:txBody>
      </p:sp>
      <p:sp>
        <p:nvSpPr>
          <p:cNvPr id="46" name="TextBox 45"/>
          <p:cNvSpPr txBox="1"/>
          <p:nvPr/>
        </p:nvSpPr>
        <p:spPr>
          <a:xfrm>
            <a:off x="4483928" y="3975373"/>
            <a:ext cx="896704" cy="276999"/>
          </a:xfrm>
          <a:prstGeom prst="rect">
            <a:avLst/>
          </a:prstGeom>
          <a:noFill/>
        </p:spPr>
        <p:txBody>
          <a:bodyPr wrap="square" rtlCol="0">
            <a:spAutoFit/>
          </a:bodyPr>
          <a:lstStyle/>
          <a:p>
            <a:pPr algn="ctr"/>
            <a:r>
              <a:rPr lang="en-GB" sz="1200" dirty="0">
                <a:solidFill>
                  <a:schemeClr val="accent2"/>
                </a:solidFill>
              </a:rPr>
              <a:t>Top Gut</a:t>
            </a:r>
          </a:p>
        </p:txBody>
      </p:sp>
      <p:sp>
        <p:nvSpPr>
          <p:cNvPr id="47" name="TextBox 46"/>
          <p:cNvSpPr txBox="1"/>
          <p:nvPr/>
        </p:nvSpPr>
        <p:spPr>
          <a:xfrm>
            <a:off x="5013137" y="3650539"/>
            <a:ext cx="896704" cy="276999"/>
          </a:xfrm>
          <a:prstGeom prst="rect">
            <a:avLst/>
          </a:prstGeom>
          <a:noFill/>
        </p:spPr>
        <p:txBody>
          <a:bodyPr wrap="square" rtlCol="0">
            <a:spAutoFit/>
          </a:bodyPr>
          <a:lstStyle/>
          <a:p>
            <a:pPr algn="ctr"/>
            <a:r>
              <a:rPr lang="en-GB" sz="1200" dirty="0">
                <a:solidFill>
                  <a:schemeClr val="accent2"/>
                </a:solidFill>
              </a:rPr>
              <a:t>Middle Gut</a:t>
            </a:r>
          </a:p>
        </p:txBody>
      </p:sp>
      <p:sp>
        <p:nvSpPr>
          <p:cNvPr id="50" name="TextBox 49"/>
          <p:cNvSpPr txBox="1"/>
          <p:nvPr/>
        </p:nvSpPr>
        <p:spPr>
          <a:xfrm>
            <a:off x="4371058" y="2967686"/>
            <a:ext cx="988352" cy="276999"/>
          </a:xfrm>
          <a:prstGeom prst="rect">
            <a:avLst/>
          </a:prstGeom>
          <a:noFill/>
        </p:spPr>
        <p:txBody>
          <a:bodyPr wrap="square" rtlCol="0">
            <a:spAutoFit/>
          </a:bodyPr>
          <a:lstStyle/>
          <a:p>
            <a:pPr algn="ctr"/>
            <a:r>
              <a:rPr lang="en-GB" sz="1200" dirty="0">
                <a:solidFill>
                  <a:schemeClr val="accent6"/>
                </a:solidFill>
              </a:rPr>
              <a:t>Bottom Gut</a:t>
            </a:r>
          </a:p>
        </p:txBody>
      </p:sp>
      <p:sp>
        <p:nvSpPr>
          <p:cNvPr id="51" name="TextBox 50"/>
          <p:cNvSpPr txBox="1"/>
          <p:nvPr/>
        </p:nvSpPr>
        <p:spPr>
          <a:xfrm>
            <a:off x="5355852" y="2036675"/>
            <a:ext cx="988352" cy="461665"/>
          </a:xfrm>
          <a:prstGeom prst="rect">
            <a:avLst/>
          </a:prstGeom>
          <a:noFill/>
        </p:spPr>
        <p:txBody>
          <a:bodyPr wrap="square" rtlCol="0">
            <a:spAutoFit/>
          </a:bodyPr>
          <a:lstStyle/>
          <a:p>
            <a:pPr algn="ctr"/>
            <a:r>
              <a:rPr lang="en-GB" sz="1200" dirty="0" err="1">
                <a:solidFill>
                  <a:schemeClr val="accent6"/>
                </a:solidFill>
              </a:rPr>
              <a:t>Donnington</a:t>
            </a:r>
            <a:r>
              <a:rPr lang="en-GB" sz="1200" dirty="0">
                <a:solidFill>
                  <a:schemeClr val="accent6"/>
                </a:solidFill>
              </a:rPr>
              <a:t> Bridge</a:t>
            </a:r>
          </a:p>
        </p:txBody>
      </p:sp>
      <p:sp>
        <p:nvSpPr>
          <p:cNvPr id="2" name="Left Arrow 1"/>
          <p:cNvSpPr/>
          <p:nvPr/>
        </p:nvSpPr>
        <p:spPr>
          <a:xfrm>
            <a:off x="395536" y="4869160"/>
            <a:ext cx="2304256" cy="504056"/>
          </a:xfrm>
          <a:prstGeom prst="leftArrow">
            <a:avLst/>
          </a:prstGeom>
          <a:gradFill flip="none" rotWithShape="1">
            <a:gsLst>
              <a:gs pos="12000">
                <a:srgbClr val="555580"/>
              </a:gs>
              <a:gs pos="60000">
                <a:srgbClr val="4258FC"/>
              </a:gs>
            </a:gsLst>
            <a:lin ang="0" scaled="1"/>
            <a:tileRect/>
          </a:gradFill>
          <a:scene3d>
            <a:camera prst="perspectiveLeft"/>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Left Arrow 29"/>
          <p:cNvSpPr/>
          <p:nvPr/>
        </p:nvSpPr>
        <p:spPr>
          <a:xfrm rot="10800000">
            <a:off x="6444208" y="4869160"/>
            <a:ext cx="2304256" cy="504056"/>
          </a:xfrm>
          <a:prstGeom prst="leftArrow">
            <a:avLst/>
          </a:prstGeom>
          <a:gradFill flip="none" rotWithShape="1">
            <a:gsLst>
              <a:gs pos="12000">
                <a:srgbClr val="555580"/>
              </a:gs>
              <a:gs pos="60000">
                <a:srgbClr val="4258FC"/>
              </a:gs>
            </a:gsLst>
            <a:lin ang="0" scaled="1"/>
            <a:tileRect/>
          </a:gradFill>
          <a:scene3d>
            <a:camera prst="perspectiveRight"/>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971600" y="5517232"/>
            <a:ext cx="1872208" cy="369332"/>
          </a:xfrm>
          <a:prstGeom prst="rect">
            <a:avLst/>
          </a:prstGeom>
          <a:noFill/>
        </p:spPr>
        <p:txBody>
          <a:bodyPr wrap="square" rtlCol="0">
            <a:spAutoFit/>
          </a:bodyPr>
          <a:lstStyle/>
          <a:p>
            <a:r>
              <a:rPr lang="en-US" b="1" dirty="0">
                <a:solidFill>
                  <a:srgbClr val="FF0000"/>
                </a:solidFill>
              </a:rPr>
              <a:t>Upstream</a:t>
            </a:r>
          </a:p>
        </p:txBody>
      </p:sp>
      <p:sp>
        <p:nvSpPr>
          <p:cNvPr id="32" name="TextBox 31"/>
          <p:cNvSpPr txBox="1"/>
          <p:nvPr/>
        </p:nvSpPr>
        <p:spPr>
          <a:xfrm>
            <a:off x="6732240" y="5517232"/>
            <a:ext cx="1872208" cy="369332"/>
          </a:xfrm>
          <a:prstGeom prst="rect">
            <a:avLst/>
          </a:prstGeom>
          <a:noFill/>
        </p:spPr>
        <p:txBody>
          <a:bodyPr wrap="square" rtlCol="0">
            <a:spAutoFit/>
          </a:bodyPr>
          <a:lstStyle/>
          <a:p>
            <a:r>
              <a:rPr lang="en-US" b="1" dirty="0">
                <a:solidFill>
                  <a:srgbClr val="FF0000"/>
                </a:solidFill>
              </a:rPr>
              <a:t>Downstream</a:t>
            </a:r>
          </a:p>
        </p:txBody>
      </p:sp>
      <p:sp>
        <p:nvSpPr>
          <p:cNvPr id="3" name="TextBox 2"/>
          <p:cNvSpPr txBox="1"/>
          <p:nvPr/>
        </p:nvSpPr>
        <p:spPr>
          <a:xfrm>
            <a:off x="3203848" y="5076473"/>
            <a:ext cx="2952328" cy="584775"/>
          </a:xfrm>
          <a:prstGeom prst="rect">
            <a:avLst/>
          </a:prstGeom>
          <a:noFill/>
        </p:spPr>
        <p:txBody>
          <a:bodyPr wrap="square" rtlCol="0">
            <a:spAutoFit/>
          </a:bodyPr>
          <a:lstStyle/>
          <a:p>
            <a:pPr algn="ctr"/>
            <a:r>
              <a:rPr lang="en-GB" sz="1600" b="1" dirty="0">
                <a:solidFill>
                  <a:srgbClr val="FF0000"/>
                </a:solidFill>
              </a:rPr>
              <a:t>Up</a:t>
            </a:r>
            <a:r>
              <a:rPr lang="en-GB" sz="1600" dirty="0">
                <a:solidFill>
                  <a:srgbClr val="FF0000"/>
                </a:solidFill>
              </a:rPr>
              <a:t> to the head</a:t>
            </a:r>
          </a:p>
          <a:p>
            <a:pPr algn="ctr"/>
            <a:r>
              <a:rPr lang="en-GB" sz="1600" b="1" dirty="0">
                <a:solidFill>
                  <a:srgbClr val="FF0000"/>
                </a:solidFill>
              </a:rPr>
              <a:t>Down</a:t>
            </a:r>
            <a:r>
              <a:rPr lang="en-GB" sz="1600" dirty="0">
                <a:solidFill>
                  <a:srgbClr val="FF0000"/>
                </a:solidFill>
              </a:rPr>
              <a:t> to the bunglines</a:t>
            </a:r>
          </a:p>
        </p:txBody>
      </p:sp>
      <p:sp>
        <p:nvSpPr>
          <p:cNvPr id="25" name="TextBox 24"/>
          <p:cNvSpPr txBox="1"/>
          <p:nvPr/>
        </p:nvSpPr>
        <p:spPr>
          <a:xfrm>
            <a:off x="595236" y="3667501"/>
            <a:ext cx="641234" cy="276999"/>
          </a:xfrm>
          <a:prstGeom prst="rect">
            <a:avLst/>
          </a:prstGeom>
          <a:noFill/>
        </p:spPr>
        <p:txBody>
          <a:bodyPr wrap="square" rtlCol="0">
            <a:spAutoFit/>
          </a:bodyPr>
          <a:lstStyle/>
          <a:p>
            <a:r>
              <a:rPr lang="en-GB" sz="1200" dirty="0">
                <a:solidFill>
                  <a:schemeClr val="accent6"/>
                </a:solidFill>
              </a:rPr>
              <a:t>Finish</a:t>
            </a:r>
          </a:p>
        </p:txBody>
      </p:sp>
      <p:sp>
        <p:nvSpPr>
          <p:cNvPr id="10" name="5-Point Star 9"/>
          <p:cNvSpPr/>
          <p:nvPr/>
        </p:nvSpPr>
        <p:spPr>
          <a:xfrm>
            <a:off x="5724128" y="1772816"/>
            <a:ext cx="216024" cy="216024"/>
          </a:xfrm>
          <a:prstGeom prst="star5">
            <a:avLst/>
          </a:prstGeom>
          <a:solidFill>
            <a:srgbClr val="FFFF00"/>
          </a:solid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5652120" y="3111047"/>
            <a:ext cx="257721" cy="170857"/>
          </a:xfrm>
          <a:prstGeom prst="rect">
            <a:avLst/>
          </a:prstGeom>
          <a:solidFill>
            <a:srgbClr val="ECFA66"/>
          </a:solidFill>
          <a:ln>
            <a:solidFill>
              <a:srgbClr val="ECFA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25290726"/>
      </p:ext>
    </p:extLst>
  </p:cSld>
  <p:clrMapOvr>
    <a:masterClrMapping/>
  </p:clrMapOvr>
</p:sld>
</file>

<file path=ppt/theme/theme1.xml><?xml version="1.0" encoding="utf-8"?>
<a:theme xmlns:a="http://schemas.openxmlformats.org/drawingml/2006/main" name="Office Theme">
  <a:themeElements>
    <a:clrScheme name="OURCs">
      <a:dk1>
        <a:srgbClr val="000000"/>
      </a:dk1>
      <a:lt1>
        <a:srgbClr val="FFFFFF"/>
      </a:lt1>
      <a:dk2>
        <a:srgbClr val="202058"/>
      </a:dk2>
      <a:lt2>
        <a:srgbClr val="EEEEEE"/>
      </a:lt2>
      <a:accent1>
        <a:srgbClr val="202058"/>
      </a:accent1>
      <a:accent2>
        <a:srgbClr val="555580"/>
      </a:accent2>
      <a:accent3>
        <a:srgbClr val="E53B1F"/>
      </a:accent3>
      <a:accent4>
        <a:srgbClr val="47BF17"/>
      </a:accent4>
      <a:accent5>
        <a:srgbClr val="666666"/>
      </a:accent5>
      <a:accent6>
        <a:srgbClr val="EEEEE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600" b="1" dirty="0" smtClean="0">
            <a:solidFill>
              <a:schemeClr val="tx2"/>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9207</Words>
  <Application>Microsoft Macintosh PowerPoint</Application>
  <PresentationFormat>On-screen Show (4:3)</PresentationFormat>
  <Paragraphs>1018</Paragraphs>
  <Slides>82</Slides>
  <Notes>10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82</vt:i4>
      </vt:variant>
    </vt:vector>
  </HeadingPairs>
  <TitlesOfParts>
    <vt:vector size="86" baseType="lpstr">
      <vt:lpstr>Arial</vt:lpstr>
      <vt:lpstr>Calibri</vt:lpstr>
      <vt:lpstr>Times New Roman</vt:lpstr>
      <vt:lpstr>Office Theme</vt:lpstr>
      <vt:lpstr>Summer Eights 2022: How to be a Marshal and an Umpire (and a good participant)</vt:lpstr>
      <vt:lpstr>Contents</vt:lpstr>
      <vt:lpstr>Objectives What you should know by the end of the presentation</vt:lpstr>
      <vt:lpstr>Introduction to Bumps racing What is it all about?</vt:lpstr>
      <vt:lpstr>Introduction to Bumps racing Who’s who?</vt:lpstr>
      <vt:lpstr>Information for BOTH marshals and umpires</vt:lpstr>
      <vt:lpstr>How to prepare for Bumps racing What you should do before your slot</vt:lpstr>
      <vt:lpstr>The circulation pattern on Race Day It’s different from when you’re training</vt:lpstr>
      <vt:lpstr>How to keep the SUs happy Upstream and Downstream</vt:lpstr>
      <vt:lpstr>Marshal placement on Race Day Click the green button for circulation patterns!</vt:lpstr>
      <vt:lpstr>The circulation pattern on Race Day Live demonstration (click the green buttons!)</vt:lpstr>
      <vt:lpstr>The circulation pattern on Race Day Live demonstration (click the green buttons!)</vt:lpstr>
      <vt:lpstr>The circulation pattern on Race Day Live demonstration (click the green buttons!)</vt:lpstr>
      <vt:lpstr>The circulation pattern on Race Day Live demonstration (click the green buttons!)</vt:lpstr>
      <vt:lpstr>The circulation pattern on Race Day Live demonstration (click the green buttons!)</vt:lpstr>
      <vt:lpstr>The circulation pattern on Race Day Live demonstration (click the green buttons!)</vt:lpstr>
      <vt:lpstr>Information for marshals</vt:lpstr>
      <vt:lpstr>Radios What do they look like and how to use them</vt:lpstr>
      <vt:lpstr>Radios How to use them and how to look after them</vt:lpstr>
      <vt:lpstr>River checks How to take part in them</vt:lpstr>
      <vt:lpstr>River checks Things we need to know about during a river check</vt:lpstr>
      <vt:lpstr>River checks Things we don’t need to know about during a river check</vt:lpstr>
      <vt:lpstr>Do we really have to klaxon for swans? A story about animal welfare</vt:lpstr>
      <vt:lpstr>River checks A live example</vt:lpstr>
      <vt:lpstr>Crew checks and pushing off You must check the boats and encourage them when to push off</vt:lpstr>
      <vt:lpstr>Crew checks and pushing off You must check the boats carefully</vt:lpstr>
      <vt:lpstr>Crew checks and pushing off You must check the boats carefully</vt:lpstr>
      <vt:lpstr>Starting protocol We use the guns, the radio and the tannoy – listen out for them</vt:lpstr>
      <vt:lpstr>Starting protocol We use the guns, the radio and the tannoy – listen out for them</vt:lpstr>
      <vt:lpstr>During the race If you can, give us good commentary!</vt:lpstr>
      <vt:lpstr>Additional duties Some marshals have extra roles</vt:lpstr>
      <vt:lpstr>When things go wrong (useful for umpires as well!)</vt:lpstr>
      <vt:lpstr>What can go wrong It’s important that everyone knows how to act</vt:lpstr>
      <vt:lpstr>Equipment failures Find out the problem, then talk to the SU</vt:lpstr>
      <vt:lpstr>Unexpected river traffic in the racing area Aborting the starting gun should be your priority</vt:lpstr>
      <vt:lpstr>Firing blanks If the start gun doesn’t fire, don’t worry</vt:lpstr>
      <vt:lpstr>Klaxoning races Race protocol</vt:lpstr>
      <vt:lpstr>Klaxoning races Race protocol</vt:lpstr>
      <vt:lpstr>Klaxoning races</vt:lpstr>
      <vt:lpstr>Klaxoning races When and when not to do it</vt:lpstr>
      <vt:lpstr>Klaxoning races When and when not to do it</vt:lpstr>
      <vt:lpstr>Klaxoning races When and when not to do it</vt:lpstr>
      <vt:lpstr>Klaxoning races When and when not to do it</vt:lpstr>
      <vt:lpstr>Quiz Do you know when to klaxon?</vt:lpstr>
      <vt:lpstr>Quiz Do you know when to klaxon?</vt:lpstr>
      <vt:lpstr>Quiz Do you know when to klaxon?</vt:lpstr>
      <vt:lpstr>Quiz Do you know when to klaxon?</vt:lpstr>
      <vt:lpstr>Quiz Do you know when to klaxon?</vt:lpstr>
      <vt:lpstr>PowerPoint Presentation</vt:lpstr>
      <vt:lpstr>Quiz Do you know when to klaxon?</vt:lpstr>
      <vt:lpstr>Klaxoning races If you are unsure….</vt:lpstr>
      <vt:lpstr>Klaxoning races Some final thoughts</vt:lpstr>
      <vt:lpstr>Information for towpath marshals</vt:lpstr>
      <vt:lpstr>Do we really need towpath marshals?</vt:lpstr>
      <vt:lpstr>Towpath Marshals </vt:lpstr>
      <vt:lpstr>Standing marshals:  jobs</vt:lpstr>
      <vt:lpstr>Standing marshals: before races</vt:lpstr>
      <vt:lpstr>Early Bike Marshal</vt:lpstr>
      <vt:lpstr>Race Bike Marshal</vt:lpstr>
      <vt:lpstr>Don’t worry about the river</vt:lpstr>
      <vt:lpstr>Do worry about the bank!</vt:lpstr>
      <vt:lpstr>Keep the public safe – general points </vt:lpstr>
      <vt:lpstr>Points for cyclists The towpath isn’t yours!</vt:lpstr>
      <vt:lpstr>Information for umpires</vt:lpstr>
      <vt:lpstr>Umpires What you are expected to do</vt:lpstr>
      <vt:lpstr>Allocation of a crew You must be impartial</vt:lpstr>
      <vt:lpstr>Observing the outcome Safety first; then note as much as you can</vt:lpstr>
      <vt:lpstr>Reporting back Be as detailed as you can be; we may need detailed information for appeals</vt:lpstr>
      <vt:lpstr>Distances between boats Learn these</vt:lpstr>
      <vt:lpstr>New Bumps Rules 2019 You need to understand these in general to help give good reports</vt:lpstr>
      <vt:lpstr>What exactly is the racing line??</vt:lpstr>
      <vt:lpstr>Example reports If you can report to this level of detail, you’re doing great</vt:lpstr>
      <vt:lpstr>Klaxons and three-boat-scenarios It gets a bit more difficult; just tell us what you saw and we’ll figure it out</vt:lpstr>
      <vt:lpstr>Golden rules It gets a bit more difficult; just tell us what you saw and we’ll figure it out</vt:lpstr>
      <vt:lpstr>Review of Objectives Do you now understand what needs to be done?</vt:lpstr>
      <vt:lpstr>Rachel Quarrell’s Bumps Problems Copyright Dr Rachel Quarrell</vt:lpstr>
      <vt:lpstr>Problem 1</vt:lpstr>
      <vt:lpstr>Problem 2</vt:lpstr>
      <vt:lpstr>Problem 3</vt:lpstr>
      <vt:lpstr>Useful links All the information you could need is just a click away</vt:lpstr>
      <vt:lpstr>YouTube Corner Some ‘events’ to happen in recent Bumps history - some of these show good responses, others bad.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2017-02-18T18:51:35Z</cp:lastPrinted>
  <dcterms:created xsi:type="dcterms:W3CDTF">2013-02-02T17:34:25Z</dcterms:created>
  <dcterms:modified xsi:type="dcterms:W3CDTF">2022-05-23T15:48:47Z</dcterms:modified>
</cp:coreProperties>
</file>