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76" r:id="rId3"/>
    <p:sldId id="257" r:id="rId4"/>
    <p:sldId id="258" r:id="rId5"/>
    <p:sldId id="281" r:id="rId6"/>
    <p:sldId id="260" r:id="rId7"/>
    <p:sldId id="263" r:id="rId8"/>
    <p:sldId id="264" r:id="rId9"/>
    <p:sldId id="265" r:id="rId10"/>
    <p:sldId id="266" r:id="rId11"/>
    <p:sldId id="259" r:id="rId12"/>
    <p:sldId id="278" r:id="rId13"/>
    <p:sldId id="269" r:id="rId14"/>
    <p:sldId id="268" r:id="rId15"/>
    <p:sldId id="261" r:id="rId16"/>
    <p:sldId id="270" r:id="rId17"/>
    <p:sldId id="271" r:id="rId18"/>
    <p:sldId id="272" r:id="rId19"/>
    <p:sldId id="273" r:id="rId20"/>
    <p:sldId id="274" r:id="rId21"/>
    <p:sldId id="275" r:id="rId22"/>
    <p:sldId id="277" r:id="rId23"/>
    <p:sldId id="279" r:id="rId24"/>
    <p:sldId id="280"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74"/>
    <a:srgbClr val="00008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AA9DE-73DD-49D6-A9A3-BD89EE2C6D30}" type="datetimeFigureOut">
              <a:rPr lang="en-GB" smtClean="0"/>
              <a:t>19/05/2024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4946F-9C54-4978-A616-E95EB4CB920B}" type="slidenum">
              <a:rPr lang="en-GB" smtClean="0"/>
              <a:t>‹#›</a:t>
            </a:fld>
            <a:endParaRPr lang="en-GB"/>
          </a:p>
        </p:txBody>
      </p:sp>
    </p:spTree>
    <p:extLst>
      <p:ext uri="{BB962C8B-B14F-4D97-AF65-F5344CB8AC3E}">
        <p14:creationId xmlns:p14="http://schemas.microsoft.com/office/powerpoint/2010/main" val="60276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3</a:t>
            </a:fld>
            <a:endParaRPr lang="en-GB"/>
          </a:p>
        </p:txBody>
      </p:sp>
    </p:spTree>
    <p:extLst>
      <p:ext uri="{BB962C8B-B14F-4D97-AF65-F5344CB8AC3E}">
        <p14:creationId xmlns:p14="http://schemas.microsoft.com/office/powerpoint/2010/main" val="230540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16</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17</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18</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19</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20</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21</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25</a:t>
            </a:fld>
            <a:endParaRPr lang="en-GB"/>
          </a:p>
        </p:txBody>
      </p:sp>
    </p:spTree>
    <p:extLst>
      <p:ext uri="{BB962C8B-B14F-4D97-AF65-F5344CB8AC3E}">
        <p14:creationId xmlns:p14="http://schemas.microsoft.com/office/powerpoint/2010/main" val="123075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4</a:t>
            </a:fld>
            <a:endParaRPr lang="en-GB"/>
          </a:p>
        </p:txBody>
      </p:sp>
    </p:spTree>
    <p:extLst>
      <p:ext uri="{BB962C8B-B14F-4D97-AF65-F5344CB8AC3E}">
        <p14:creationId xmlns:p14="http://schemas.microsoft.com/office/powerpoint/2010/main" val="10525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5</a:t>
            </a:fld>
            <a:endParaRPr lang="en-GB"/>
          </a:p>
        </p:txBody>
      </p:sp>
    </p:spTree>
    <p:extLst>
      <p:ext uri="{BB962C8B-B14F-4D97-AF65-F5344CB8AC3E}">
        <p14:creationId xmlns:p14="http://schemas.microsoft.com/office/powerpoint/2010/main" val="20794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6</a:t>
            </a:fld>
            <a:endParaRPr lang="en-GB"/>
          </a:p>
        </p:txBody>
      </p:sp>
    </p:spTree>
    <p:extLst>
      <p:ext uri="{BB962C8B-B14F-4D97-AF65-F5344CB8AC3E}">
        <p14:creationId xmlns:p14="http://schemas.microsoft.com/office/powerpoint/2010/main" val="322163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9</a:t>
            </a:fld>
            <a:endParaRPr lang="en-GB"/>
          </a:p>
        </p:txBody>
      </p:sp>
    </p:spTree>
    <p:extLst>
      <p:ext uri="{BB962C8B-B14F-4D97-AF65-F5344CB8AC3E}">
        <p14:creationId xmlns:p14="http://schemas.microsoft.com/office/powerpoint/2010/main" val="70689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4946F-9C54-4978-A616-E95EB4CB920B}" type="slidenum">
              <a:rPr lang="en-GB" smtClean="0"/>
              <a:t>10</a:t>
            </a:fld>
            <a:endParaRPr lang="en-GB"/>
          </a:p>
        </p:txBody>
      </p:sp>
    </p:spTree>
    <p:extLst>
      <p:ext uri="{BB962C8B-B14F-4D97-AF65-F5344CB8AC3E}">
        <p14:creationId xmlns:p14="http://schemas.microsoft.com/office/powerpoint/2010/main" val="281145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11</a:t>
            </a:fld>
            <a:endParaRPr lang="en-GB"/>
          </a:p>
        </p:txBody>
      </p:sp>
    </p:spTree>
    <p:extLst>
      <p:ext uri="{BB962C8B-B14F-4D97-AF65-F5344CB8AC3E}">
        <p14:creationId xmlns:p14="http://schemas.microsoft.com/office/powerpoint/2010/main" val="424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14</a:t>
            </a:fld>
            <a:endParaRPr lang="en-GB"/>
          </a:p>
        </p:txBody>
      </p:sp>
    </p:spTree>
    <p:extLst>
      <p:ext uri="{BB962C8B-B14F-4D97-AF65-F5344CB8AC3E}">
        <p14:creationId xmlns:p14="http://schemas.microsoft.com/office/powerpoint/2010/main" val="4246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4946F-9C54-4978-A616-E95EB4CB920B}" type="slidenum">
              <a:rPr lang="en-GB" smtClean="0"/>
              <a:t>15</a:t>
            </a:fld>
            <a:endParaRPr lang="en-GB"/>
          </a:p>
        </p:txBody>
      </p:sp>
    </p:spTree>
    <p:extLst>
      <p:ext uri="{BB962C8B-B14F-4D97-AF65-F5344CB8AC3E}">
        <p14:creationId xmlns:p14="http://schemas.microsoft.com/office/powerpoint/2010/main" val="77115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E57173-B6CF-46CD-86C4-BB3575CCD787}" type="datetime1">
              <a:rPr lang="en-GB" smtClean="0"/>
              <a:t>19/05/2024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a:t>OURCS - bankrider briefing</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B245BE7-614C-400D-868A-FEE8465AC0A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74618B-C34B-410F-A950-9CE7C59F1241}" type="datetime1">
              <a:rPr lang="en-GB" smtClean="0"/>
              <a:t>19/05/2024</a:t>
            </a:fld>
            <a:endParaRPr lang="en-GB"/>
          </a:p>
        </p:txBody>
      </p:sp>
      <p:sp>
        <p:nvSpPr>
          <p:cNvPr id="5" name="Footer Placeholder 4"/>
          <p:cNvSpPr>
            <a:spLocks noGrp="1"/>
          </p:cNvSpPr>
          <p:nvPr>
            <p:ph type="ftr" sz="quarter" idx="11"/>
          </p:nvPr>
        </p:nvSpPr>
        <p:spPr/>
        <p:txBody>
          <a:bodyPr/>
          <a:lstStyle/>
          <a:p>
            <a:r>
              <a:rPr lang="en-GB"/>
              <a:t>OURCS - bankrider briefing</a:t>
            </a:r>
          </a:p>
        </p:txBody>
      </p:sp>
      <p:sp>
        <p:nvSpPr>
          <p:cNvPr id="6" name="Slide Number Placeholder 5"/>
          <p:cNvSpPr>
            <a:spLocks noGrp="1"/>
          </p:cNvSpPr>
          <p:nvPr>
            <p:ph type="sldNum" sz="quarter" idx="12"/>
          </p:nvPr>
        </p:nvSpPr>
        <p:spPr/>
        <p:txBody>
          <a:bodyPr/>
          <a:lstStyle/>
          <a:p>
            <a:fld id="{5B245BE7-614C-400D-868A-FEE8465AC0A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CF8467-07CA-41BE-800E-FFD693B0BA71}" type="datetime1">
              <a:rPr lang="en-GB" smtClean="0"/>
              <a:t>19/05/2024</a:t>
            </a:fld>
            <a:endParaRPr lang="en-GB"/>
          </a:p>
        </p:txBody>
      </p:sp>
      <p:sp>
        <p:nvSpPr>
          <p:cNvPr id="5" name="Footer Placeholder 4"/>
          <p:cNvSpPr>
            <a:spLocks noGrp="1"/>
          </p:cNvSpPr>
          <p:nvPr>
            <p:ph type="ftr" sz="quarter" idx="11"/>
          </p:nvPr>
        </p:nvSpPr>
        <p:spPr/>
        <p:txBody>
          <a:bodyPr/>
          <a:lstStyle/>
          <a:p>
            <a:r>
              <a:rPr lang="en-GB"/>
              <a:t>OURCS - bankrider briefing</a:t>
            </a:r>
          </a:p>
        </p:txBody>
      </p:sp>
      <p:sp>
        <p:nvSpPr>
          <p:cNvPr id="6" name="Slide Number Placeholder 5"/>
          <p:cNvSpPr>
            <a:spLocks noGrp="1"/>
          </p:cNvSpPr>
          <p:nvPr>
            <p:ph type="sldNum" sz="quarter" idx="12"/>
          </p:nvPr>
        </p:nvSpPr>
        <p:spPr/>
        <p:txBody>
          <a:bodyPr/>
          <a:lstStyle/>
          <a:p>
            <a:fld id="{5B245BE7-614C-400D-868A-FEE8465AC0A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8A5A64-EC77-46A3-8BBE-DAA504442DED}" type="datetime1">
              <a:rPr lang="en-GB" smtClean="0"/>
              <a:t>19/05/2024</a:t>
            </a:fld>
            <a:endParaRPr lang="en-GB"/>
          </a:p>
        </p:txBody>
      </p:sp>
      <p:sp>
        <p:nvSpPr>
          <p:cNvPr id="5" name="Footer Placeholder 4"/>
          <p:cNvSpPr>
            <a:spLocks noGrp="1"/>
          </p:cNvSpPr>
          <p:nvPr>
            <p:ph type="ftr" sz="quarter" idx="11"/>
          </p:nvPr>
        </p:nvSpPr>
        <p:spPr/>
        <p:txBody>
          <a:bodyPr/>
          <a:lstStyle/>
          <a:p>
            <a:r>
              <a:rPr lang="en-GB"/>
              <a:t>OURCS - bankrider briefing</a:t>
            </a:r>
          </a:p>
        </p:txBody>
      </p:sp>
      <p:sp>
        <p:nvSpPr>
          <p:cNvPr id="6" name="Slide Number Placeholder 5"/>
          <p:cNvSpPr>
            <a:spLocks noGrp="1"/>
          </p:cNvSpPr>
          <p:nvPr>
            <p:ph type="sldNum" sz="quarter" idx="12"/>
          </p:nvPr>
        </p:nvSpPr>
        <p:spPr/>
        <p:txBody>
          <a:bodyPr/>
          <a:lstStyle/>
          <a:p>
            <a:fld id="{5B245BE7-614C-400D-868A-FEE8465AC0AD}"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4DE7388-B63B-4A15-A1C3-2A51FE42574F}" type="datetime1">
              <a:rPr lang="en-GB" smtClean="0"/>
              <a:t>19/05/2024</a:t>
            </a:fld>
            <a:endParaRPr lang="en-GB"/>
          </a:p>
        </p:txBody>
      </p:sp>
      <p:sp>
        <p:nvSpPr>
          <p:cNvPr id="5" name="Footer Placeholder 4"/>
          <p:cNvSpPr>
            <a:spLocks noGrp="1"/>
          </p:cNvSpPr>
          <p:nvPr>
            <p:ph type="ftr" sz="quarter" idx="11"/>
          </p:nvPr>
        </p:nvSpPr>
        <p:spPr/>
        <p:txBody>
          <a:bodyPr/>
          <a:lstStyle/>
          <a:p>
            <a:r>
              <a:rPr lang="en-GB"/>
              <a:t>OURCS - bankrider briefing</a:t>
            </a:r>
          </a:p>
        </p:txBody>
      </p:sp>
      <p:sp>
        <p:nvSpPr>
          <p:cNvPr id="6" name="Slide Number Placeholder 5"/>
          <p:cNvSpPr>
            <a:spLocks noGrp="1"/>
          </p:cNvSpPr>
          <p:nvPr>
            <p:ph type="sldNum" sz="quarter" idx="12"/>
          </p:nvPr>
        </p:nvSpPr>
        <p:spPr/>
        <p:txBody>
          <a:bodyPr/>
          <a:lstStyle/>
          <a:p>
            <a:fld id="{5B245BE7-614C-400D-868A-FEE8465AC0AD}"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82EC9F-17CF-4385-9BB8-981988A15963}" type="datetime1">
              <a:rPr lang="en-GB" smtClean="0"/>
              <a:t>19/05/2024</a:t>
            </a:fld>
            <a:endParaRPr lang="en-GB"/>
          </a:p>
        </p:txBody>
      </p:sp>
      <p:sp>
        <p:nvSpPr>
          <p:cNvPr id="6" name="Footer Placeholder 5"/>
          <p:cNvSpPr>
            <a:spLocks noGrp="1"/>
          </p:cNvSpPr>
          <p:nvPr>
            <p:ph type="ftr" sz="quarter" idx="11"/>
          </p:nvPr>
        </p:nvSpPr>
        <p:spPr/>
        <p:txBody>
          <a:bodyPr/>
          <a:lstStyle/>
          <a:p>
            <a:r>
              <a:rPr lang="en-GB"/>
              <a:t>OURCS - bankrider briefing</a:t>
            </a:r>
          </a:p>
        </p:txBody>
      </p:sp>
      <p:sp>
        <p:nvSpPr>
          <p:cNvPr id="7" name="Slide Number Placeholder 6"/>
          <p:cNvSpPr>
            <a:spLocks noGrp="1"/>
          </p:cNvSpPr>
          <p:nvPr>
            <p:ph type="sldNum" sz="quarter" idx="12"/>
          </p:nvPr>
        </p:nvSpPr>
        <p:spPr/>
        <p:txBody>
          <a:bodyPr/>
          <a:lstStyle/>
          <a:p>
            <a:fld id="{5B245BE7-614C-400D-868A-FEE8465AC0AD}"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28AD811-38E7-4BF5-8FB6-8B1272E2D261}" type="datetime1">
              <a:rPr lang="en-GB" smtClean="0"/>
              <a:t>19/05/2024</a:t>
            </a:fld>
            <a:endParaRPr lang="en-GB"/>
          </a:p>
        </p:txBody>
      </p:sp>
      <p:sp>
        <p:nvSpPr>
          <p:cNvPr id="8" name="Footer Placeholder 7"/>
          <p:cNvSpPr>
            <a:spLocks noGrp="1"/>
          </p:cNvSpPr>
          <p:nvPr>
            <p:ph type="ftr" sz="quarter" idx="11"/>
          </p:nvPr>
        </p:nvSpPr>
        <p:spPr/>
        <p:txBody>
          <a:bodyPr/>
          <a:lstStyle/>
          <a:p>
            <a:r>
              <a:rPr lang="en-GB"/>
              <a:t>OURCS - bankrider briefing</a:t>
            </a:r>
          </a:p>
        </p:txBody>
      </p:sp>
      <p:sp>
        <p:nvSpPr>
          <p:cNvPr id="9" name="Slide Number Placeholder 8"/>
          <p:cNvSpPr>
            <a:spLocks noGrp="1"/>
          </p:cNvSpPr>
          <p:nvPr>
            <p:ph type="sldNum" sz="quarter" idx="12"/>
          </p:nvPr>
        </p:nvSpPr>
        <p:spPr/>
        <p:txBody>
          <a:bodyPr/>
          <a:lstStyle/>
          <a:p>
            <a:fld id="{5B245BE7-614C-400D-868A-FEE8465AC0A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412973-9738-457E-9A1D-0FDABD3A4E35}" type="datetime1">
              <a:rPr lang="en-GB" smtClean="0"/>
              <a:t>19/05/2024</a:t>
            </a:fld>
            <a:endParaRPr lang="en-GB"/>
          </a:p>
        </p:txBody>
      </p:sp>
      <p:sp>
        <p:nvSpPr>
          <p:cNvPr id="4" name="Footer Placeholder 3"/>
          <p:cNvSpPr>
            <a:spLocks noGrp="1"/>
          </p:cNvSpPr>
          <p:nvPr>
            <p:ph type="ftr" sz="quarter" idx="11"/>
          </p:nvPr>
        </p:nvSpPr>
        <p:spPr/>
        <p:txBody>
          <a:bodyPr/>
          <a:lstStyle/>
          <a:p>
            <a:r>
              <a:rPr lang="en-GB"/>
              <a:t>OURCS - bankrider briefing</a:t>
            </a:r>
          </a:p>
        </p:txBody>
      </p:sp>
      <p:sp>
        <p:nvSpPr>
          <p:cNvPr id="5" name="Slide Number Placeholder 4"/>
          <p:cNvSpPr>
            <a:spLocks noGrp="1"/>
          </p:cNvSpPr>
          <p:nvPr>
            <p:ph type="sldNum" sz="quarter" idx="12"/>
          </p:nvPr>
        </p:nvSpPr>
        <p:spPr/>
        <p:txBody>
          <a:bodyPr/>
          <a:lstStyle/>
          <a:p>
            <a:fld id="{5B245BE7-614C-400D-868A-FEE8465AC0AD}"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A20D7-579D-4C04-AA70-B3F20335E7FB}" type="datetime1">
              <a:rPr lang="en-GB" smtClean="0"/>
              <a:t>19/05/2024</a:t>
            </a:fld>
            <a:endParaRPr lang="en-GB"/>
          </a:p>
        </p:txBody>
      </p:sp>
      <p:sp>
        <p:nvSpPr>
          <p:cNvPr id="3" name="Footer Placeholder 2"/>
          <p:cNvSpPr>
            <a:spLocks noGrp="1"/>
          </p:cNvSpPr>
          <p:nvPr>
            <p:ph type="ftr" sz="quarter" idx="11"/>
          </p:nvPr>
        </p:nvSpPr>
        <p:spPr/>
        <p:txBody>
          <a:bodyPr/>
          <a:lstStyle/>
          <a:p>
            <a:r>
              <a:rPr lang="en-GB"/>
              <a:t>OURCS - bankrider briefing</a:t>
            </a:r>
          </a:p>
        </p:txBody>
      </p:sp>
      <p:sp>
        <p:nvSpPr>
          <p:cNvPr id="4" name="Slide Number Placeholder 3"/>
          <p:cNvSpPr>
            <a:spLocks noGrp="1"/>
          </p:cNvSpPr>
          <p:nvPr>
            <p:ph type="sldNum" sz="quarter" idx="12"/>
          </p:nvPr>
        </p:nvSpPr>
        <p:spPr/>
        <p:txBody>
          <a:bodyPr/>
          <a:lstStyle/>
          <a:p>
            <a:fld id="{5B245BE7-614C-400D-868A-FEE8465AC0A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A6B5A49-9708-4101-BD0A-6FA174A814F0}" type="datetime1">
              <a:rPr lang="en-GB" smtClean="0"/>
              <a:t>19/05/2024</a:t>
            </a:fld>
            <a:endParaRPr lang="en-GB"/>
          </a:p>
        </p:txBody>
      </p:sp>
      <p:sp>
        <p:nvSpPr>
          <p:cNvPr id="6" name="Footer Placeholder 5"/>
          <p:cNvSpPr>
            <a:spLocks noGrp="1"/>
          </p:cNvSpPr>
          <p:nvPr>
            <p:ph type="ftr" sz="quarter" idx="11"/>
          </p:nvPr>
        </p:nvSpPr>
        <p:spPr/>
        <p:txBody>
          <a:bodyPr/>
          <a:lstStyle/>
          <a:p>
            <a:r>
              <a:rPr lang="en-GB"/>
              <a:t>OURCS - bankrider briefing</a:t>
            </a:r>
          </a:p>
        </p:txBody>
      </p:sp>
      <p:sp>
        <p:nvSpPr>
          <p:cNvPr id="7" name="Slide Number Placeholder 6"/>
          <p:cNvSpPr>
            <a:spLocks noGrp="1"/>
          </p:cNvSpPr>
          <p:nvPr>
            <p:ph type="sldNum" sz="quarter" idx="12"/>
          </p:nvPr>
        </p:nvSpPr>
        <p:spPr/>
        <p:txBody>
          <a:bodyPr/>
          <a:lstStyle/>
          <a:p>
            <a:fld id="{5B245BE7-614C-400D-868A-FEE8465AC0A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08D3EC-FB3A-47B3-BD93-B48AC287C02E}" type="datetime1">
              <a:rPr lang="en-GB" smtClean="0"/>
              <a:t>19/05/2024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a:t>OURCS - bankrider briefing</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B245BE7-614C-400D-868A-FEE8465AC0AD}"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Times New Roman"/>
              </a:defRPr>
            </a:lvl1pPr>
            <a:extLst/>
          </a:lstStyle>
          <a:p>
            <a:fld id="{9D7D2956-883F-4A73-925F-730742CF7947}" type="datetime1">
              <a:rPr lang="en-GB" smtClean="0"/>
              <a:pPr/>
              <a:t>19/05/2024</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Times New Roman"/>
              </a:defRPr>
            </a:lvl1pPr>
            <a:extLst/>
          </a:lstStyle>
          <a:p>
            <a:r>
              <a:rPr lang="en-GB" dirty="0"/>
              <a:t>OURCS - </a:t>
            </a:r>
            <a:r>
              <a:rPr lang="en-GB" dirty="0" err="1"/>
              <a:t>bankrider</a:t>
            </a:r>
            <a:r>
              <a:rPr lang="en-GB" dirty="0"/>
              <a:t> briefing</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Times New Roman"/>
              </a:defRPr>
            </a:lvl1pPr>
            <a:extLst/>
          </a:lstStyle>
          <a:p>
            <a:fld id="{5B245BE7-614C-400D-868A-FEE8465AC0A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Times New Roman"/>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Times New Roman"/>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Times New Roman"/>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Times New Roman"/>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Times New Roman"/>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Times New Roman"/>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080120"/>
          </a:xfrm>
        </p:spPr>
        <p:txBody>
          <a:bodyPr>
            <a:normAutofit fontScale="90000"/>
          </a:bodyPr>
          <a:lstStyle/>
          <a:p>
            <a:r>
              <a:rPr lang="en-GB" dirty="0" err="1">
                <a:solidFill>
                  <a:srgbClr val="0000FF"/>
                </a:solidFill>
              </a:rPr>
              <a:t>Bankrider</a:t>
            </a:r>
            <a:r>
              <a:rPr lang="en-GB" dirty="0">
                <a:solidFill>
                  <a:srgbClr val="0000FF"/>
                </a:solidFill>
              </a:rPr>
              <a:t> briefing</a:t>
            </a:r>
            <a:br>
              <a:rPr lang="en-GB" dirty="0">
                <a:solidFill>
                  <a:srgbClr val="0000FF"/>
                </a:solidFill>
              </a:rPr>
            </a:br>
            <a:r>
              <a:rPr lang="en-GB" sz="4000" i="1" dirty="0">
                <a:solidFill>
                  <a:srgbClr val="0000FF"/>
                </a:solidFill>
              </a:rPr>
              <a:t>and bumps rules for coaches</a:t>
            </a:r>
            <a:endParaRPr lang="en-GB" sz="4000" dirty="0">
              <a:solidFill>
                <a:srgbClr val="0000FF"/>
              </a:solidFill>
            </a:endParaRPr>
          </a:p>
        </p:txBody>
      </p:sp>
      <p:sp>
        <p:nvSpPr>
          <p:cNvPr id="3" name="Subtitle 2"/>
          <p:cNvSpPr>
            <a:spLocks noGrp="1"/>
          </p:cNvSpPr>
          <p:nvPr>
            <p:ph type="subTitle" idx="1"/>
          </p:nvPr>
        </p:nvSpPr>
        <p:spPr>
          <a:xfrm>
            <a:off x="755576" y="3284984"/>
            <a:ext cx="7772400" cy="1199704"/>
          </a:xfrm>
        </p:spPr>
        <p:txBody>
          <a:bodyPr>
            <a:normAutofit/>
          </a:bodyPr>
          <a:lstStyle/>
          <a:p>
            <a:r>
              <a:rPr lang="en-GB" sz="2800" i="1" dirty="0"/>
              <a:t>Bumps 2024 – Rachel </a:t>
            </a:r>
            <a:r>
              <a:rPr lang="en-GB" sz="2800" i="1" dirty="0" err="1"/>
              <a:t>Quarrell</a:t>
            </a:r>
            <a:endParaRPr lang="en-GB" sz="2800" i="1" dirty="0"/>
          </a:p>
        </p:txBody>
      </p:sp>
      <p:sp>
        <p:nvSpPr>
          <p:cNvPr id="4" name="TextBox 3"/>
          <p:cNvSpPr txBox="1"/>
          <p:nvPr/>
        </p:nvSpPr>
        <p:spPr>
          <a:xfrm>
            <a:off x="1508125" y="3746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460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10</a:t>
            </a:fld>
            <a:endParaRPr lang="en-GB"/>
          </a:p>
        </p:txBody>
      </p:sp>
      <p:sp>
        <p:nvSpPr>
          <p:cNvPr id="4" name="TextBox 3"/>
          <p:cNvSpPr txBox="1"/>
          <p:nvPr/>
        </p:nvSpPr>
        <p:spPr>
          <a:xfrm>
            <a:off x="683568" y="692696"/>
            <a:ext cx="8208912" cy="3508653"/>
          </a:xfrm>
          <a:prstGeom prst="rect">
            <a:avLst/>
          </a:prstGeom>
          <a:noFill/>
        </p:spPr>
        <p:txBody>
          <a:bodyPr wrap="square" rtlCol="0">
            <a:spAutoFit/>
          </a:bodyPr>
          <a:lstStyle/>
          <a:p>
            <a:r>
              <a:rPr lang="en-US" sz="2400" b="1" dirty="0">
                <a:solidFill>
                  <a:srgbClr val="1FAECD"/>
                </a:solidFill>
                <a:latin typeface="Times New Roman"/>
              </a:rPr>
              <a:t>What if you were in an accident?</a:t>
            </a:r>
          </a:p>
          <a:p>
            <a:endParaRPr lang="en-US" dirty="0">
              <a:latin typeface="Times New Roman"/>
            </a:endParaRPr>
          </a:p>
          <a:p>
            <a:r>
              <a:rPr lang="en-US" dirty="0">
                <a:latin typeface="Times New Roman"/>
              </a:rPr>
              <a:t>You would want to be able to demonstrate in court that you understood the legal rights of pedestrians and cyclists on the towpath and cycled aware of them;</a:t>
            </a:r>
          </a:p>
          <a:p>
            <a:endParaRPr lang="en-US" dirty="0">
              <a:latin typeface="Times New Roman"/>
            </a:endParaRPr>
          </a:p>
          <a:p>
            <a:r>
              <a:rPr lang="en-US" dirty="0">
                <a:latin typeface="Times New Roman"/>
              </a:rPr>
              <a:t>And that you had paid great care and attention while cycling (</a:t>
            </a:r>
            <a:r>
              <a:rPr lang="en-US" dirty="0" err="1">
                <a:latin typeface="Times New Roman"/>
              </a:rPr>
              <a:t>ie</a:t>
            </a:r>
            <a:r>
              <a:rPr lang="en-US" dirty="0">
                <a:latin typeface="Times New Roman"/>
              </a:rPr>
              <a:t> had taken all steps possible to avoid an accident).</a:t>
            </a:r>
          </a:p>
          <a:p>
            <a:endParaRPr lang="en-US" dirty="0">
              <a:latin typeface="Times New Roman"/>
            </a:endParaRPr>
          </a:p>
          <a:p>
            <a:r>
              <a:rPr lang="en-US" dirty="0">
                <a:latin typeface="Times New Roman"/>
              </a:rPr>
              <a:t>You need to avoid being accused of any contributory negligence….</a:t>
            </a:r>
          </a:p>
          <a:p>
            <a:endParaRPr lang="en-US" dirty="0">
              <a:latin typeface="Times New Roman"/>
            </a:endParaRPr>
          </a:p>
          <a:p>
            <a:r>
              <a:rPr lang="en-US" dirty="0">
                <a:latin typeface="Times New Roman"/>
              </a:rPr>
              <a:t>You could be personally liable for having injuries or death caused in any way by your bike or your actions while riding it.</a:t>
            </a:r>
          </a:p>
        </p:txBody>
      </p:sp>
      <p:sp>
        <p:nvSpPr>
          <p:cNvPr id="5" name="TextBox 4"/>
          <p:cNvSpPr txBox="1"/>
          <p:nvPr/>
        </p:nvSpPr>
        <p:spPr>
          <a:xfrm>
            <a:off x="6084168" y="4365104"/>
            <a:ext cx="2272577" cy="1785104"/>
          </a:xfrm>
          <a:prstGeom prst="rect">
            <a:avLst/>
          </a:prstGeom>
          <a:noFill/>
        </p:spPr>
        <p:txBody>
          <a:bodyPr wrap="none" rtlCol="0">
            <a:spAutoFit/>
          </a:bodyPr>
          <a:lstStyle/>
          <a:p>
            <a:r>
              <a:rPr lang="en-US" sz="2000" b="1" dirty="0">
                <a:solidFill>
                  <a:srgbClr val="1FAECD"/>
                </a:solidFill>
                <a:latin typeface="Times New Roman"/>
              </a:rPr>
              <a:t>Insurance options?</a:t>
            </a:r>
          </a:p>
          <a:p>
            <a:endParaRPr lang="en-US" dirty="0">
              <a:latin typeface="Times New Roman"/>
            </a:endParaRPr>
          </a:p>
          <a:p>
            <a:r>
              <a:rPr lang="en-US" dirty="0">
                <a:latin typeface="Times New Roman"/>
              </a:rPr>
              <a:t>British Rowing</a:t>
            </a:r>
          </a:p>
          <a:p>
            <a:r>
              <a:rPr lang="en-US" dirty="0" err="1">
                <a:latin typeface="Times New Roman"/>
              </a:rPr>
              <a:t>CycleGuard</a:t>
            </a:r>
            <a:endParaRPr lang="en-US" dirty="0">
              <a:latin typeface="Times New Roman"/>
            </a:endParaRPr>
          </a:p>
          <a:p>
            <a:r>
              <a:rPr lang="en-US" dirty="0">
                <a:latin typeface="Times New Roman"/>
              </a:rPr>
              <a:t>Wiggle</a:t>
            </a:r>
          </a:p>
          <a:p>
            <a:r>
              <a:rPr lang="en-US" dirty="0">
                <a:latin typeface="Times New Roman"/>
              </a:rPr>
              <a:t>British Cycling</a:t>
            </a:r>
          </a:p>
        </p:txBody>
      </p:sp>
    </p:spTree>
    <p:extLst>
      <p:ext uri="{BB962C8B-B14F-4D97-AF65-F5344CB8AC3E}">
        <p14:creationId xmlns:p14="http://schemas.microsoft.com/office/powerpoint/2010/main" val="26930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11</a:t>
            </a:fld>
            <a:endParaRPr lang="en-GB"/>
          </a:p>
        </p:txBody>
      </p:sp>
      <p:sp>
        <p:nvSpPr>
          <p:cNvPr id="4" name="TextBox 3"/>
          <p:cNvSpPr txBox="1"/>
          <p:nvPr/>
        </p:nvSpPr>
        <p:spPr>
          <a:xfrm>
            <a:off x="899592" y="548680"/>
            <a:ext cx="7560840" cy="5386091"/>
          </a:xfrm>
          <a:prstGeom prst="rect">
            <a:avLst/>
          </a:prstGeom>
          <a:noFill/>
        </p:spPr>
        <p:txBody>
          <a:bodyPr wrap="square" rtlCol="0">
            <a:spAutoFit/>
          </a:bodyPr>
          <a:lstStyle/>
          <a:p>
            <a:r>
              <a:rPr lang="en-GB" sz="2000" b="1" dirty="0">
                <a:solidFill>
                  <a:srgbClr val="1FAECD"/>
                </a:solidFill>
                <a:latin typeface="Times New Roman"/>
              </a:rPr>
              <a:t>What do you need to do – when you’re riding (</a:t>
            </a:r>
            <a:r>
              <a:rPr lang="en-GB" sz="2000" b="1" dirty="0">
                <a:solidFill>
                  <a:srgbClr val="FF6600"/>
                </a:solidFill>
                <a:latin typeface="Times New Roman"/>
              </a:rPr>
              <a:t>training</a:t>
            </a:r>
            <a:r>
              <a:rPr lang="en-GB" sz="2000" b="1" dirty="0">
                <a:solidFill>
                  <a:srgbClr val="1FAECD"/>
                </a:solidFill>
                <a:latin typeface="Times New Roman"/>
              </a:rPr>
              <a:t>)</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Keep a very sharp lookout (even if accompanying a crew)</a:t>
            </a:r>
          </a:p>
          <a:p>
            <a:pPr marL="285750" indent="-285750">
              <a:buFont typeface="Arial" panose="020B0604020202020204" pitchFamily="34" charset="0"/>
              <a:buChar char="•"/>
            </a:pPr>
            <a:endParaRPr lang="en-GB" dirty="0">
              <a:solidFill>
                <a:srgbClr val="004080"/>
              </a:solidFill>
              <a:latin typeface="Times New Roman"/>
            </a:endParaRPr>
          </a:p>
          <a:p>
            <a:pPr marL="285750" indent="-285750">
              <a:buFont typeface="Arial" panose="020B0604020202020204" pitchFamily="34" charset="0"/>
              <a:buChar char="•"/>
            </a:pPr>
            <a:r>
              <a:rPr lang="en-GB" dirty="0">
                <a:solidFill>
                  <a:srgbClr val="004080"/>
                </a:solidFill>
                <a:latin typeface="Times New Roman"/>
              </a:rPr>
              <a:t>Give way to pedestrians</a:t>
            </a:r>
          </a:p>
          <a:p>
            <a:endParaRPr lang="en-GB" dirty="0">
              <a:latin typeface="Times New Roman"/>
            </a:endParaRPr>
          </a:p>
          <a:p>
            <a:pPr marL="285750" indent="-285750">
              <a:buFont typeface="Arial" panose="020B0604020202020204" pitchFamily="34" charset="0"/>
              <a:buChar char="•"/>
            </a:pPr>
            <a:r>
              <a:rPr lang="en-GB" dirty="0">
                <a:latin typeface="Times New Roman"/>
              </a:rPr>
              <a:t>Be considerate</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We advise you have a bell on your bike and use it – but do not be aggressive</a:t>
            </a:r>
          </a:p>
          <a:p>
            <a:endParaRPr lang="en-GB" dirty="0">
              <a:latin typeface="Times New Roman"/>
            </a:endParaRPr>
          </a:p>
          <a:p>
            <a:pPr marL="285750" indent="-285750">
              <a:buFont typeface="Arial" panose="020B0604020202020204" pitchFamily="34" charset="0"/>
              <a:buChar char="•"/>
            </a:pPr>
            <a:r>
              <a:rPr lang="en-GB" dirty="0">
                <a:latin typeface="Times New Roman"/>
              </a:rPr>
              <a:t>You are expected to use lights when necessary</a:t>
            </a:r>
          </a:p>
          <a:p>
            <a:pPr marL="285750" indent="-285750">
              <a:buFont typeface="Arial" panose="020B0604020202020204" pitchFamily="34" charset="0"/>
              <a:buChar char="•"/>
            </a:pPr>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Cycle competently!  </a:t>
            </a:r>
            <a:r>
              <a:rPr lang="en-GB" dirty="0">
                <a:solidFill>
                  <a:srgbClr val="FF0000"/>
                </a:solidFill>
                <a:latin typeface="Times New Roman"/>
              </a:rPr>
              <a:t>No hand-held videoing while cycling….</a:t>
            </a:r>
          </a:p>
          <a:p>
            <a:pPr marL="285750" indent="-285750">
              <a:buFont typeface="Arial" panose="020B0604020202020204" pitchFamily="34" charset="0"/>
              <a:buChar char="•"/>
            </a:pPr>
            <a:endParaRPr lang="en-GB" dirty="0">
              <a:solidFill>
                <a:srgbClr val="004080"/>
              </a:solidFill>
              <a:latin typeface="Times New Roman"/>
            </a:endParaRPr>
          </a:p>
          <a:p>
            <a:pPr marL="285750" indent="-285750">
              <a:buFont typeface="Arial" panose="020B0604020202020204" pitchFamily="34" charset="0"/>
              <a:buChar char="•"/>
            </a:pPr>
            <a:r>
              <a:rPr lang="en-GB" dirty="0">
                <a:latin typeface="Times New Roman"/>
              </a:rPr>
              <a:t>Be particularly careful when cycling fast with crews doing pieces</a:t>
            </a:r>
          </a:p>
          <a:p>
            <a:pPr marL="285750" indent="-285750">
              <a:buFont typeface="Arial" panose="020B0604020202020204" pitchFamily="34" charset="0"/>
              <a:buChar char="•"/>
            </a:pPr>
            <a:endParaRPr lang="en-GB" dirty="0">
              <a:latin typeface="Times New Roman"/>
            </a:endParaRPr>
          </a:p>
          <a:p>
            <a:pPr marL="285750" indent="-285750">
              <a:buFont typeface="Arial" panose="020B0604020202020204" pitchFamily="34" charset="0"/>
              <a:buChar char="•"/>
            </a:pPr>
            <a:r>
              <a:rPr lang="en-GB" b="1" dirty="0">
                <a:latin typeface="Times New Roman"/>
              </a:rPr>
              <a:t>ALWAYS remember that other towpath users have as much right to be there as you, however unpredictable, drunk or vulnerable.  </a:t>
            </a:r>
          </a:p>
          <a:p>
            <a:pPr marL="285750" indent="-285750">
              <a:buFont typeface="Arial" panose="020B0604020202020204" pitchFamily="34" charset="0"/>
              <a:buChar char="•"/>
            </a:pPr>
            <a:endParaRPr lang="en-GB" dirty="0">
              <a:latin typeface="Times New Roman"/>
            </a:endParaRPr>
          </a:p>
        </p:txBody>
      </p:sp>
    </p:spTree>
    <p:extLst>
      <p:ext uri="{BB962C8B-B14F-4D97-AF65-F5344CB8AC3E}">
        <p14:creationId xmlns:p14="http://schemas.microsoft.com/office/powerpoint/2010/main" val="2244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 calcmode="lin" valueType="num">
                                      <p:cBhvr additive="base">
                                        <p:cTn id="43"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anim calcmode="lin" valueType="num">
                                      <p:cBhvr additive="base">
                                        <p:cTn id="49" dur="500" fill="hold"/>
                                        <p:tgtEl>
                                          <p:spTgt spid="4">
                                            <p:txEl>
                                              <p:pRg st="16" end="1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20D52-D77D-0235-4A4C-0C49CBD16F56}"/>
              </a:ext>
            </a:extLst>
          </p:cNvPr>
          <p:cNvSpPr>
            <a:spLocks noGrp="1"/>
          </p:cNvSpPr>
          <p:nvPr>
            <p:ph idx="1"/>
          </p:nvPr>
        </p:nvSpPr>
        <p:spPr/>
        <p:txBody>
          <a:bodyPr>
            <a:normAutofit lnSpcReduction="10000"/>
          </a:bodyPr>
          <a:lstStyle/>
          <a:p>
            <a:r>
              <a:rPr lang="en-US" sz="2000" dirty="0"/>
              <a:t>* You are very strongly advised to have a bell on your bike if possible</a:t>
            </a:r>
            <a:br>
              <a:rPr lang="en-US" sz="2000" dirty="0"/>
            </a:br>
            <a:br>
              <a:rPr lang="en-US" sz="2000" dirty="0"/>
            </a:br>
            <a:endParaRPr lang="en-US" sz="2000" dirty="0"/>
          </a:p>
          <a:p>
            <a:r>
              <a:rPr lang="en-US" sz="2000" dirty="0"/>
              <a:t>* Your bike should have lights on if the visibility is poor (dim light or mist)</a:t>
            </a:r>
            <a:br>
              <a:rPr lang="en-US" sz="2000" dirty="0"/>
            </a:br>
            <a:br>
              <a:rPr lang="en-US" sz="2000" dirty="0"/>
            </a:br>
            <a:endParaRPr lang="en-US" sz="2000" dirty="0"/>
          </a:p>
          <a:p>
            <a:r>
              <a:rPr lang="en-US" sz="2000" dirty="0"/>
              <a:t>*  During racing you are required to wear a </a:t>
            </a:r>
            <a:r>
              <a:rPr lang="en-US" sz="2000" dirty="0" err="1"/>
              <a:t>bankrider</a:t>
            </a:r>
            <a:r>
              <a:rPr lang="en-US" sz="2000" dirty="0"/>
              <a:t> bib which can be signed out from </a:t>
            </a:r>
            <a:r>
              <a:rPr lang="en-US" sz="2000" dirty="0" err="1"/>
              <a:t>racedesk</a:t>
            </a:r>
            <a:r>
              <a:rPr lang="en-US" sz="2000" dirty="0"/>
              <a:t> and must be returned straight after the division.  All </a:t>
            </a:r>
            <a:r>
              <a:rPr lang="en-US" sz="2000" dirty="0" err="1"/>
              <a:t>bankriders</a:t>
            </a:r>
            <a:r>
              <a:rPr lang="en-US" sz="2000" dirty="0"/>
              <a:t> must have been briefed since 1</a:t>
            </a:r>
            <a:r>
              <a:rPr lang="en-US" sz="2000" baseline="30000" dirty="0"/>
              <a:t>st</a:t>
            </a:r>
            <a:r>
              <a:rPr lang="en-US" sz="2000" dirty="0"/>
              <a:t> January 2023 either here or in a riverside briefing on race day.  Unless rules change this briefing will last for 18 months. </a:t>
            </a:r>
          </a:p>
          <a:p>
            <a:endParaRPr lang="en-US" sz="2000" dirty="0"/>
          </a:p>
          <a:p>
            <a:r>
              <a:rPr lang="en-US" sz="2000" dirty="0">
                <a:solidFill>
                  <a:srgbClr val="FF0000"/>
                </a:solidFill>
              </a:rPr>
              <a:t>* All cyclists are strongly advised to have both hands on the handlebars at all times.  Carrying and filming from a camera or phone is not allowed during racing, and very risky during training. </a:t>
            </a:r>
            <a:endParaRPr lang="en-US" sz="2400" dirty="0">
              <a:solidFill>
                <a:srgbClr val="FF0000"/>
              </a:solidFill>
            </a:endParaRPr>
          </a:p>
        </p:txBody>
      </p:sp>
      <p:sp>
        <p:nvSpPr>
          <p:cNvPr id="3" name="Footer Placeholder 2">
            <a:extLst>
              <a:ext uri="{FF2B5EF4-FFF2-40B4-BE49-F238E27FC236}">
                <a16:creationId xmlns:a16="http://schemas.microsoft.com/office/drawing/2014/main" id="{D2BD1F0B-4401-8900-A4BB-2C709EE78A86}"/>
              </a:ext>
            </a:extLst>
          </p:cNvPr>
          <p:cNvSpPr>
            <a:spLocks noGrp="1"/>
          </p:cNvSpPr>
          <p:nvPr>
            <p:ph type="ftr" sz="quarter" idx="11"/>
          </p:nvPr>
        </p:nvSpPr>
        <p:spPr/>
        <p:txBody>
          <a:bodyPr/>
          <a:lstStyle/>
          <a:p>
            <a:r>
              <a:rPr lang="en-GB"/>
              <a:t>OURCS - bankrider briefing</a:t>
            </a:r>
          </a:p>
        </p:txBody>
      </p:sp>
      <p:sp>
        <p:nvSpPr>
          <p:cNvPr id="4" name="Slide Number Placeholder 3">
            <a:extLst>
              <a:ext uri="{FF2B5EF4-FFF2-40B4-BE49-F238E27FC236}">
                <a16:creationId xmlns:a16="http://schemas.microsoft.com/office/drawing/2014/main" id="{913E7C4E-2655-8423-D96E-545B3470565D}"/>
              </a:ext>
            </a:extLst>
          </p:cNvPr>
          <p:cNvSpPr>
            <a:spLocks noGrp="1"/>
          </p:cNvSpPr>
          <p:nvPr>
            <p:ph type="sldNum" sz="quarter" idx="12"/>
          </p:nvPr>
        </p:nvSpPr>
        <p:spPr/>
        <p:txBody>
          <a:bodyPr/>
          <a:lstStyle/>
          <a:p>
            <a:fld id="{5B245BE7-614C-400D-868A-FEE8465AC0AD}" type="slidenum">
              <a:rPr lang="en-GB" smtClean="0"/>
              <a:t>12</a:t>
            </a:fld>
            <a:endParaRPr lang="en-GB"/>
          </a:p>
        </p:txBody>
      </p:sp>
      <p:sp>
        <p:nvSpPr>
          <p:cNvPr id="5" name="Title 4">
            <a:extLst>
              <a:ext uri="{FF2B5EF4-FFF2-40B4-BE49-F238E27FC236}">
                <a16:creationId xmlns:a16="http://schemas.microsoft.com/office/drawing/2014/main" id="{136B522F-28EF-BFF5-DA55-18A6A34F597A}"/>
              </a:ext>
            </a:extLst>
          </p:cNvPr>
          <p:cNvSpPr>
            <a:spLocks noGrp="1"/>
          </p:cNvSpPr>
          <p:nvPr>
            <p:ph type="title"/>
          </p:nvPr>
        </p:nvSpPr>
        <p:spPr/>
        <p:txBody>
          <a:bodyPr/>
          <a:lstStyle/>
          <a:p>
            <a:pPr algn="ctr"/>
            <a:r>
              <a:rPr lang="en-US" dirty="0"/>
              <a:t>Equipment</a:t>
            </a:r>
          </a:p>
        </p:txBody>
      </p:sp>
    </p:spTree>
    <p:extLst>
      <p:ext uri="{BB962C8B-B14F-4D97-AF65-F5344CB8AC3E}">
        <p14:creationId xmlns:p14="http://schemas.microsoft.com/office/powerpoint/2010/main" val="33027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13</a:t>
            </a:fld>
            <a:endParaRPr lang="en-GB"/>
          </a:p>
        </p:txBody>
      </p:sp>
      <p:sp>
        <p:nvSpPr>
          <p:cNvPr id="5" name="TextBox 4">
            <a:extLst>
              <a:ext uri="{FF2B5EF4-FFF2-40B4-BE49-F238E27FC236}">
                <a16:creationId xmlns:a16="http://schemas.microsoft.com/office/drawing/2014/main" id="{1F869660-7450-86EB-2BD1-AF24BF5517D5}"/>
              </a:ext>
            </a:extLst>
          </p:cNvPr>
          <p:cNvSpPr txBox="1"/>
          <p:nvPr/>
        </p:nvSpPr>
        <p:spPr>
          <a:xfrm>
            <a:off x="909211" y="567686"/>
            <a:ext cx="7661072" cy="461665"/>
          </a:xfrm>
          <a:prstGeom prst="rect">
            <a:avLst/>
          </a:prstGeom>
          <a:noFill/>
        </p:spPr>
        <p:txBody>
          <a:bodyPr wrap="none" rtlCol="0">
            <a:spAutoFit/>
          </a:bodyPr>
          <a:lstStyle/>
          <a:p>
            <a:r>
              <a:rPr lang="en-US" sz="2400" dirty="0"/>
              <a:t>OURCs rules for cyclists </a:t>
            </a:r>
            <a:r>
              <a:rPr lang="en-US" sz="2400" dirty="0" err="1"/>
              <a:t>bankriding</a:t>
            </a:r>
            <a:r>
              <a:rPr lang="en-US" sz="2400" dirty="0"/>
              <a:t> during bumps</a:t>
            </a:r>
          </a:p>
        </p:txBody>
      </p:sp>
      <p:pic>
        <p:nvPicPr>
          <p:cNvPr id="6" name="Picture 5">
            <a:extLst>
              <a:ext uri="{FF2B5EF4-FFF2-40B4-BE49-F238E27FC236}">
                <a16:creationId xmlns:a16="http://schemas.microsoft.com/office/drawing/2014/main" id="{11556B13-82A3-2660-0789-94869286734F}"/>
              </a:ext>
            </a:extLst>
          </p:cNvPr>
          <p:cNvPicPr>
            <a:picLocks noChangeAspect="1"/>
          </p:cNvPicPr>
          <p:nvPr/>
        </p:nvPicPr>
        <p:blipFill>
          <a:blip r:embed="rId2"/>
          <a:stretch>
            <a:fillRect/>
          </a:stretch>
        </p:blipFill>
        <p:spPr>
          <a:xfrm>
            <a:off x="751953" y="1601659"/>
            <a:ext cx="7895319" cy="2332296"/>
          </a:xfrm>
          <a:prstGeom prst="rect">
            <a:avLst/>
          </a:prstGeom>
        </p:spPr>
      </p:pic>
      <p:sp>
        <p:nvSpPr>
          <p:cNvPr id="7" name="TextBox 6">
            <a:extLst>
              <a:ext uri="{FF2B5EF4-FFF2-40B4-BE49-F238E27FC236}">
                <a16:creationId xmlns:a16="http://schemas.microsoft.com/office/drawing/2014/main" id="{C1F3ABE0-5A0E-3843-A0E2-2A9BDB45FAC1}"/>
              </a:ext>
            </a:extLst>
          </p:cNvPr>
          <p:cNvSpPr txBox="1"/>
          <p:nvPr/>
        </p:nvSpPr>
        <p:spPr>
          <a:xfrm>
            <a:off x="611560" y="1275493"/>
            <a:ext cx="3054041" cy="307777"/>
          </a:xfrm>
          <a:prstGeom prst="rect">
            <a:avLst/>
          </a:prstGeom>
          <a:noFill/>
        </p:spPr>
        <p:txBody>
          <a:bodyPr wrap="none" rtlCol="0">
            <a:spAutoFit/>
          </a:bodyPr>
          <a:lstStyle/>
          <a:p>
            <a:r>
              <a:rPr lang="en-US" sz="1400" dirty="0"/>
              <a:t>From the Rules of Racing (A3.19)</a:t>
            </a:r>
            <a:endParaRPr lang="en-US" dirty="0"/>
          </a:p>
        </p:txBody>
      </p:sp>
      <p:pic>
        <p:nvPicPr>
          <p:cNvPr id="9" name="Picture 8">
            <a:extLst>
              <a:ext uri="{FF2B5EF4-FFF2-40B4-BE49-F238E27FC236}">
                <a16:creationId xmlns:a16="http://schemas.microsoft.com/office/drawing/2014/main" id="{3157DE1E-BA31-26BF-C8B4-ADD741E3BB18}"/>
              </a:ext>
            </a:extLst>
          </p:cNvPr>
          <p:cNvPicPr>
            <a:picLocks noChangeAspect="1"/>
          </p:cNvPicPr>
          <p:nvPr/>
        </p:nvPicPr>
        <p:blipFill>
          <a:blip r:embed="rId3"/>
          <a:stretch>
            <a:fillRect/>
          </a:stretch>
        </p:blipFill>
        <p:spPr>
          <a:xfrm>
            <a:off x="792088" y="4574203"/>
            <a:ext cx="7895319" cy="1329737"/>
          </a:xfrm>
          <a:prstGeom prst="rect">
            <a:avLst/>
          </a:prstGeom>
        </p:spPr>
      </p:pic>
      <p:sp>
        <p:nvSpPr>
          <p:cNvPr id="10" name="TextBox 9">
            <a:extLst>
              <a:ext uri="{FF2B5EF4-FFF2-40B4-BE49-F238E27FC236}">
                <a16:creationId xmlns:a16="http://schemas.microsoft.com/office/drawing/2014/main" id="{48334BB7-8D06-AE2A-AE18-4DA1BA2074A3}"/>
              </a:ext>
            </a:extLst>
          </p:cNvPr>
          <p:cNvSpPr txBox="1"/>
          <p:nvPr/>
        </p:nvSpPr>
        <p:spPr>
          <a:xfrm>
            <a:off x="611560" y="4218028"/>
            <a:ext cx="3180679" cy="307777"/>
          </a:xfrm>
          <a:prstGeom prst="rect">
            <a:avLst/>
          </a:prstGeom>
          <a:noFill/>
        </p:spPr>
        <p:txBody>
          <a:bodyPr wrap="none" rtlCol="0">
            <a:spAutoFit/>
          </a:bodyPr>
          <a:lstStyle/>
          <a:p>
            <a:r>
              <a:rPr lang="en-US" sz="1400" dirty="0"/>
              <a:t>From the Code of Conduct (A2.11)</a:t>
            </a:r>
            <a:endParaRPr lang="en-US" dirty="0"/>
          </a:p>
        </p:txBody>
      </p:sp>
    </p:spTree>
    <p:extLst>
      <p:ext uri="{BB962C8B-B14F-4D97-AF65-F5344CB8AC3E}">
        <p14:creationId xmlns:p14="http://schemas.microsoft.com/office/powerpoint/2010/main" val="30920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14</a:t>
            </a:fld>
            <a:endParaRPr lang="en-GB"/>
          </a:p>
        </p:txBody>
      </p:sp>
      <p:sp>
        <p:nvSpPr>
          <p:cNvPr id="4" name="TextBox 3"/>
          <p:cNvSpPr txBox="1"/>
          <p:nvPr/>
        </p:nvSpPr>
        <p:spPr>
          <a:xfrm>
            <a:off x="899592" y="548680"/>
            <a:ext cx="7560840" cy="5386091"/>
          </a:xfrm>
          <a:prstGeom prst="rect">
            <a:avLst/>
          </a:prstGeom>
          <a:noFill/>
        </p:spPr>
        <p:txBody>
          <a:bodyPr wrap="square" rtlCol="0">
            <a:spAutoFit/>
          </a:bodyPr>
          <a:lstStyle/>
          <a:p>
            <a:r>
              <a:rPr lang="en-GB" sz="2000" b="1" dirty="0">
                <a:solidFill>
                  <a:srgbClr val="1FAECD"/>
                </a:solidFill>
                <a:latin typeface="Times New Roman"/>
              </a:rPr>
              <a:t>What do you need to do – when you’re riding (</a:t>
            </a:r>
            <a:r>
              <a:rPr lang="en-GB" sz="2000" b="1" dirty="0">
                <a:solidFill>
                  <a:srgbClr val="FF6600"/>
                </a:solidFill>
                <a:latin typeface="Times New Roman"/>
              </a:rPr>
              <a:t>during</a:t>
            </a:r>
            <a:r>
              <a:rPr lang="en-GB" sz="2000" b="1" dirty="0">
                <a:solidFill>
                  <a:srgbClr val="1FAECD"/>
                </a:solidFill>
                <a:latin typeface="Times New Roman"/>
              </a:rPr>
              <a:t> </a:t>
            </a:r>
            <a:r>
              <a:rPr lang="en-GB" sz="2000" b="1" dirty="0">
                <a:solidFill>
                  <a:srgbClr val="FF6600"/>
                </a:solidFill>
                <a:latin typeface="Times New Roman"/>
              </a:rPr>
              <a:t>races</a:t>
            </a:r>
            <a:r>
              <a:rPr lang="en-GB" sz="2000" b="1" dirty="0">
                <a:solidFill>
                  <a:srgbClr val="1FAECD"/>
                </a:solidFill>
                <a:latin typeface="Times New Roman"/>
              </a:rPr>
              <a:t>)</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Keep a very careful lookout</a:t>
            </a:r>
          </a:p>
          <a:p>
            <a:pPr marL="285750" indent="-285750">
              <a:buFont typeface="Arial" panose="020B0604020202020204" pitchFamily="34" charset="0"/>
              <a:buChar char="•"/>
            </a:pPr>
            <a:endParaRPr lang="en-GB" dirty="0">
              <a:solidFill>
                <a:srgbClr val="004080"/>
              </a:solidFill>
              <a:latin typeface="Times New Roman"/>
            </a:endParaRPr>
          </a:p>
          <a:p>
            <a:pPr marL="285750" indent="-285750">
              <a:buFont typeface="Arial" panose="020B0604020202020204" pitchFamily="34" charset="0"/>
              <a:buChar char="•"/>
            </a:pPr>
            <a:r>
              <a:rPr lang="en-GB" dirty="0">
                <a:solidFill>
                  <a:srgbClr val="004080"/>
                </a:solidFill>
                <a:latin typeface="Times New Roman"/>
              </a:rPr>
              <a:t>Give way to pedestrians</a:t>
            </a:r>
          </a:p>
          <a:p>
            <a:endParaRPr lang="en-GB" dirty="0">
              <a:latin typeface="Times New Roman"/>
            </a:endParaRPr>
          </a:p>
          <a:p>
            <a:pPr marL="285750" indent="-285750">
              <a:buFont typeface="Arial" panose="020B0604020202020204" pitchFamily="34" charset="0"/>
              <a:buChar char="•"/>
            </a:pPr>
            <a:r>
              <a:rPr lang="en-GB" dirty="0">
                <a:latin typeface="Times New Roman"/>
              </a:rPr>
              <a:t>Be considerate, and be ready to stop suddenly if necessary</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We advise you have a bell on your bike and use it – but do not be aggressive (and please don’t use klaxon-like horns during OURCs races….!)</a:t>
            </a:r>
          </a:p>
          <a:p>
            <a:pPr marL="285750" indent="-285750">
              <a:buFont typeface="Arial" panose="020B0604020202020204" pitchFamily="34" charset="0"/>
              <a:buChar char="•"/>
            </a:pPr>
            <a:endParaRPr lang="en-GB" dirty="0">
              <a:latin typeface="Times New Roman"/>
            </a:endParaRPr>
          </a:p>
          <a:p>
            <a:pPr marL="285750" indent="-285750">
              <a:buFont typeface="Arial" panose="020B0604020202020204" pitchFamily="34" charset="0"/>
              <a:buChar char="•"/>
            </a:pPr>
            <a:r>
              <a:rPr lang="en-GB" dirty="0">
                <a:solidFill>
                  <a:srgbClr val="FF6600"/>
                </a:solidFill>
                <a:latin typeface="Times New Roman"/>
              </a:rPr>
              <a:t>Don’t film while cycling unless you can do so with both hands on the handlebars and while keeping a good lookout</a:t>
            </a:r>
          </a:p>
          <a:p>
            <a:pPr marL="285750" indent="-285750">
              <a:buFont typeface="Arial" panose="020B0604020202020204" pitchFamily="34" charset="0"/>
              <a:buChar char="•"/>
            </a:pPr>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Cycle competently! You will be responsible for any accident you cause</a:t>
            </a:r>
          </a:p>
          <a:p>
            <a:pPr marL="285750" indent="-285750">
              <a:buFont typeface="Arial" panose="020B0604020202020204" pitchFamily="34" charset="0"/>
              <a:buChar char="•"/>
            </a:pPr>
            <a:endParaRPr lang="en-GB" dirty="0">
              <a:solidFill>
                <a:srgbClr val="004080"/>
              </a:solidFill>
              <a:latin typeface="Times New Roman"/>
            </a:endParaRPr>
          </a:p>
          <a:p>
            <a:pPr marL="285750" indent="-285750">
              <a:buFont typeface="Arial" panose="020B0604020202020204" pitchFamily="34" charset="0"/>
              <a:buChar char="•"/>
            </a:pPr>
            <a:r>
              <a:rPr lang="en-GB" dirty="0">
                <a:solidFill>
                  <a:srgbClr val="FF6600"/>
                </a:solidFill>
                <a:latin typeface="Times New Roman"/>
              </a:rPr>
              <a:t>We won’t stop races for towpath blockages so you need to be aware it may go ahead without you.</a:t>
            </a:r>
          </a:p>
          <a:p>
            <a:pPr marL="285750" indent="-285750">
              <a:buFont typeface="Arial" panose="020B0604020202020204" pitchFamily="34" charset="0"/>
              <a:buChar char="•"/>
            </a:pPr>
            <a:endParaRPr lang="en-GB" dirty="0">
              <a:latin typeface="Times New Roman"/>
            </a:endParaRPr>
          </a:p>
        </p:txBody>
      </p:sp>
    </p:spTree>
    <p:extLst>
      <p:ext uri="{BB962C8B-B14F-4D97-AF65-F5344CB8AC3E}">
        <p14:creationId xmlns:p14="http://schemas.microsoft.com/office/powerpoint/2010/main" val="7194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 calcmode="lin" valueType="num">
                                      <p:cBhvr additive="base">
                                        <p:cTn id="43"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15</a:t>
            </a:fld>
            <a:endParaRPr lang="en-GB"/>
          </a:p>
        </p:txBody>
      </p:sp>
      <p:sp>
        <p:nvSpPr>
          <p:cNvPr id="4" name="TextBox 3"/>
          <p:cNvSpPr txBox="1"/>
          <p:nvPr/>
        </p:nvSpPr>
        <p:spPr>
          <a:xfrm>
            <a:off x="755576" y="764704"/>
            <a:ext cx="7920880" cy="3970318"/>
          </a:xfrm>
          <a:prstGeom prst="rect">
            <a:avLst/>
          </a:prstGeom>
          <a:noFill/>
        </p:spPr>
        <p:txBody>
          <a:bodyPr wrap="square" rtlCol="0">
            <a:spAutoFit/>
          </a:bodyPr>
          <a:lstStyle/>
          <a:p>
            <a:r>
              <a:rPr lang="en-GB" sz="2000" b="1" dirty="0">
                <a:solidFill>
                  <a:schemeClr val="bg2">
                    <a:lumMod val="50000"/>
                  </a:schemeClr>
                </a:solidFill>
                <a:latin typeface="Times New Roman"/>
              </a:rPr>
              <a:t>What do you need to do – </a:t>
            </a:r>
            <a:r>
              <a:rPr lang="en-GB" sz="2000" b="1" dirty="0">
                <a:solidFill>
                  <a:srgbClr val="FF6600"/>
                </a:solidFill>
                <a:latin typeface="Times New Roman"/>
              </a:rPr>
              <a:t>admin</a:t>
            </a:r>
          </a:p>
          <a:p>
            <a:endParaRPr lang="en-GB" dirty="0">
              <a:latin typeface="Times New Roman"/>
            </a:endParaRPr>
          </a:p>
          <a:p>
            <a:pPr marL="285750" indent="-285750">
              <a:buFont typeface="Arial" panose="020B0604020202020204" pitchFamily="34" charset="0"/>
              <a:buChar char="•"/>
            </a:pPr>
            <a:r>
              <a:rPr lang="en-GB" dirty="0">
                <a:latin typeface="Times New Roman"/>
              </a:rPr>
              <a:t>Turn up in time to get and sign for a bib – you cannot just grab it  </a:t>
            </a:r>
          </a:p>
          <a:p>
            <a:r>
              <a:rPr lang="en-GB" dirty="0">
                <a:latin typeface="Times New Roman"/>
              </a:rPr>
              <a:t>	– BRING PHOTO ID</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Make sure anyone who is not here is planning to go to one of the (small number) of on the day briefings </a:t>
            </a:r>
            <a:r>
              <a:rPr lang="mr-IN" dirty="0">
                <a:solidFill>
                  <a:srgbClr val="004080"/>
                </a:solidFill>
                <a:latin typeface="Times New Roman"/>
              </a:rPr>
              <a:t>–</a:t>
            </a:r>
            <a:r>
              <a:rPr lang="en-GB" dirty="0">
                <a:solidFill>
                  <a:srgbClr val="004080"/>
                </a:solidFill>
                <a:latin typeface="Times New Roman"/>
              </a:rPr>
              <a:t> these are at pre-set times (11:45 each day)</a:t>
            </a:r>
          </a:p>
          <a:p>
            <a:endParaRPr lang="en-GB" dirty="0">
              <a:latin typeface="Times New Roman"/>
            </a:endParaRPr>
          </a:p>
          <a:p>
            <a:pPr marL="285750" indent="-285750">
              <a:buFont typeface="Arial" panose="020B0604020202020204" pitchFamily="34" charset="0"/>
              <a:buChar char="•"/>
            </a:pPr>
            <a:r>
              <a:rPr lang="en-GB" dirty="0">
                <a:latin typeface="Times New Roman"/>
              </a:rPr>
              <a:t>Be certain a briefed coach can ride if you have a novice cox – missing a briefing does not exempt you from this rule – novice coxes may be withdrawn</a:t>
            </a:r>
          </a:p>
          <a:p>
            <a:endParaRPr lang="en-GB" dirty="0">
              <a:latin typeface="Times New Roman"/>
            </a:endParaRPr>
          </a:p>
          <a:p>
            <a:pPr marL="285750" indent="-285750">
              <a:buFont typeface="Arial" panose="020B0604020202020204" pitchFamily="34" charset="0"/>
              <a:buChar char="•"/>
            </a:pPr>
            <a:r>
              <a:rPr lang="en-GB" dirty="0">
                <a:solidFill>
                  <a:srgbClr val="004080"/>
                </a:solidFill>
                <a:latin typeface="Times New Roman"/>
              </a:rPr>
              <a:t>Return your bib immediately post racing</a:t>
            </a:r>
          </a:p>
          <a:p>
            <a:endParaRPr lang="en-GB" dirty="0">
              <a:latin typeface="Times New Roman"/>
            </a:endParaRPr>
          </a:p>
          <a:p>
            <a:pPr marL="285750" indent="-285750">
              <a:buFont typeface="Arial" panose="020B0604020202020204" pitchFamily="34" charset="0"/>
              <a:buChar char="•"/>
            </a:pPr>
            <a:r>
              <a:rPr lang="en-GB" dirty="0">
                <a:latin typeface="Times New Roman"/>
              </a:rPr>
              <a:t>Personal conduct fines can still be applied</a:t>
            </a:r>
          </a:p>
        </p:txBody>
      </p:sp>
    </p:spTree>
    <p:extLst>
      <p:ext uri="{BB962C8B-B14F-4D97-AF65-F5344CB8AC3E}">
        <p14:creationId xmlns:p14="http://schemas.microsoft.com/office/powerpoint/2010/main" val="11060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 calcmode="lin" valueType="num">
                                      <p:cBhvr additive="base">
                                        <p:cTn id="2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16</a:t>
            </a:fld>
            <a:endParaRPr lang="en-GB"/>
          </a:p>
        </p:txBody>
      </p:sp>
      <p:sp>
        <p:nvSpPr>
          <p:cNvPr id="4" name="TextBox 3"/>
          <p:cNvSpPr txBox="1"/>
          <p:nvPr/>
        </p:nvSpPr>
        <p:spPr>
          <a:xfrm>
            <a:off x="971601" y="692696"/>
            <a:ext cx="7632847" cy="738664"/>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(1)</a:t>
            </a:r>
          </a:p>
          <a:p>
            <a:endParaRPr lang="en-US" dirty="0">
              <a:latin typeface="Times New Roman"/>
            </a:endParaRPr>
          </a:p>
        </p:txBody>
      </p:sp>
      <p:sp>
        <p:nvSpPr>
          <p:cNvPr id="5" name="TextBox 4"/>
          <p:cNvSpPr txBox="1"/>
          <p:nvPr/>
        </p:nvSpPr>
        <p:spPr>
          <a:xfrm>
            <a:off x="1270000" y="1960880"/>
            <a:ext cx="1402948" cy="369332"/>
          </a:xfrm>
          <a:prstGeom prst="rect">
            <a:avLst/>
          </a:prstGeom>
          <a:noFill/>
        </p:spPr>
        <p:txBody>
          <a:bodyPr wrap="none" rtlCol="0">
            <a:spAutoFit/>
          </a:bodyPr>
          <a:lstStyle/>
          <a:p>
            <a:r>
              <a:rPr lang="en-US" dirty="0"/>
              <a:t>RULE ZERO</a:t>
            </a:r>
          </a:p>
        </p:txBody>
      </p:sp>
      <p:pic>
        <p:nvPicPr>
          <p:cNvPr id="6" name="Picture 5"/>
          <p:cNvPicPr>
            <a:picLocks noChangeAspect="1"/>
          </p:cNvPicPr>
          <p:nvPr/>
        </p:nvPicPr>
        <p:blipFill>
          <a:blip r:embed="rId3"/>
          <a:stretch>
            <a:fillRect/>
          </a:stretch>
        </p:blipFill>
        <p:spPr>
          <a:xfrm>
            <a:off x="0" y="2925459"/>
            <a:ext cx="9144000" cy="1871693"/>
          </a:xfrm>
          <a:prstGeom prst="rect">
            <a:avLst/>
          </a:prstGeom>
        </p:spPr>
      </p:pic>
    </p:spTree>
    <p:extLst>
      <p:ext uri="{BB962C8B-B14F-4D97-AF65-F5344CB8AC3E}">
        <p14:creationId xmlns:p14="http://schemas.microsoft.com/office/powerpoint/2010/main" val="42803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17</a:t>
            </a:fld>
            <a:endParaRPr lang="en-GB"/>
          </a:p>
        </p:txBody>
      </p:sp>
      <p:sp>
        <p:nvSpPr>
          <p:cNvPr id="4" name="TextBox 3"/>
          <p:cNvSpPr txBox="1"/>
          <p:nvPr/>
        </p:nvSpPr>
        <p:spPr>
          <a:xfrm>
            <a:off x="971601" y="692696"/>
            <a:ext cx="7416823" cy="738664"/>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(2)</a:t>
            </a:r>
          </a:p>
          <a:p>
            <a:endParaRPr lang="en-US" dirty="0">
              <a:latin typeface="Times New Roman"/>
            </a:endParaRPr>
          </a:p>
        </p:txBody>
      </p:sp>
      <p:sp>
        <p:nvSpPr>
          <p:cNvPr id="5" name="TextBox 4"/>
          <p:cNvSpPr txBox="1"/>
          <p:nvPr/>
        </p:nvSpPr>
        <p:spPr>
          <a:xfrm>
            <a:off x="971600" y="1628800"/>
            <a:ext cx="6832482" cy="923330"/>
          </a:xfrm>
          <a:prstGeom prst="rect">
            <a:avLst/>
          </a:prstGeom>
          <a:noFill/>
        </p:spPr>
        <p:txBody>
          <a:bodyPr wrap="none" rtlCol="0">
            <a:spAutoFit/>
          </a:bodyPr>
          <a:lstStyle/>
          <a:p>
            <a:r>
              <a:rPr lang="en-US" dirty="0"/>
              <a:t>CREWS SHOULD BE COMPETENT ENOUGH TO RACE SAFELY</a:t>
            </a:r>
          </a:p>
          <a:p>
            <a:endParaRPr lang="en-US" dirty="0"/>
          </a:p>
          <a:p>
            <a:r>
              <a:rPr lang="en-US" dirty="0"/>
              <a:t>Make sure your stern pair know how to help your cox</a:t>
            </a:r>
          </a:p>
        </p:txBody>
      </p:sp>
      <p:pic>
        <p:nvPicPr>
          <p:cNvPr id="6" name="Picture 5"/>
          <p:cNvPicPr>
            <a:picLocks noChangeAspect="1"/>
          </p:cNvPicPr>
          <p:nvPr/>
        </p:nvPicPr>
        <p:blipFill>
          <a:blip r:embed="rId3"/>
          <a:stretch>
            <a:fillRect/>
          </a:stretch>
        </p:blipFill>
        <p:spPr>
          <a:xfrm>
            <a:off x="0" y="3149922"/>
            <a:ext cx="9144000" cy="1647230"/>
          </a:xfrm>
          <a:prstGeom prst="rect">
            <a:avLst/>
          </a:prstGeom>
        </p:spPr>
      </p:pic>
    </p:spTree>
    <p:extLst>
      <p:ext uri="{BB962C8B-B14F-4D97-AF65-F5344CB8AC3E}">
        <p14:creationId xmlns:p14="http://schemas.microsoft.com/office/powerpoint/2010/main" val="42803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18</a:t>
            </a:fld>
            <a:endParaRPr lang="en-GB"/>
          </a:p>
        </p:txBody>
      </p:sp>
      <p:sp>
        <p:nvSpPr>
          <p:cNvPr id="4" name="TextBox 3"/>
          <p:cNvSpPr txBox="1"/>
          <p:nvPr/>
        </p:nvSpPr>
        <p:spPr>
          <a:xfrm>
            <a:off x="971601" y="692696"/>
            <a:ext cx="7416823" cy="738664"/>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(3)</a:t>
            </a:r>
          </a:p>
          <a:p>
            <a:endParaRPr lang="en-US" dirty="0">
              <a:latin typeface="Times New Roman"/>
            </a:endParaRPr>
          </a:p>
        </p:txBody>
      </p:sp>
      <p:sp>
        <p:nvSpPr>
          <p:cNvPr id="5" name="TextBox 4"/>
          <p:cNvSpPr txBox="1"/>
          <p:nvPr/>
        </p:nvSpPr>
        <p:spPr>
          <a:xfrm>
            <a:off x="1036320" y="1798320"/>
            <a:ext cx="5101126" cy="369332"/>
          </a:xfrm>
          <a:prstGeom prst="rect">
            <a:avLst/>
          </a:prstGeom>
          <a:noFill/>
        </p:spPr>
        <p:txBody>
          <a:bodyPr wrap="none" rtlCol="0">
            <a:spAutoFit/>
          </a:bodyPr>
          <a:lstStyle/>
          <a:p>
            <a:r>
              <a:rPr lang="en-US" dirty="0"/>
              <a:t>DON’T CRASH INTO OTHERS DANGEROUSLY</a:t>
            </a:r>
          </a:p>
        </p:txBody>
      </p:sp>
      <p:pic>
        <p:nvPicPr>
          <p:cNvPr id="6" name="Picture 5"/>
          <p:cNvPicPr>
            <a:picLocks noChangeAspect="1"/>
          </p:cNvPicPr>
          <p:nvPr/>
        </p:nvPicPr>
        <p:blipFill>
          <a:blip r:embed="rId3"/>
          <a:stretch>
            <a:fillRect/>
          </a:stretch>
        </p:blipFill>
        <p:spPr>
          <a:xfrm>
            <a:off x="0" y="2489200"/>
            <a:ext cx="9144000" cy="1856905"/>
          </a:xfrm>
          <a:prstGeom prst="rect">
            <a:avLst/>
          </a:prstGeom>
        </p:spPr>
      </p:pic>
    </p:spTree>
    <p:extLst>
      <p:ext uri="{BB962C8B-B14F-4D97-AF65-F5344CB8AC3E}">
        <p14:creationId xmlns:p14="http://schemas.microsoft.com/office/powerpoint/2010/main" val="42803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OURCS - </a:t>
            </a:r>
            <a:r>
              <a:rPr lang="en-GB" dirty="0" err="1"/>
              <a:t>bankrider</a:t>
            </a:r>
            <a:r>
              <a:rPr lang="en-GB" dirty="0"/>
              <a:t>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19</a:t>
            </a:fld>
            <a:endParaRPr lang="en-GB"/>
          </a:p>
        </p:txBody>
      </p:sp>
      <p:sp>
        <p:nvSpPr>
          <p:cNvPr id="4" name="TextBox 3"/>
          <p:cNvSpPr txBox="1"/>
          <p:nvPr/>
        </p:nvSpPr>
        <p:spPr>
          <a:xfrm>
            <a:off x="971601" y="692696"/>
            <a:ext cx="7416823" cy="738664"/>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(4)</a:t>
            </a:r>
          </a:p>
          <a:p>
            <a:endParaRPr lang="en-US" dirty="0">
              <a:latin typeface="Times New Roman"/>
            </a:endParaRPr>
          </a:p>
        </p:txBody>
      </p:sp>
      <p:sp>
        <p:nvSpPr>
          <p:cNvPr id="5" name="TextBox 4"/>
          <p:cNvSpPr txBox="1"/>
          <p:nvPr/>
        </p:nvSpPr>
        <p:spPr>
          <a:xfrm>
            <a:off x="971600" y="1340768"/>
            <a:ext cx="7273971" cy="1200329"/>
          </a:xfrm>
          <a:prstGeom prst="rect">
            <a:avLst/>
          </a:prstGeom>
          <a:noFill/>
        </p:spPr>
        <p:txBody>
          <a:bodyPr wrap="none" rtlCol="0">
            <a:spAutoFit/>
          </a:bodyPr>
          <a:lstStyle/>
          <a:p>
            <a:r>
              <a:rPr lang="en-US" dirty="0"/>
              <a:t>THERE IS A RACING LINE.</a:t>
            </a:r>
          </a:p>
          <a:p>
            <a:r>
              <a:rPr lang="en-US" dirty="0"/>
              <a:t>CREWS SHOULD TRY TO AVOID RACING OUTSIDE IT UNLESS</a:t>
            </a:r>
            <a:br>
              <a:rPr lang="en-US" dirty="0"/>
            </a:br>
            <a:r>
              <a:rPr lang="en-US" dirty="0"/>
              <a:t>  ABSOLUTELY NECESSARY.</a:t>
            </a:r>
          </a:p>
          <a:p>
            <a:r>
              <a:rPr lang="en-US" dirty="0"/>
              <a:t>CREWS MUST AVOID CLEARING INTO IT, AND NOT STAY THERE.</a:t>
            </a:r>
          </a:p>
        </p:txBody>
      </p:sp>
      <p:pic>
        <p:nvPicPr>
          <p:cNvPr id="6" name="Picture 5"/>
          <p:cNvPicPr>
            <a:picLocks noChangeAspect="1"/>
          </p:cNvPicPr>
          <p:nvPr/>
        </p:nvPicPr>
        <p:blipFill>
          <a:blip r:embed="rId3"/>
          <a:stretch>
            <a:fillRect/>
          </a:stretch>
        </p:blipFill>
        <p:spPr>
          <a:xfrm>
            <a:off x="0" y="2845122"/>
            <a:ext cx="9144000" cy="2960142"/>
          </a:xfrm>
          <a:prstGeom prst="rect">
            <a:avLst/>
          </a:prstGeom>
        </p:spPr>
      </p:pic>
    </p:spTree>
    <p:extLst>
      <p:ext uri="{BB962C8B-B14F-4D97-AF65-F5344CB8AC3E}">
        <p14:creationId xmlns:p14="http://schemas.microsoft.com/office/powerpoint/2010/main" val="42803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48BBBC-C059-C96D-777D-BCE213BD434A}"/>
              </a:ext>
            </a:extLst>
          </p:cNvPr>
          <p:cNvSpPr>
            <a:spLocks noGrp="1"/>
          </p:cNvSpPr>
          <p:nvPr>
            <p:ph idx="1"/>
          </p:nvPr>
        </p:nvSpPr>
        <p:spPr/>
        <p:txBody>
          <a:bodyPr/>
          <a:lstStyle/>
          <a:p>
            <a:pPr marL="624078" indent="-514350">
              <a:lnSpc>
                <a:spcPct val="200000"/>
              </a:lnSpc>
              <a:buFont typeface="+mj-lt"/>
              <a:buAutoNum type="alphaLcParenR"/>
            </a:pPr>
            <a:r>
              <a:rPr lang="en-US" dirty="0"/>
              <a:t>Introduction and why the briefing is needed</a:t>
            </a:r>
          </a:p>
          <a:p>
            <a:pPr marL="624078" indent="-514350">
              <a:lnSpc>
                <a:spcPct val="200000"/>
              </a:lnSpc>
              <a:buFont typeface="+mj-lt"/>
              <a:buAutoNum type="alphaLcParenR"/>
            </a:pPr>
            <a:r>
              <a:rPr lang="en-US" dirty="0"/>
              <a:t>Legal situation and liability</a:t>
            </a:r>
          </a:p>
          <a:p>
            <a:pPr marL="624078" indent="-514350">
              <a:lnSpc>
                <a:spcPct val="200000"/>
              </a:lnSpc>
              <a:buFont typeface="+mj-lt"/>
              <a:buAutoNum type="alphaLcParenR"/>
            </a:pPr>
            <a:r>
              <a:rPr lang="en-US" dirty="0"/>
              <a:t>What to do while riding (training and racing)</a:t>
            </a:r>
          </a:p>
          <a:p>
            <a:pPr marL="624078" indent="-514350">
              <a:lnSpc>
                <a:spcPct val="200000"/>
              </a:lnSpc>
              <a:buFont typeface="+mj-lt"/>
              <a:buAutoNum type="alphaLcParenR"/>
            </a:pPr>
            <a:r>
              <a:rPr lang="en-US" dirty="0"/>
              <a:t>For coaches, the Rules of Racing</a:t>
            </a:r>
          </a:p>
          <a:p>
            <a:pPr marL="624078" indent="-514350">
              <a:lnSpc>
                <a:spcPct val="200000"/>
              </a:lnSpc>
              <a:buFont typeface="+mj-lt"/>
              <a:buAutoNum type="alphaLcParenR"/>
            </a:pPr>
            <a:r>
              <a:rPr lang="en-US" dirty="0"/>
              <a:t>New:  what to do if involved in a towpath accident.</a:t>
            </a:r>
          </a:p>
          <a:p>
            <a:pPr marL="624078" indent="-514350">
              <a:buFont typeface="+mj-lt"/>
              <a:buAutoNum type="alphaLcParenR"/>
            </a:pPr>
            <a:endParaRPr lang="en-US" dirty="0"/>
          </a:p>
          <a:p>
            <a:endParaRPr lang="en-US" dirty="0"/>
          </a:p>
        </p:txBody>
      </p:sp>
      <p:sp>
        <p:nvSpPr>
          <p:cNvPr id="3" name="Footer Placeholder 2">
            <a:extLst>
              <a:ext uri="{FF2B5EF4-FFF2-40B4-BE49-F238E27FC236}">
                <a16:creationId xmlns:a16="http://schemas.microsoft.com/office/drawing/2014/main" id="{8DFEE88E-12FA-3B33-8BEE-C14F009E029D}"/>
              </a:ext>
            </a:extLst>
          </p:cNvPr>
          <p:cNvSpPr>
            <a:spLocks noGrp="1"/>
          </p:cNvSpPr>
          <p:nvPr>
            <p:ph type="ftr" sz="quarter" idx="11"/>
          </p:nvPr>
        </p:nvSpPr>
        <p:spPr/>
        <p:txBody>
          <a:bodyPr/>
          <a:lstStyle/>
          <a:p>
            <a:r>
              <a:rPr lang="en-GB"/>
              <a:t>OURCS - bankrider briefing</a:t>
            </a:r>
          </a:p>
        </p:txBody>
      </p:sp>
      <p:sp>
        <p:nvSpPr>
          <p:cNvPr id="4" name="Slide Number Placeholder 3">
            <a:extLst>
              <a:ext uri="{FF2B5EF4-FFF2-40B4-BE49-F238E27FC236}">
                <a16:creationId xmlns:a16="http://schemas.microsoft.com/office/drawing/2014/main" id="{0FE9BBFB-356B-A0AD-7D04-63C9C4B2E04F}"/>
              </a:ext>
            </a:extLst>
          </p:cNvPr>
          <p:cNvSpPr>
            <a:spLocks noGrp="1"/>
          </p:cNvSpPr>
          <p:nvPr>
            <p:ph type="sldNum" sz="quarter" idx="12"/>
          </p:nvPr>
        </p:nvSpPr>
        <p:spPr/>
        <p:txBody>
          <a:bodyPr/>
          <a:lstStyle/>
          <a:p>
            <a:fld id="{5B245BE7-614C-400D-868A-FEE8465AC0AD}" type="slidenum">
              <a:rPr lang="en-GB" smtClean="0"/>
              <a:t>2</a:t>
            </a:fld>
            <a:endParaRPr lang="en-GB"/>
          </a:p>
        </p:txBody>
      </p:sp>
      <p:sp>
        <p:nvSpPr>
          <p:cNvPr id="5" name="Title 4">
            <a:extLst>
              <a:ext uri="{FF2B5EF4-FFF2-40B4-BE49-F238E27FC236}">
                <a16:creationId xmlns:a16="http://schemas.microsoft.com/office/drawing/2014/main" id="{FB1E6095-AE1F-BD55-C195-29A91C675226}"/>
              </a:ext>
            </a:extLst>
          </p:cNvPr>
          <p:cNvSpPr>
            <a:spLocks noGrp="1"/>
          </p:cNvSpPr>
          <p:nvPr>
            <p:ph type="title"/>
          </p:nvPr>
        </p:nvSpPr>
        <p:spPr/>
        <p:txBody>
          <a:bodyPr/>
          <a:lstStyle/>
          <a:p>
            <a:pPr algn="ctr"/>
            <a:r>
              <a:rPr lang="en-US" dirty="0"/>
              <a:t>What’s in this briefing</a:t>
            </a:r>
          </a:p>
        </p:txBody>
      </p:sp>
    </p:spTree>
    <p:extLst>
      <p:ext uri="{BB962C8B-B14F-4D97-AF65-F5344CB8AC3E}">
        <p14:creationId xmlns:p14="http://schemas.microsoft.com/office/powerpoint/2010/main" val="419631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OURCS - </a:t>
            </a:r>
            <a:r>
              <a:rPr lang="en-GB" dirty="0" err="1"/>
              <a:t>bankrider</a:t>
            </a:r>
            <a:r>
              <a:rPr lang="en-GB" dirty="0"/>
              <a:t>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20</a:t>
            </a:fld>
            <a:endParaRPr lang="en-GB"/>
          </a:p>
        </p:txBody>
      </p:sp>
      <p:sp>
        <p:nvSpPr>
          <p:cNvPr id="4" name="TextBox 3"/>
          <p:cNvSpPr txBox="1"/>
          <p:nvPr/>
        </p:nvSpPr>
        <p:spPr>
          <a:xfrm>
            <a:off x="971601" y="692696"/>
            <a:ext cx="7416823" cy="461665"/>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(5)</a:t>
            </a:r>
          </a:p>
        </p:txBody>
      </p:sp>
      <p:sp>
        <p:nvSpPr>
          <p:cNvPr id="8" name="TextBox 7"/>
          <p:cNvSpPr txBox="1"/>
          <p:nvPr/>
        </p:nvSpPr>
        <p:spPr>
          <a:xfrm>
            <a:off x="1115616" y="1412776"/>
            <a:ext cx="5909603" cy="369332"/>
          </a:xfrm>
          <a:prstGeom prst="rect">
            <a:avLst/>
          </a:prstGeom>
          <a:noFill/>
        </p:spPr>
        <p:txBody>
          <a:bodyPr wrap="none" rtlCol="0">
            <a:spAutoFit/>
          </a:bodyPr>
          <a:lstStyle/>
          <a:p>
            <a:r>
              <a:rPr lang="en-US" dirty="0"/>
              <a:t>EXTRAORDINARY SUBS RULES HAVE BEEN TWEAKED</a:t>
            </a:r>
          </a:p>
        </p:txBody>
      </p:sp>
      <p:pic>
        <p:nvPicPr>
          <p:cNvPr id="9" name="Picture 8"/>
          <p:cNvPicPr>
            <a:picLocks noChangeAspect="1"/>
          </p:cNvPicPr>
          <p:nvPr/>
        </p:nvPicPr>
        <p:blipFill>
          <a:blip r:embed="rId3"/>
          <a:stretch>
            <a:fillRect/>
          </a:stretch>
        </p:blipFill>
        <p:spPr>
          <a:xfrm>
            <a:off x="-12144" y="1970184"/>
            <a:ext cx="9144000" cy="2278472"/>
          </a:xfrm>
          <a:prstGeom prst="rect">
            <a:avLst/>
          </a:prstGeom>
        </p:spPr>
      </p:pic>
      <p:sp>
        <p:nvSpPr>
          <p:cNvPr id="10" name="TextBox 9"/>
          <p:cNvSpPr txBox="1"/>
          <p:nvPr/>
        </p:nvSpPr>
        <p:spPr>
          <a:xfrm>
            <a:off x="944880" y="4460240"/>
            <a:ext cx="6479521" cy="369332"/>
          </a:xfrm>
          <a:prstGeom prst="rect">
            <a:avLst/>
          </a:prstGeom>
          <a:noFill/>
        </p:spPr>
        <p:txBody>
          <a:bodyPr wrap="none" rtlCol="0">
            <a:spAutoFit/>
          </a:bodyPr>
          <a:lstStyle/>
          <a:p>
            <a:r>
              <a:rPr lang="en-US" i="1" dirty="0"/>
              <a:t>(and then the sub-sections about rowers are still there)</a:t>
            </a:r>
          </a:p>
        </p:txBody>
      </p:sp>
    </p:spTree>
    <p:extLst>
      <p:ext uri="{BB962C8B-B14F-4D97-AF65-F5344CB8AC3E}">
        <p14:creationId xmlns:p14="http://schemas.microsoft.com/office/powerpoint/2010/main" val="104438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OURCS - </a:t>
            </a:r>
            <a:r>
              <a:rPr lang="en-GB" dirty="0" err="1"/>
              <a:t>bankrider</a:t>
            </a:r>
            <a:r>
              <a:rPr lang="en-GB" dirty="0"/>
              <a:t>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21</a:t>
            </a:fld>
            <a:endParaRPr lang="en-GB"/>
          </a:p>
        </p:txBody>
      </p:sp>
      <p:sp>
        <p:nvSpPr>
          <p:cNvPr id="4" name="TextBox 3"/>
          <p:cNvSpPr txBox="1"/>
          <p:nvPr/>
        </p:nvSpPr>
        <p:spPr>
          <a:xfrm>
            <a:off x="971601" y="692696"/>
            <a:ext cx="7416823" cy="461665"/>
          </a:xfrm>
          <a:prstGeom prst="rect">
            <a:avLst/>
          </a:prstGeom>
          <a:noFill/>
        </p:spPr>
        <p:txBody>
          <a:bodyPr wrap="square" rtlCol="0">
            <a:spAutoFit/>
          </a:bodyPr>
          <a:lstStyle/>
          <a:p>
            <a:pPr algn="ctr"/>
            <a:r>
              <a:rPr lang="en-US" sz="2400" b="1" dirty="0">
                <a:solidFill>
                  <a:srgbClr val="1FAECD"/>
                </a:solidFill>
                <a:latin typeface="Times New Roman"/>
              </a:rPr>
              <a:t>The current safety rules for crews (6)</a:t>
            </a:r>
          </a:p>
        </p:txBody>
      </p:sp>
      <p:sp>
        <p:nvSpPr>
          <p:cNvPr id="5" name="TextBox 4"/>
          <p:cNvSpPr txBox="1"/>
          <p:nvPr/>
        </p:nvSpPr>
        <p:spPr>
          <a:xfrm>
            <a:off x="971600" y="1340768"/>
            <a:ext cx="7283552" cy="369332"/>
          </a:xfrm>
          <a:prstGeom prst="rect">
            <a:avLst/>
          </a:prstGeom>
          <a:noFill/>
        </p:spPr>
        <p:txBody>
          <a:bodyPr wrap="none" rtlCol="0">
            <a:spAutoFit/>
          </a:bodyPr>
          <a:lstStyle/>
          <a:p>
            <a:r>
              <a:rPr lang="en-US" dirty="0"/>
              <a:t>THERE IS NO ‘UNAVOIDABLE EXTERNAL INFLUENCES’ RULE NOW</a:t>
            </a:r>
          </a:p>
        </p:txBody>
      </p:sp>
      <p:pic>
        <p:nvPicPr>
          <p:cNvPr id="10" name="Picture 9"/>
          <p:cNvPicPr>
            <a:picLocks noChangeAspect="1"/>
          </p:cNvPicPr>
          <p:nvPr/>
        </p:nvPicPr>
        <p:blipFill>
          <a:blip r:embed="rId3"/>
          <a:stretch>
            <a:fillRect/>
          </a:stretch>
        </p:blipFill>
        <p:spPr>
          <a:xfrm>
            <a:off x="0" y="2057400"/>
            <a:ext cx="9144000" cy="2726161"/>
          </a:xfrm>
          <a:prstGeom prst="rect">
            <a:avLst/>
          </a:prstGeom>
        </p:spPr>
      </p:pic>
      <p:sp>
        <p:nvSpPr>
          <p:cNvPr id="11" name="TextBox 10"/>
          <p:cNvSpPr txBox="1"/>
          <p:nvPr/>
        </p:nvSpPr>
        <p:spPr>
          <a:xfrm>
            <a:off x="827584" y="4941168"/>
            <a:ext cx="6642614" cy="369332"/>
          </a:xfrm>
          <a:prstGeom prst="rect">
            <a:avLst/>
          </a:prstGeom>
          <a:noFill/>
        </p:spPr>
        <p:txBody>
          <a:bodyPr wrap="none" rtlCol="0">
            <a:spAutoFit/>
          </a:bodyPr>
          <a:lstStyle/>
          <a:p>
            <a:r>
              <a:rPr lang="en-US" i="1" dirty="0"/>
              <a:t>(the rest of the technical row-overs rule is still the same)</a:t>
            </a:r>
          </a:p>
        </p:txBody>
      </p:sp>
    </p:spTree>
    <p:extLst>
      <p:ext uri="{BB962C8B-B14F-4D97-AF65-F5344CB8AC3E}">
        <p14:creationId xmlns:p14="http://schemas.microsoft.com/office/powerpoint/2010/main" val="361692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8CCB6-7615-4A34-F280-9F8BE15E7287}"/>
              </a:ext>
            </a:extLst>
          </p:cNvPr>
          <p:cNvSpPr>
            <a:spLocks noGrp="1"/>
          </p:cNvSpPr>
          <p:nvPr>
            <p:ph idx="1"/>
          </p:nvPr>
        </p:nvSpPr>
        <p:spPr/>
        <p:txBody>
          <a:bodyPr>
            <a:normAutofit/>
          </a:bodyPr>
          <a:lstStyle/>
          <a:p>
            <a:pPr marL="109728" indent="0">
              <a:buNone/>
            </a:pPr>
            <a:r>
              <a:rPr lang="en-US" dirty="0"/>
              <a:t>The OU Sports Safety Officer, in order to reduce the risk of towpath accidents, has required OURCs to make changes to what should happen after a towpath incident.  </a:t>
            </a:r>
          </a:p>
          <a:p>
            <a:pPr marL="109728" indent="0">
              <a:buNone/>
            </a:pPr>
            <a:endParaRPr lang="en-US" dirty="0"/>
          </a:p>
          <a:p>
            <a:pPr marL="109728" indent="0">
              <a:buNone/>
            </a:pPr>
            <a:r>
              <a:rPr lang="en-US" dirty="0"/>
              <a:t>The new plan is different depending on whether a crew is racing at the time or circulating before or after a race, and whether the cox is novice or X/S. </a:t>
            </a:r>
          </a:p>
        </p:txBody>
      </p:sp>
      <p:sp>
        <p:nvSpPr>
          <p:cNvPr id="3" name="Footer Placeholder 2">
            <a:extLst>
              <a:ext uri="{FF2B5EF4-FFF2-40B4-BE49-F238E27FC236}">
                <a16:creationId xmlns:a16="http://schemas.microsoft.com/office/drawing/2014/main" id="{ACCAB311-E944-2E27-7439-9FC47CB5EB96}"/>
              </a:ext>
            </a:extLst>
          </p:cNvPr>
          <p:cNvSpPr>
            <a:spLocks noGrp="1"/>
          </p:cNvSpPr>
          <p:nvPr>
            <p:ph type="ftr" sz="quarter" idx="11"/>
          </p:nvPr>
        </p:nvSpPr>
        <p:spPr/>
        <p:txBody>
          <a:bodyPr/>
          <a:lstStyle/>
          <a:p>
            <a:r>
              <a:rPr lang="en-GB"/>
              <a:t>OURCS - bankrider briefing</a:t>
            </a:r>
          </a:p>
        </p:txBody>
      </p:sp>
      <p:sp>
        <p:nvSpPr>
          <p:cNvPr id="4" name="Slide Number Placeholder 3">
            <a:extLst>
              <a:ext uri="{FF2B5EF4-FFF2-40B4-BE49-F238E27FC236}">
                <a16:creationId xmlns:a16="http://schemas.microsoft.com/office/drawing/2014/main" id="{CA9D0237-2E18-8DA7-6A71-CB48EC85EA35}"/>
              </a:ext>
            </a:extLst>
          </p:cNvPr>
          <p:cNvSpPr>
            <a:spLocks noGrp="1"/>
          </p:cNvSpPr>
          <p:nvPr>
            <p:ph type="sldNum" sz="quarter" idx="12"/>
          </p:nvPr>
        </p:nvSpPr>
        <p:spPr/>
        <p:txBody>
          <a:bodyPr/>
          <a:lstStyle/>
          <a:p>
            <a:fld id="{5B245BE7-614C-400D-868A-FEE8465AC0AD}" type="slidenum">
              <a:rPr lang="en-GB" smtClean="0"/>
              <a:t>22</a:t>
            </a:fld>
            <a:endParaRPr lang="en-GB"/>
          </a:p>
        </p:txBody>
      </p:sp>
      <p:sp>
        <p:nvSpPr>
          <p:cNvPr id="5" name="Title 4">
            <a:extLst>
              <a:ext uri="{FF2B5EF4-FFF2-40B4-BE49-F238E27FC236}">
                <a16:creationId xmlns:a16="http://schemas.microsoft.com/office/drawing/2014/main" id="{FC6D8B88-A7AF-70EB-EE72-44C8ED5B8B26}"/>
              </a:ext>
            </a:extLst>
          </p:cNvPr>
          <p:cNvSpPr>
            <a:spLocks noGrp="1"/>
          </p:cNvSpPr>
          <p:nvPr>
            <p:ph type="title"/>
          </p:nvPr>
        </p:nvSpPr>
        <p:spPr/>
        <p:txBody>
          <a:bodyPr>
            <a:normAutofit fontScale="90000"/>
          </a:bodyPr>
          <a:lstStyle/>
          <a:p>
            <a:pPr algn="ctr"/>
            <a:r>
              <a:rPr lang="en-US" dirty="0"/>
              <a:t>New 2023 — after towpath incidents </a:t>
            </a:r>
          </a:p>
        </p:txBody>
      </p:sp>
    </p:spTree>
    <p:extLst>
      <p:ext uri="{BB962C8B-B14F-4D97-AF65-F5344CB8AC3E}">
        <p14:creationId xmlns:p14="http://schemas.microsoft.com/office/powerpoint/2010/main" val="419259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8CCB6-7615-4A34-F280-9F8BE15E7287}"/>
              </a:ext>
            </a:extLst>
          </p:cNvPr>
          <p:cNvSpPr>
            <a:spLocks noGrp="1"/>
          </p:cNvSpPr>
          <p:nvPr>
            <p:ph idx="1"/>
          </p:nvPr>
        </p:nvSpPr>
        <p:spPr/>
        <p:txBody>
          <a:bodyPr>
            <a:normAutofit lnSpcReduction="10000"/>
          </a:bodyPr>
          <a:lstStyle/>
          <a:p>
            <a:pPr marL="109728" indent="0" algn="ctr">
              <a:buNone/>
            </a:pPr>
            <a:r>
              <a:rPr lang="en-US" dirty="0"/>
              <a:t>Towpath incidents during racing</a:t>
            </a:r>
          </a:p>
          <a:p>
            <a:pPr marL="109728" indent="0" algn="ctr">
              <a:buNone/>
            </a:pPr>
            <a:endParaRPr lang="en-US" dirty="0"/>
          </a:p>
          <a:p>
            <a:pPr marL="109728" indent="0">
              <a:buNone/>
            </a:pPr>
            <a:r>
              <a:rPr lang="en-GB" sz="1800" dirty="0">
                <a:solidFill>
                  <a:srgbClr val="FF0000"/>
                </a:solidFill>
                <a:effectLst/>
                <a:latin typeface="Arial" panose="020B0604020202020204" pitchFamily="34" charset="0"/>
              </a:rPr>
              <a:t>Any bank rider involved in an incident (accident) on the towpath must stop and ensure all parties involved in said incident are uninjured or must remain with any injured parties until further assistance arrives. </a:t>
            </a:r>
          </a:p>
          <a:p>
            <a:pPr marL="109728" indent="0">
              <a:buNone/>
            </a:pPr>
            <a:endParaRPr lang="en-GB" sz="1800" dirty="0">
              <a:solidFill>
                <a:srgbClr val="FF0000"/>
              </a:solidFill>
              <a:latin typeface="Arial" panose="020B0604020202020204" pitchFamily="34" charset="0"/>
            </a:endParaRPr>
          </a:p>
          <a:p>
            <a:pPr marL="109728" indent="0">
              <a:buNone/>
            </a:pPr>
            <a:r>
              <a:rPr lang="en-GB" sz="1800" dirty="0">
                <a:solidFill>
                  <a:srgbClr val="FF0000"/>
                </a:solidFill>
                <a:effectLst/>
                <a:latin typeface="Arial" panose="020B0604020202020204" pitchFamily="34" charset="0"/>
              </a:rPr>
              <a:t>Before returning to their racing crew, the bank rider must also exchange information with any parties involved in the incident if appropriate. </a:t>
            </a:r>
          </a:p>
          <a:p>
            <a:pPr marL="109728" indent="0">
              <a:buNone/>
            </a:pPr>
            <a:endParaRPr lang="en-GB" sz="1800" dirty="0">
              <a:solidFill>
                <a:srgbClr val="FF0000"/>
              </a:solidFill>
              <a:latin typeface="Arial" panose="020B0604020202020204" pitchFamily="34" charset="0"/>
            </a:endParaRPr>
          </a:p>
          <a:p>
            <a:pPr marL="109728" indent="0">
              <a:buNone/>
            </a:pPr>
            <a:r>
              <a:rPr lang="en-GB" sz="1800" dirty="0">
                <a:solidFill>
                  <a:srgbClr val="FF0000"/>
                </a:solidFill>
                <a:effectLst/>
                <a:latin typeface="Arial" panose="020B0604020202020204" pitchFamily="34" charset="0"/>
              </a:rPr>
              <a:t>If either of these actions leads to the bank rider being absent from a racing crew with an N-status cox for any period of time, the bank rider must notify the nearest marshal, who shall notify Race desk to ensure the crew is adequately supported until the bank rider can return to their crew. This may include holding the crew at the finish until the bank rider can return and ‘collect’ their crew. (During racing N coxes are supported by the following launch).</a:t>
            </a:r>
            <a:endParaRPr lang="en-US" sz="1600" dirty="0">
              <a:solidFill>
                <a:srgbClr val="FF0000"/>
              </a:solidFill>
            </a:endParaRPr>
          </a:p>
        </p:txBody>
      </p:sp>
      <p:sp>
        <p:nvSpPr>
          <p:cNvPr id="3" name="Footer Placeholder 2">
            <a:extLst>
              <a:ext uri="{FF2B5EF4-FFF2-40B4-BE49-F238E27FC236}">
                <a16:creationId xmlns:a16="http://schemas.microsoft.com/office/drawing/2014/main" id="{ACCAB311-E944-2E27-7439-9FC47CB5EB96}"/>
              </a:ext>
            </a:extLst>
          </p:cNvPr>
          <p:cNvSpPr>
            <a:spLocks noGrp="1"/>
          </p:cNvSpPr>
          <p:nvPr>
            <p:ph type="ftr" sz="quarter" idx="11"/>
          </p:nvPr>
        </p:nvSpPr>
        <p:spPr/>
        <p:txBody>
          <a:bodyPr/>
          <a:lstStyle/>
          <a:p>
            <a:r>
              <a:rPr lang="en-GB"/>
              <a:t>OURCS - bankrider briefing</a:t>
            </a:r>
          </a:p>
        </p:txBody>
      </p:sp>
      <p:sp>
        <p:nvSpPr>
          <p:cNvPr id="4" name="Slide Number Placeholder 3">
            <a:extLst>
              <a:ext uri="{FF2B5EF4-FFF2-40B4-BE49-F238E27FC236}">
                <a16:creationId xmlns:a16="http://schemas.microsoft.com/office/drawing/2014/main" id="{CA9D0237-2E18-8DA7-6A71-CB48EC85EA35}"/>
              </a:ext>
            </a:extLst>
          </p:cNvPr>
          <p:cNvSpPr>
            <a:spLocks noGrp="1"/>
          </p:cNvSpPr>
          <p:nvPr>
            <p:ph type="sldNum" sz="quarter" idx="12"/>
          </p:nvPr>
        </p:nvSpPr>
        <p:spPr/>
        <p:txBody>
          <a:bodyPr/>
          <a:lstStyle/>
          <a:p>
            <a:fld id="{5B245BE7-614C-400D-868A-FEE8465AC0AD}" type="slidenum">
              <a:rPr lang="en-GB" smtClean="0"/>
              <a:t>23</a:t>
            </a:fld>
            <a:endParaRPr lang="en-GB"/>
          </a:p>
        </p:txBody>
      </p:sp>
      <p:sp>
        <p:nvSpPr>
          <p:cNvPr id="5" name="Title 4">
            <a:extLst>
              <a:ext uri="{FF2B5EF4-FFF2-40B4-BE49-F238E27FC236}">
                <a16:creationId xmlns:a16="http://schemas.microsoft.com/office/drawing/2014/main" id="{FC6D8B88-A7AF-70EB-EE72-44C8ED5B8B26}"/>
              </a:ext>
            </a:extLst>
          </p:cNvPr>
          <p:cNvSpPr>
            <a:spLocks noGrp="1"/>
          </p:cNvSpPr>
          <p:nvPr>
            <p:ph type="title"/>
          </p:nvPr>
        </p:nvSpPr>
        <p:spPr/>
        <p:txBody>
          <a:bodyPr/>
          <a:lstStyle/>
          <a:p>
            <a:pPr algn="ctr"/>
            <a:r>
              <a:rPr lang="en-US" dirty="0"/>
              <a:t>After towpath incidents part b)</a:t>
            </a:r>
          </a:p>
        </p:txBody>
      </p:sp>
    </p:spTree>
    <p:extLst>
      <p:ext uri="{BB962C8B-B14F-4D97-AF65-F5344CB8AC3E}">
        <p14:creationId xmlns:p14="http://schemas.microsoft.com/office/powerpoint/2010/main" val="387091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8CCB6-7615-4A34-F280-9F8BE15E7287}"/>
              </a:ext>
            </a:extLst>
          </p:cNvPr>
          <p:cNvSpPr>
            <a:spLocks noGrp="1"/>
          </p:cNvSpPr>
          <p:nvPr>
            <p:ph idx="1"/>
          </p:nvPr>
        </p:nvSpPr>
        <p:spPr/>
        <p:txBody>
          <a:bodyPr>
            <a:normAutofit/>
          </a:bodyPr>
          <a:lstStyle/>
          <a:p>
            <a:pPr marL="109728" indent="0" algn="ctr">
              <a:buNone/>
            </a:pPr>
            <a:endParaRPr lang="en-US" dirty="0"/>
          </a:p>
          <a:p>
            <a:pPr marL="109728" indent="0" algn="ctr">
              <a:buNone/>
            </a:pPr>
            <a:r>
              <a:rPr lang="en-US" dirty="0"/>
              <a:t>Towpath incidents before or after racing on a race day</a:t>
            </a:r>
          </a:p>
          <a:p>
            <a:pPr marL="109728" indent="0" algn="ctr">
              <a:buNone/>
            </a:pPr>
            <a:endParaRPr lang="en-US" dirty="0"/>
          </a:p>
          <a:p>
            <a:pPr marL="109728" indent="0">
              <a:buNone/>
            </a:pPr>
            <a:r>
              <a:rPr lang="en-GB" sz="2000" dirty="0">
                <a:solidFill>
                  <a:srgbClr val="FF0000"/>
                </a:solidFill>
                <a:effectLst/>
                <a:latin typeface="Arial" panose="020B0604020202020204" pitchFamily="34" charset="0"/>
              </a:rPr>
              <a:t>Any bank rider involved in an incident before or after racing must stop, as must their crew. </a:t>
            </a:r>
          </a:p>
          <a:p>
            <a:pPr marL="109728" indent="0">
              <a:buNone/>
            </a:pPr>
            <a:endParaRPr lang="en-GB" sz="2000" dirty="0">
              <a:solidFill>
                <a:srgbClr val="FF0000"/>
              </a:solidFill>
              <a:latin typeface="Arial" panose="020B0604020202020204" pitchFamily="34" charset="0"/>
            </a:endParaRPr>
          </a:p>
          <a:p>
            <a:pPr marL="109728" indent="0">
              <a:buNone/>
            </a:pPr>
            <a:r>
              <a:rPr lang="en-GB" sz="2000" dirty="0">
                <a:solidFill>
                  <a:srgbClr val="FF0000"/>
                </a:solidFill>
                <a:effectLst/>
                <a:latin typeface="Arial" panose="020B0604020202020204" pitchFamily="34" charset="0"/>
              </a:rPr>
              <a:t>The bank rider must alert the nearest marshal and proceed as on th</a:t>
            </a:r>
            <a:r>
              <a:rPr lang="en-GB" sz="2000" dirty="0">
                <a:solidFill>
                  <a:srgbClr val="FF0000"/>
                </a:solidFill>
                <a:latin typeface="Arial" panose="020B0604020202020204" pitchFamily="34" charset="0"/>
              </a:rPr>
              <a:t>e previous slide</a:t>
            </a:r>
            <a:r>
              <a:rPr lang="en-GB" sz="2000" dirty="0">
                <a:solidFill>
                  <a:srgbClr val="FF0000"/>
                </a:solidFill>
                <a:effectLst/>
                <a:latin typeface="Arial" panose="020B0604020202020204" pitchFamily="34" charset="0"/>
              </a:rPr>
              <a:t>, with Race desk expediting substitute bank riders if the crew is yet to race.</a:t>
            </a:r>
            <a:endParaRPr lang="en-US" sz="2000" dirty="0">
              <a:solidFill>
                <a:srgbClr val="FF0000"/>
              </a:solidFill>
            </a:endParaRPr>
          </a:p>
          <a:p>
            <a:pPr marL="109728" indent="0">
              <a:buNone/>
            </a:pPr>
            <a:endParaRPr lang="en-US" dirty="0"/>
          </a:p>
        </p:txBody>
      </p:sp>
      <p:sp>
        <p:nvSpPr>
          <p:cNvPr id="3" name="Footer Placeholder 2">
            <a:extLst>
              <a:ext uri="{FF2B5EF4-FFF2-40B4-BE49-F238E27FC236}">
                <a16:creationId xmlns:a16="http://schemas.microsoft.com/office/drawing/2014/main" id="{ACCAB311-E944-2E27-7439-9FC47CB5EB96}"/>
              </a:ext>
            </a:extLst>
          </p:cNvPr>
          <p:cNvSpPr>
            <a:spLocks noGrp="1"/>
          </p:cNvSpPr>
          <p:nvPr>
            <p:ph type="ftr" sz="quarter" idx="11"/>
          </p:nvPr>
        </p:nvSpPr>
        <p:spPr/>
        <p:txBody>
          <a:bodyPr/>
          <a:lstStyle/>
          <a:p>
            <a:r>
              <a:rPr lang="en-GB"/>
              <a:t>OURCS - bankrider briefing</a:t>
            </a:r>
          </a:p>
        </p:txBody>
      </p:sp>
      <p:sp>
        <p:nvSpPr>
          <p:cNvPr id="4" name="Slide Number Placeholder 3">
            <a:extLst>
              <a:ext uri="{FF2B5EF4-FFF2-40B4-BE49-F238E27FC236}">
                <a16:creationId xmlns:a16="http://schemas.microsoft.com/office/drawing/2014/main" id="{CA9D0237-2E18-8DA7-6A71-CB48EC85EA35}"/>
              </a:ext>
            </a:extLst>
          </p:cNvPr>
          <p:cNvSpPr>
            <a:spLocks noGrp="1"/>
          </p:cNvSpPr>
          <p:nvPr>
            <p:ph type="sldNum" sz="quarter" idx="12"/>
          </p:nvPr>
        </p:nvSpPr>
        <p:spPr/>
        <p:txBody>
          <a:bodyPr/>
          <a:lstStyle/>
          <a:p>
            <a:fld id="{5B245BE7-614C-400D-868A-FEE8465AC0AD}" type="slidenum">
              <a:rPr lang="en-GB" smtClean="0"/>
              <a:t>24</a:t>
            </a:fld>
            <a:endParaRPr lang="en-GB"/>
          </a:p>
        </p:txBody>
      </p:sp>
      <p:sp>
        <p:nvSpPr>
          <p:cNvPr id="5" name="Title 4">
            <a:extLst>
              <a:ext uri="{FF2B5EF4-FFF2-40B4-BE49-F238E27FC236}">
                <a16:creationId xmlns:a16="http://schemas.microsoft.com/office/drawing/2014/main" id="{FC6D8B88-A7AF-70EB-EE72-44C8ED5B8B26}"/>
              </a:ext>
            </a:extLst>
          </p:cNvPr>
          <p:cNvSpPr>
            <a:spLocks noGrp="1"/>
          </p:cNvSpPr>
          <p:nvPr>
            <p:ph type="title"/>
          </p:nvPr>
        </p:nvSpPr>
        <p:spPr/>
        <p:txBody>
          <a:bodyPr/>
          <a:lstStyle/>
          <a:p>
            <a:pPr algn="ctr"/>
            <a:r>
              <a:rPr lang="en-US" dirty="0"/>
              <a:t>After towpath incidents part c)</a:t>
            </a:r>
          </a:p>
        </p:txBody>
      </p:sp>
    </p:spTree>
    <p:extLst>
      <p:ext uri="{BB962C8B-B14F-4D97-AF65-F5344CB8AC3E}">
        <p14:creationId xmlns:p14="http://schemas.microsoft.com/office/powerpoint/2010/main" val="1368596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25</a:t>
            </a:fld>
            <a:endParaRPr lang="en-GB"/>
          </a:p>
        </p:txBody>
      </p:sp>
      <p:sp>
        <p:nvSpPr>
          <p:cNvPr id="4" name="TextBox 3"/>
          <p:cNvSpPr txBox="1"/>
          <p:nvPr/>
        </p:nvSpPr>
        <p:spPr>
          <a:xfrm>
            <a:off x="1763688" y="1340768"/>
            <a:ext cx="6264696" cy="1446550"/>
          </a:xfrm>
          <a:prstGeom prst="rect">
            <a:avLst/>
          </a:prstGeom>
          <a:noFill/>
        </p:spPr>
        <p:txBody>
          <a:bodyPr wrap="square" rtlCol="0">
            <a:spAutoFit/>
          </a:bodyPr>
          <a:lstStyle/>
          <a:p>
            <a:r>
              <a:rPr lang="en-GB" sz="4400" dirty="0">
                <a:latin typeface="Times New Roman"/>
              </a:rPr>
              <a:t>Conclusions</a:t>
            </a:r>
          </a:p>
          <a:p>
            <a:endParaRPr lang="en-GB" sz="4400" dirty="0">
              <a:latin typeface="Times New Roman"/>
            </a:endParaRPr>
          </a:p>
        </p:txBody>
      </p:sp>
      <p:sp>
        <p:nvSpPr>
          <p:cNvPr id="5" name="TextBox 4"/>
          <p:cNvSpPr txBox="1"/>
          <p:nvPr/>
        </p:nvSpPr>
        <p:spPr>
          <a:xfrm>
            <a:off x="1763688" y="3501008"/>
            <a:ext cx="2441694" cy="1046440"/>
          </a:xfrm>
          <a:prstGeom prst="rect">
            <a:avLst/>
          </a:prstGeom>
          <a:noFill/>
        </p:spPr>
        <p:txBody>
          <a:bodyPr wrap="none" rtlCol="0">
            <a:spAutoFit/>
          </a:bodyPr>
          <a:lstStyle/>
          <a:p>
            <a:r>
              <a:rPr lang="en-GB" sz="4400" dirty="0">
                <a:latin typeface="Times New Roman"/>
              </a:rPr>
              <a:t>Questions</a:t>
            </a:r>
            <a:endParaRPr lang="en-GB" sz="4800" dirty="0">
              <a:latin typeface="Times New Roman"/>
            </a:endParaRPr>
          </a:p>
          <a:p>
            <a:endParaRPr lang="en-US" dirty="0"/>
          </a:p>
        </p:txBody>
      </p:sp>
    </p:spTree>
    <p:extLst>
      <p:ext uri="{BB962C8B-B14F-4D97-AF65-F5344CB8AC3E}">
        <p14:creationId xmlns:p14="http://schemas.microsoft.com/office/powerpoint/2010/main" val="4013219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3</a:t>
            </a:fld>
            <a:endParaRPr lang="en-GB"/>
          </a:p>
        </p:txBody>
      </p:sp>
      <p:sp>
        <p:nvSpPr>
          <p:cNvPr id="4" name="TextBox 3"/>
          <p:cNvSpPr txBox="1"/>
          <p:nvPr/>
        </p:nvSpPr>
        <p:spPr>
          <a:xfrm>
            <a:off x="755576" y="2348880"/>
            <a:ext cx="7848872" cy="1015663"/>
          </a:xfrm>
          <a:prstGeom prst="rect">
            <a:avLst/>
          </a:prstGeom>
          <a:noFill/>
        </p:spPr>
        <p:txBody>
          <a:bodyPr wrap="square" rtlCol="0">
            <a:spAutoFit/>
          </a:bodyPr>
          <a:lstStyle/>
          <a:p>
            <a:pPr algn="ctr"/>
            <a:r>
              <a:rPr lang="en-GB" sz="6000" dirty="0">
                <a:latin typeface="Times New Roman"/>
              </a:rPr>
              <a:t>Introduction</a:t>
            </a:r>
          </a:p>
        </p:txBody>
      </p:sp>
    </p:spTree>
    <p:extLst>
      <p:ext uri="{BB962C8B-B14F-4D97-AF65-F5344CB8AC3E}">
        <p14:creationId xmlns:p14="http://schemas.microsoft.com/office/powerpoint/2010/main" val="273903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4</a:t>
            </a:fld>
            <a:endParaRPr lang="en-GB"/>
          </a:p>
        </p:txBody>
      </p:sp>
      <p:sp>
        <p:nvSpPr>
          <p:cNvPr id="4" name="TextBox 3"/>
          <p:cNvSpPr txBox="1"/>
          <p:nvPr/>
        </p:nvSpPr>
        <p:spPr>
          <a:xfrm>
            <a:off x="1043608" y="1052736"/>
            <a:ext cx="7488832" cy="4801314"/>
          </a:xfrm>
          <a:prstGeom prst="rect">
            <a:avLst/>
          </a:prstGeom>
          <a:noFill/>
        </p:spPr>
        <p:txBody>
          <a:bodyPr wrap="square" rtlCol="0">
            <a:spAutoFit/>
          </a:bodyPr>
          <a:lstStyle/>
          <a:p>
            <a:endParaRPr lang="en-GB" dirty="0">
              <a:latin typeface="Times New Roman"/>
            </a:endParaRPr>
          </a:p>
          <a:p>
            <a:r>
              <a:rPr lang="en-GB" sz="3600" dirty="0">
                <a:latin typeface="Times New Roman"/>
              </a:rPr>
              <a:t>Why the bank rider briefing is needed</a:t>
            </a:r>
          </a:p>
          <a:p>
            <a:endParaRPr lang="en-GB" sz="3600" dirty="0">
              <a:latin typeface="Times New Roman"/>
            </a:endParaRPr>
          </a:p>
          <a:p>
            <a:r>
              <a:rPr lang="en-GB" sz="3600" i="1" dirty="0">
                <a:latin typeface="Times New Roman"/>
              </a:rPr>
              <a:t>The University of Oxford’s duty of care</a:t>
            </a:r>
          </a:p>
          <a:p>
            <a:endParaRPr lang="en-GB" sz="3600" i="1" dirty="0">
              <a:latin typeface="Times New Roman"/>
            </a:endParaRPr>
          </a:p>
          <a:p>
            <a:r>
              <a:rPr lang="en-GB" sz="3600" i="1" dirty="0">
                <a:latin typeface="Times New Roman"/>
              </a:rPr>
              <a:t>Expectations of student-organised training and events</a:t>
            </a:r>
          </a:p>
          <a:p>
            <a:endParaRPr lang="en-GB" sz="3600" i="1" dirty="0">
              <a:latin typeface="Times New Roman"/>
            </a:endParaRPr>
          </a:p>
          <a:p>
            <a:r>
              <a:rPr lang="en-GB" sz="3600" i="1" dirty="0">
                <a:latin typeface="Times New Roman"/>
              </a:rPr>
              <a:t>OU Sports Safety hierarchy</a:t>
            </a:r>
            <a:endParaRPr lang="en-GB" sz="3200" i="1" dirty="0">
              <a:latin typeface="Times New Roman"/>
            </a:endParaRPr>
          </a:p>
        </p:txBody>
      </p:sp>
    </p:spTree>
    <p:extLst>
      <p:ext uri="{BB962C8B-B14F-4D97-AF65-F5344CB8AC3E}">
        <p14:creationId xmlns:p14="http://schemas.microsoft.com/office/powerpoint/2010/main" val="100219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5</a:t>
            </a:fld>
            <a:endParaRPr lang="en-GB"/>
          </a:p>
        </p:txBody>
      </p:sp>
      <p:sp>
        <p:nvSpPr>
          <p:cNvPr id="4" name="TextBox 3"/>
          <p:cNvSpPr txBox="1"/>
          <p:nvPr/>
        </p:nvSpPr>
        <p:spPr>
          <a:xfrm>
            <a:off x="1043608" y="1052736"/>
            <a:ext cx="7488832" cy="2862322"/>
          </a:xfrm>
          <a:prstGeom prst="rect">
            <a:avLst/>
          </a:prstGeom>
          <a:noFill/>
        </p:spPr>
        <p:txBody>
          <a:bodyPr wrap="square" rtlCol="0">
            <a:spAutoFit/>
          </a:bodyPr>
          <a:lstStyle/>
          <a:p>
            <a:pPr marL="285750" indent="-285750">
              <a:buFont typeface="Arial" panose="020B0604020202020204" pitchFamily="34" charset="0"/>
              <a:buChar char="•"/>
            </a:pPr>
            <a:r>
              <a:rPr lang="en-GB" sz="3600" dirty="0">
                <a:latin typeface="Times New Roman"/>
              </a:rPr>
              <a:t>What happens if it goes wrong</a:t>
            </a:r>
          </a:p>
          <a:p>
            <a:pPr marL="285750" indent="-285750">
              <a:buFont typeface="Arial" panose="020B0604020202020204" pitchFamily="34" charset="0"/>
              <a:buChar char="•"/>
            </a:pPr>
            <a:endParaRPr lang="en-GB" sz="3600" dirty="0">
              <a:latin typeface="Times New Roman"/>
            </a:endParaRPr>
          </a:p>
          <a:p>
            <a:pPr marL="285750" indent="-285750">
              <a:buFont typeface="Arial" panose="020B0604020202020204" pitchFamily="34" charset="0"/>
              <a:buChar char="•"/>
            </a:pPr>
            <a:r>
              <a:rPr lang="en-GB" sz="3600" dirty="0">
                <a:latin typeface="Times New Roman"/>
              </a:rPr>
              <a:t>Things to do</a:t>
            </a:r>
          </a:p>
          <a:p>
            <a:endParaRPr lang="en-GB" sz="3600" dirty="0">
              <a:latin typeface="Times New Roman"/>
            </a:endParaRPr>
          </a:p>
          <a:p>
            <a:pPr marL="285750" indent="-285750">
              <a:buFont typeface="Arial" panose="020B0604020202020204" pitchFamily="34" charset="0"/>
              <a:buChar char="•"/>
            </a:pPr>
            <a:r>
              <a:rPr lang="en-GB" sz="3600" dirty="0">
                <a:latin typeface="Times New Roman"/>
              </a:rPr>
              <a:t>Important bumps safety rules</a:t>
            </a:r>
          </a:p>
        </p:txBody>
      </p:sp>
    </p:spTree>
    <p:extLst>
      <p:ext uri="{BB962C8B-B14F-4D97-AF65-F5344CB8AC3E}">
        <p14:creationId xmlns:p14="http://schemas.microsoft.com/office/powerpoint/2010/main" val="111223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5003" b="5003"/>
          <a:stretch>
            <a:fillRect/>
          </a:stretch>
        </p:blipFill>
        <p:spPr/>
      </p:pic>
      <p:sp>
        <p:nvSpPr>
          <p:cNvPr id="4" name="Footer Placeholder 3"/>
          <p:cNvSpPr>
            <a:spLocks noGrp="1"/>
          </p:cNvSpPr>
          <p:nvPr>
            <p:ph type="ftr" sz="quarter" idx="11"/>
          </p:nvPr>
        </p:nvSpPr>
        <p:spPr/>
        <p:txBody>
          <a:bodyPr/>
          <a:lstStyle/>
          <a:p>
            <a:r>
              <a:rPr lang="en-GB"/>
              <a:t>OURCS - bankrider briefing</a:t>
            </a:r>
          </a:p>
        </p:txBody>
      </p:sp>
      <p:sp>
        <p:nvSpPr>
          <p:cNvPr id="5" name="Slide Number Placeholder 4"/>
          <p:cNvSpPr>
            <a:spLocks noGrp="1"/>
          </p:cNvSpPr>
          <p:nvPr>
            <p:ph type="sldNum" sz="quarter" idx="12"/>
          </p:nvPr>
        </p:nvSpPr>
        <p:spPr/>
        <p:txBody>
          <a:bodyPr/>
          <a:lstStyle/>
          <a:p>
            <a:fld id="{5B245BE7-614C-400D-868A-FEE8465AC0AD}" type="slidenum">
              <a:rPr lang="en-GB" smtClean="0"/>
              <a:t>6</a:t>
            </a:fld>
            <a:endParaRPr lang="en-GB"/>
          </a:p>
        </p:txBody>
      </p:sp>
      <p:sp>
        <p:nvSpPr>
          <p:cNvPr id="6" name="Title 5"/>
          <p:cNvSpPr>
            <a:spLocks noGrp="1"/>
          </p:cNvSpPr>
          <p:nvPr>
            <p:ph type="title"/>
          </p:nvPr>
        </p:nvSpPr>
        <p:spPr/>
        <p:txBody>
          <a:bodyPr>
            <a:normAutofit fontScale="90000"/>
          </a:bodyPr>
          <a:lstStyle/>
          <a:p>
            <a:r>
              <a:rPr lang="en-GB" dirty="0"/>
              <a:t>The towpath in Oxford is a </a:t>
            </a:r>
            <a:r>
              <a:rPr lang="en-GB" b="1" dirty="0"/>
              <a:t>bridleway</a:t>
            </a:r>
            <a:br>
              <a:rPr lang="en-GB" dirty="0"/>
            </a:br>
            <a:endParaRPr lang="en-GB" dirty="0"/>
          </a:p>
        </p:txBody>
      </p:sp>
    </p:spTree>
    <p:extLst>
      <p:ext uri="{BB962C8B-B14F-4D97-AF65-F5344CB8AC3E}">
        <p14:creationId xmlns:p14="http://schemas.microsoft.com/office/powerpoint/2010/main" val="30093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7</a:t>
            </a:fld>
            <a:endParaRPr lang="en-GB"/>
          </a:p>
        </p:txBody>
      </p:sp>
      <p:pic>
        <p:nvPicPr>
          <p:cNvPr id="4" name="Picture 3"/>
          <p:cNvPicPr>
            <a:picLocks noChangeAspect="1"/>
          </p:cNvPicPr>
          <p:nvPr/>
        </p:nvPicPr>
        <p:blipFill>
          <a:blip r:embed="rId2"/>
          <a:stretch>
            <a:fillRect/>
          </a:stretch>
        </p:blipFill>
        <p:spPr>
          <a:xfrm>
            <a:off x="755576" y="764704"/>
            <a:ext cx="4169749" cy="4680520"/>
          </a:xfrm>
          <a:prstGeom prst="rect">
            <a:avLst/>
          </a:prstGeom>
        </p:spPr>
      </p:pic>
      <p:sp>
        <p:nvSpPr>
          <p:cNvPr id="5" name="TextBox 4"/>
          <p:cNvSpPr txBox="1"/>
          <p:nvPr/>
        </p:nvSpPr>
        <p:spPr>
          <a:xfrm>
            <a:off x="5292081" y="764704"/>
            <a:ext cx="3528392" cy="2862322"/>
          </a:xfrm>
          <a:prstGeom prst="rect">
            <a:avLst/>
          </a:prstGeom>
          <a:noFill/>
        </p:spPr>
        <p:txBody>
          <a:bodyPr wrap="square" rtlCol="0">
            <a:spAutoFit/>
          </a:bodyPr>
          <a:lstStyle/>
          <a:p>
            <a:r>
              <a:rPr lang="en-US" sz="2000" dirty="0">
                <a:latin typeface="Times New Roman"/>
              </a:rPr>
              <a:t>The towpath is a bridleway</a:t>
            </a:r>
          </a:p>
          <a:p>
            <a:endParaRPr lang="en-US" sz="2000" dirty="0">
              <a:latin typeface="Times New Roman"/>
            </a:endParaRPr>
          </a:p>
          <a:p>
            <a:r>
              <a:rPr lang="en-US" sz="2000" dirty="0">
                <a:latin typeface="Times New Roman"/>
              </a:rPr>
              <a:t>Access is controlled by the Countryside Act</a:t>
            </a:r>
          </a:p>
          <a:p>
            <a:endParaRPr lang="en-US" sz="2000" dirty="0">
              <a:latin typeface="Times New Roman"/>
            </a:endParaRPr>
          </a:p>
          <a:p>
            <a:endParaRPr lang="en-US" sz="2000" dirty="0">
              <a:latin typeface="Times New Roman"/>
            </a:endParaRPr>
          </a:p>
          <a:p>
            <a:r>
              <a:rPr lang="en-US" sz="2000" dirty="0">
                <a:latin typeface="Times New Roman"/>
              </a:rPr>
              <a:t>It is also part of the Thames Path, which has no special legal status as a highway</a:t>
            </a:r>
          </a:p>
        </p:txBody>
      </p:sp>
      <p:pic>
        <p:nvPicPr>
          <p:cNvPr id="6" name="Picture 5"/>
          <p:cNvPicPr>
            <a:picLocks noChangeAspect="1"/>
          </p:cNvPicPr>
          <p:nvPr/>
        </p:nvPicPr>
        <p:blipFill>
          <a:blip r:embed="rId3"/>
          <a:stretch>
            <a:fillRect/>
          </a:stretch>
        </p:blipFill>
        <p:spPr>
          <a:xfrm>
            <a:off x="5292080" y="4149080"/>
            <a:ext cx="3606800" cy="419100"/>
          </a:xfrm>
          <a:prstGeom prst="rect">
            <a:avLst/>
          </a:prstGeom>
        </p:spPr>
      </p:pic>
      <p:pic>
        <p:nvPicPr>
          <p:cNvPr id="7" name="Picture 6"/>
          <p:cNvPicPr>
            <a:picLocks noChangeAspect="1"/>
          </p:cNvPicPr>
          <p:nvPr/>
        </p:nvPicPr>
        <p:blipFill>
          <a:blip r:embed="rId4"/>
          <a:stretch>
            <a:fillRect/>
          </a:stretch>
        </p:blipFill>
        <p:spPr>
          <a:xfrm>
            <a:off x="5292080" y="4725144"/>
            <a:ext cx="3240360" cy="518107"/>
          </a:xfrm>
          <a:prstGeom prst="rect">
            <a:avLst/>
          </a:prstGeom>
        </p:spPr>
      </p:pic>
    </p:spTree>
    <p:extLst>
      <p:ext uri="{BB962C8B-B14F-4D97-AF65-F5344CB8AC3E}">
        <p14:creationId xmlns:p14="http://schemas.microsoft.com/office/powerpoint/2010/main" val="229431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8</a:t>
            </a:fld>
            <a:endParaRPr lang="en-GB"/>
          </a:p>
        </p:txBody>
      </p:sp>
      <p:pic>
        <p:nvPicPr>
          <p:cNvPr id="4" name="Picture 3"/>
          <p:cNvPicPr>
            <a:picLocks noChangeAspect="1"/>
          </p:cNvPicPr>
          <p:nvPr/>
        </p:nvPicPr>
        <p:blipFill>
          <a:blip r:embed="rId2"/>
          <a:stretch>
            <a:fillRect/>
          </a:stretch>
        </p:blipFill>
        <p:spPr>
          <a:xfrm>
            <a:off x="179512" y="1268760"/>
            <a:ext cx="8820472" cy="1092996"/>
          </a:xfrm>
          <a:prstGeom prst="rect">
            <a:avLst/>
          </a:prstGeom>
        </p:spPr>
      </p:pic>
      <p:pic>
        <p:nvPicPr>
          <p:cNvPr id="6" name="Picture 5"/>
          <p:cNvPicPr>
            <a:picLocks noChangeAspect="1"/>
          </p:cNvPicPr>
          <p:nvPr/>
        </p:nvPicPr>
        <p:blipFill>
          <a:blip r:embed="rId3"/>
          <a:stretch>
            <a:fillRect/>
          </a:stretch>
        </p:blipFill>
        <p:spPr>
          <a:xfrm>
            <a:off x="0" y="2852936"/>
            <a:ext cx="9144000" cy="2671948"/>
          </a:xfrm>
          <a:prstGeom prst="rect">
            <a:avLst/>
          </a:prstGeom>
        </p:spPr>
      </p:pic>
      <p:sp>
        <p:nvSpPr>
          <p:cNvPr id="5" name="TextBox 4"/>
          <p:cNvSpPr txBox="1"/>
          <p:nvPr/>
        </p:nvSpPr>
        <p:spPr>
          <a:xfrm>
            <a:off x="683568" y="548680"/>
            <a:ext cx="2920541" cy="461665"/>
          </a:xfrm>
          <a:prstGeom prst="rect">
            <a:avLst/>
          </a:prstGeom>
          <a:noFill/>
        </p:spPr>
        <p:txBody>
          <a:bodyPr wrap="none" rtlCol="0">
            <a:spAutoFit/>
          </a:bodyPr>
          <a:lstStyle/>
          <a:p>
            <a:r>
              <a:rPr lang="en-US" sz="2400" b="1" dirty="0">
                <a:solidFill>
                  <a:schemeClr val="bg2">
                    <a:lumMod val="50000"/>
                  </a:schemeClr>
                </a:solidFill>
                <a:latin typeface="Times New Roman"/>
                <a:cs typeface="Times New Roman"/>
              </a:rPr>
              <a:t>The Countryside Act</a:t>
            </a:r>
          </a:p>
        </p:txBody>
      </p:sp>
      <p:sp>
        <p:nvSpPr>
          <p:cNvPr id="7" name="Rectangle 6"/>
          <p:cNvSpPr/>
          <p:nvPr/>
        </p:nvSpPr>
        <p:spPr>
          <a:xfrm>
            <a:off x="2915816" y="3429000"/>
            <a:ext cx="5616624" cy="216024"/>
          </a:xfrm>
          <a:prstGeom prst="rect">
            <a:avLst/>
          </a:prstGeom>
          <a:solidFill>
            <a:srgbClr val="FFF774">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14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OURCS - bankrider briefing</a:t>
            </a:r>
          </a:p>
        </p:txBody>
      </p:sp>
      <p:sp>
        <p:nvSpPr>
          <p:cNvPr id="3" name="Slide Number Placeholder 2"/>
          <p:cNvSpPr>
            <a:spLocks noGrp="1"/>
          </p:cNvSpPr>
          <p:nvPr>
            <p:ph type="sldNum" sz="quarter" idx="12"/>
          </p:nvPr>
        </p:nvSpPr>
        <p:spPr/>
        <p:txBody>
          <a:bodyPr/>
          <a:lstStyle/>
          <a:p>
            <a:fld id="{5B245BE7-614C-400D-868A-FEE8465AC0AD}" type="slidenum">
              <a:rPr lang="en-GB" smtClean="0"/>
              <a:t>9</a:t>
            </a:fld>
            <a:endParaRPr lang="en-GB"/>
          </a:p>
        </p:txBody>
      </p:sp>
      <p:sp>
        <p:nvSpPr>
          <p:cNvPr id="4" name="TextBox 3"/>
          <p:cNvSpPr txBox="1"/>
          <p:nvPr/>
        </p:nvSpPr>
        <p:spPr>
          <a:xfrm>
            <a:off x="971601" y="692696"/>
            <a:ext cx="7416823" cy="4893648"/>
          </a:xfrm>
          <a:prstGeom prst="rect">
            <a:avLst/>
          </a:prstGeom>
          <a:noFill/>
        </p:spPr>
        <p:txBody>
          <a:bodyPr wrap="square" rtlCol="0">
            <a:spAutoFit/>
          </a:bodyPr>
          <a:lstStyle/>
          <a:p>
            <a:r>
              <a:rPr lang="en-US" sz="2400" b="1" dirty="0">
                <a:solidFill>
                  <a:srgbClr val="1FAECD"/>
                </a:solidFill>
                <a:latin typeface="Times New Roman"/>
              </a:rPr>
              <a:t>What does this mean?</a:t>
            </a:r>
          </a:p>
          <a:p>
            <a:endParaRPr lang="en-US" dirty="0">
              <a:latin typeface="Times New Roman"/>
            </a:endParaRPr>
          </a:p>
          <a:p>
            <a:r>
              <a:rPr lang="en-US" i="1" dirty="0">
                <a:latin typeface="Times New Roman"/>
              </a:rPr>
              <a:t>Cyclists are guests on the towpath…..</a:t>
            </a:r>
          </a:p>
          <a:p>
            <a:endParaRPr lang="en-US" dirty="0">
              <a:latin typeface="Times New Roman"/>
            </a:endParaRPr>
          </a:p>
          <a:p>
            <a:pPr marL="285750" indent="-285750">
              <a:buFontTx/>
              <a:buChar char="•"/>
            </a:pPr>
            <a:r>
              <a:rPr lang="en-US" dirty="0">
                <a:latin typeface="Times New Roman"/>
              </a:rPr>
              <a:t>Give way to pedestrians</a:t>
            </a:r>
          </a:p>
          <a:p>
            <a:pPr marL="285750" indent="-285750">
              <a:buFontTx/>
              <a:buChar char="•"/>
            </a:pPr>
            <a:r>
              <a:rPr lang="en-US" dirty="0">
                <a:latin typeface="Times New Roman"/>
              </a:rPr>
              <a:t>This includes people temporarily pedestrian (</a:t>
            </a:r>
            <a:r>
              <a:rPr lang="en-US" dirty="0" err="1">
                <a:latin typeface="Times New Roman"/>
              </a:rPr>
              <a:t>ie</a:t>
            </a:r>
            <a:r>
              <a:rPr lang="en-US" dirty="0">
                <a:latin typeface="Times New Roman"/>
              </a:rPr>
              <a:t> standing beside cycles)</a:t>
            </a:r>
          </a:p>
          <a:p>
            <a:pPr marL="285750" indent="-285750">
              <a:buFontTx/>
              <a:buChar char="•"/>
            </a:pPr>
            <a:r>
              <a:rPr lang="en-US" dirty="0">
                <a:latin typeface="Times New Roman"/>
              </a:rPr>
              <a:t>And people who dash out into the path of cyclists unexpectedly</a:t>
            </a:r>
          </a:p>
          <a:p>
            <a:pPr marL="285750" indent="-285750">
              <a:buFontTx/>
              <a:buChar char="•"/>
            </a:pPr>
            <a:r>
              <a:rPr lang="en-US" dirty="0">
                <a:latin typeface="Times New Roman"/>
              </a:rPr>
              <a:t>No right of passage through (includes commuter cyclists)</a:t>
            </a:r>
          </a:p>
          <a:p>
            <a:pPr marL="285750" indent="-285750">
              <a:buFontTx/>
              <a:buChar char="•"/>
            </a:pPr>
            <a:endParaRPr lang="en-US" dirty="0">
              <a:latin typeface="Times New Roman"/>
            </a:endParaRPr>
          </a:p>
          <a:p>
            <a:pPr marL="285750" indent="-285750">
              <a:buFontTx/>
              <a:buChar char="•"/>
            </a:pPr>
            <a:endParaRPr lang="en-US" dirty="0">
              <a:latin typeface="Times New Roman"/>
            </a:endParaRPr>
          </a:p>
          <a:p>
            <a:pPr marL="285750" indent="-285750">
              <a:buFontTx/>
              <a:buChar char="•"/>
            </a:pPr>
            <a:r>
              <a:rPr lang="en-US" dirty="0">
                <a:latin typeface="Times New Roman"/>
              </a:rPr>
              <a:t>There are no formal rules about which side of the bridleway a cyclist should ride since it is a path not a road</a:t>
            </a:r>
          </a:p>
          <a:p>
            <a:pPr marL="285750" indent="-285750">
              <a:buFontTx/>
              <a:buChar char="•"/>
            </a:pPr>
            <a:endParaRPr lang="en-US" dirty="0">
              <a:latin typeface="Times New Roman"/>
            </a:endParaRPr>
          </a:p>
          <a:p>
            <a:pPr marL="285750" indent="-285750">
              <a:buFontTx/>
              <a:buChar char="•"/>
            </a:pPr>
            <a:r>
              <a:rPr lang="en-US" dirty="0">
                <a:latin typeface="Times New Roman"/>
              </a:rPr>
              <a:t>Highway rules on lights DO apply (and bad brakes or a poorly-maintained bike would be indefensible if in an accident)</a:t>
            </a:r>
          </a:p>
          <a:p>
            <a:pPr marL="285750" indent="-285750">
              <a:buFontTx/>
              <a:buChar char="•"/>
            </a:pPr>
            <a:endParaRPr lang="en-US" dirty="0">
              <a:latin typeface="Times New Roman"/>
            </a:endParaRPr>
          </a:p>
          <a:p>
            <a:pPr marL="285750" indent="-285750">
              <a:buFontTx/>
              <a:buChar char="•"/>
            </a:pPr>
            <a:r>
              <a:rPr lang="en-US" dirty="0">
                <a:latin typeface="Times New Roman"/>
              </a:rPr>
              <a:t>No ‘two tings’ rule (but bells are strongly advised)</a:t>
            </a:r>
          </a:p>
        </p:txBody>
      </p:sp>
    </p:spTree>
    <p:extLst>
      <p:ext uri="{BB962C8B-B14F-4D97-AF65-F5344CB8AC3E}">
        <p14:creationId xmlns:p14="http://schemas.microsoft.com/office/powerpoint/2010/main" val="1089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 calcmode="lin" valueType="num">
                                      <p:cBhvr additive="base">
                                        <p:cTn id="29"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0" end="10"/>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 calcmode="lin" valueType="num">
                                      <p:cBhvr additive="base">
                                        <p:cTn id="33"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12" end="1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260</TotalTime>
  <Words>1415</Words>
  <Application>Microsoft Macintosh PowerPoint</Application>
  <PresentationFormat>On-screen Show (4:3)</PresentationFormat>
  <Paragraphs>216</Paragraphs>
  <Slides>25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Lucida Sans Unicode</vt:lpstr>
      <vt:lpstr>Times New Roman</vt:lpstr>
      <vt:lpstr>Verdana</vt:lpstr>
      <vt:lpstr>Wingdings 2</vt:lpstr>
      <vt:lpstr>Wingdings 3</vt:lpstr>
      <vt:lpstr>Concourse</vt:lpstr>
      <vt:lpstr>Bankrider briefing and bumps rules for coaches</vt:lpstr>
      <vt:lpstr>What’s in this briefing</vt:lpstr>
      <vt:lpstr>PowerPoint Presentation</vt:lpstr>
      <vt:lpstr>PowerPoint Presentation</vt:lpstr>
      <vt:lpstr>PowerPoint Presentation</vt:lpstr>
      <vt:lpstr>The towpath in Oxford is a bridleway </vt:lpstr>
      <vt:lpstr>PowerPoint Presentation</vt:lpstr>
      <vt:lpstr>PowerPoint Presentation</vt:lpstr>
      <vt:lpstr>PowerPoint Presentation</vt:lpstr>
      <vt:lpstr>PowerPoint Presentation</vt:lpstr>
      <vt:lpstr>PowerPoint Presentation</vt:lpstr>
      <vt:lpstr>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2023 — after towpath incidents </vt:lpstr>
      <vt:lpstr>After towpath incidents part b)</vt:lpstr>
      <vt:lpstr>After towpath incidents part 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Bankrider briefing</dc:title>
  <dc:creator>David</dc:creator>
  <cp:lastModifiedBy>Rachel Quarrell</cp:lastModifiedBy>
  <cp:revision>30</cp:revision>
  <dcterms:created xsi:type="dcterms:W3CDTF">2016-05-10T20:23:55Z</dcterms:created>
  <dcterms:modified xsi:type="dcterms:W3CDTF">2024-05-19T17:01:20Z</dcterms:modified>
</cp:coreProperties>
</file>