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firstSlideNum="0" strictFirstAndLastChars="0" saveSubsetFonts="1" showSpecialPlsOnTitleSld="0">
  <p:sldMasterIdLst>
    <p:sldMasterId id="21474836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BC3B1CC-B657-482D-982D-253C45CA7DA4}">
  <a:tblStyle styleId="{8BC3B1CC-B657-482D-982D-253C45CA7DA4}"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7E9"/>
          </a:solidFill>
        </a:fill>
      </a:tcStyle>
    </a:wholeTbl>
    <a:band1H>
      <a:tcTxStyle/>
      <a:tcStyle>
        <a:fill>
          <a:solidFill>
            <a:srgbClr val="CBCBD0"/>
          </a:solidFill>
        </a:fill>
      </a:tcStyle>
    </a:band1H>
    <a:band2H>
      <a:tcTxStyle/>
    </a:band2H>
    <a:band1V>
      <a:tcTxStyle/>
      <a:tcStyle>
        <a:fill>
          <a:solidFill>
            <a:srgbClr val="CBCBD0"/>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slide" Target="slides/slide78.xml"/><Relationship Id="rId83" Type="http://schemas.openxmlformats.org/officeDocument/2006/relationships/slide" Target="slides/slide77.xml"/><Relationship Id="rId42" Type="http://schemas.openxmlformats.org/officeDocument/2006/relationships/slide" Target="slides/slide36.xml"/><Relationship Id="rId86" Type="http://schemas.openxmlformats.org/officeDocument/2006/relationships/slide" Target="slides/slide80.xml"/><Relationship Id="rId41" Type="http://schemas.openxmlformats.org/officeDocument/2006/relationships/slide" Target="slides/slide35.xml"/><Relationship Id="rId85" Type="http://schemas.openxmlformats.org/officeDocument/2006/relationships/slide" Target="slides/slide79.xml"/><Relationship Id="rId44" Type="http://schemas.openxmlformats.org/officeDocument/2006/relationships/slide" Target="slides/slide38.xml"/><Relationship Id="rId88" Type="http://schemas.openxmlformats.org/officeDocument/2006/relationships/slide" Target="slides/slide82.xml"/><Relationship Id="rId43" Type="http://schemas.openxmlformats.org/officeDocument/2006/relationships/slide" Target="slides/slide37.xml"/><Relationship Id="rId87" Type="http://schemas.openxmlformats.org/officeDocument/2006/relationships/slide" Target="slides/slide81.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1" name="Google Shape;571;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3" name="Google Shape;623;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5" name="Google Shape;645;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7" name="Google Shape;657;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3" name="Google Shape;673;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3" name="Google Shape;693;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3" name="Google Shape;703;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2" name="Google Shape;712;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2" name="Google Shape;732;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6" name="Google Shape;756;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6" name="Google Shape;766;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6" name="Google Shape;776;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6" name="Google Shape;786;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1" name="Google Shape;801;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0" name="Google Shape;810;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3" name="Google Shape;823;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3" name="Google Shape;833;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8" name="Google Shape;848;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3" name="Google Shape;863;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95000"/>
              </a:lnSpc>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
        <p:nvSpPr>
          <p:cNvPr id="871" name="Google Shape;871;p53:notes"/>
          <p:cNvSpPr/>
          <p:nvPr>
            <p:ph idx="2" type="sldImg"/>
          </p:nvPr>
        </p:nvSpPr>
        <p:spPr>
          <a:xfrm>
            <a:off x="1106488" y="812800"/>
            <a:ext cx="5345112" cy="4008438"/>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872" name="Google Shape;872;p53:notes"/>
          <p:cNvSpPr txBox="1"/>
          <p:nvPr>
            <p:ph idx="1" type="body"/>
          </p:nvPr>
        </p:nvSpPr>
        <p:spPr>
          <a:xfrm>
            <a:off x="755650" y="5078413"/>
            <a:ext cx="6048375" cy="481171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1" name="Google Shape;881;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95000"/>
              </a:lnSpc>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
        <p:nvSpPr>
          <p:cNvPr id="891" name="Google Shape;891;p55:notes"/>
          <p:cNvSpPr/>
          <p:nvPr>
            <p:ph idx="2" type="sldImg"/>
          </p:nvPr>
        </p:nvSpPr>
        <p:spPr>
          <a:xfrm>
            <a:off x="1106488" y="812800"/>
            <a:ext cx="5345112" cy="4008438"/>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892" name="Google Shape;892;p55:notes"/>
          <p:cNvSpPr txBox="1"/>
          <p:nvPr>
            <p:ph idx="1" type="body"/>
          </p:nvPr>
        </p:nvSpPr>
        <p:spPr>
          <a:xfrm>
            <a:off x="755650" y="5078413"/>
            <a:ext cx="6048375" cy="481171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95000"/>
              </a:lnSpc>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
        <p:nvSpPr>
          <p:cNvPr id="901" name="Google Shape;901;p56:notes"/>
          <p:cNvSpPr/>
          <p:nvPr>
            <p:ph idx="2" type="sldImg"/>
          </p:nvPr>
        </p:nvSpPr>
        <p:spPr>
          <a:xfrm>
            <a:off x="1106488" y="812800"/>
            <a:ext cx="5345112" cy="4008438"/>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902" name="Google Shape;902;p56:notes"/>
          <p:cNvSpPr txBox="1"/>
          <p:nvPr>
            <p:ph idx="1" type="body"/>
          </p:nvPr>
        </p:nvSpPr>
        <p:spPr>
          <a:xfrm>
            <a:off x="755650" y="5078413"/>
            <a:ext cx="6048375" cy="481171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95000"/>
              </a:lnSpc>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
        <p:nvSpPr>
          <p:cNvPr id="910" name="Google Shape;910;p57:notes"/>
          <p:cNvSpPr/>
          <p:nvPr>
            <p:ph idx="2" type="sldImg"/>
          </p:nvPr>
        </p:nvSpPr>
        <p:spPr>
          <a:xfrm>
            <a:off x="1106488" y="812800"/>
            <a:ext cx="5345112" cy="4008438"/>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911" name="Google Shape;911;p57:notes"/>
          <p:cNvSpPr txBox="1"/>
          <p:nvPr>
            <p:ph idx="1" type="body"/>
          </p:nvPr>
        </p:nvSpPr>
        <p:spPr>
          <a:xfrm>
            <a:off x="755650" y="5078413"/>
            <a:ext cx="6048375" cy="481171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95000"/>
              </a:lnSpc>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
        <p:nvSpPr>
          <p:cNvPr id="919" name="Google Shape;919;p58:notes"/>
          <p:cNvSpPr/>
          <p:nvPr>
            <p:ph idx="2" type="sldImg"/>
          </p:nvPr>
        </p:nvSpPr>
        <p:spPr>
          <a:xfrm>
            <a:off x="1106488" y="812800"/>
            <a:ext cx="5345112" cy="4008438"/>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920" name="Google Shape;920;p58:notes"/>
          <p:cNvSpPr txBox="1"/>
          <p:nvPr>
            <p:ph idx="1" type="body"/>
          </p:nvPr>
        </p:nvSpPr>
        <p:spPr>
          <a:xfrm>
            <a:off x="755650" y="5078413"/>
            <a:ext cx="6048375" cy="481171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p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95000"/>
              </a:lnSpc>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
        <p:nvSpPr>
          <p:cNvPr id="928" name="Google Shape;928;p59:notes"/>
          <p:cNvSpPr/>
          <p:nvPr>
            <p:ph idx="2" type="sldImg"/>
          </p:nvPr>
        </p:nvSpPr>
        <p:spPr>
          <a:xfrm>
            <a:off x="1106488" y="812800"/>
            <a:ext cx="5345112" cy="4008438"/>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929" name="Google Shape;929;p59:notes"/>
          <p:cNvSpPr txBox="1"/>
          <p:nvPr>
            <p:ph idx="1" type="body"/>
          </p:nvPr>
        </p:nvSpPr>
        <p:spPr>
          <a:xfrm>
            <a:off x="755650" y="5078413"/>
            <a:ext cx="6048375" cy="481171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95000"/>
              </a:lnSpc>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
        <p:nvSpPr>
          <p:cNvPr id="937" name="Google Shape;937;p60:notes"/>
          <p:cNvSpPr/>
          <p:nvPr>
            <p:ph idx="2" type="sldImg"/>
          </p:nvPr>
        </p:nvSpPr>
        <p:spPr>
          <a:xfrm>
            <a:off x="1106488" y="812800"/>
            <a:ext cx="5345112" cy="4008438"/>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938" name="Google Shape;938;p60:notes"/>
          <p:cNvSpPr txBox="1"/>
          <p:nvPr>
            <p:ph idx="1" type="body"/>
          </p:nvPr>
        </p:nvSpPr>
        <p:spPr>
          <a:xfrm>
            <a:off x="755650" y="5078413"/>
            <a:ext cx="6048375" cy="481171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95000"/>
              </a:lnSpc>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
        <p:nvSpPr>
          <p:cNvPr id="946" name="Google Shape;946;p61:notes"/>
          <p:cNvSpPr/>
          <p:nvPr>
            <p:ph idx="2" type="sldImg"/>
          </p:nvPr>
        </p:nvSpPr>
        <p:spPr>
          <a:xfrm>
            <a:off x="1106488" y="812800"/>
            <a:ext cx="5345112" cy="4008438"/>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947" name="Google Shape;947;p61:notes"/>
          <p:cNvSpPr txBox="1"/>
          <p:nvPr>
            <p:ph idx="1" type="body"/>
          </p:nvPr>
        </p:nvSpPr>
        <p:spPr>
          <a:xfrm>
            <a:off x="755650" y="5078413"/>
            <a:ext cx="6048375" cy="481171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95000"/>
              </a:lnSpc>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
        <p:nvSpPr>
          <p:cNvPr id="955" name="Google Shape;955;p62:notes"/>
          <p:cNvSpPr/>
          <p:nvPr>
            <p:ph idx="2" type="sldImg"/>
          </p:nvPr>
        </p:nvSpPr>
        <p:spPr>
          <a:xfrm>
            <a:off x="1106488" y="812800"/>
            <a:ext cx="5345112" cy="4008438"/>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956" name="Google Shape;956;p62:notes"/>
          <p:cNvSpPr txBox="1"/>
          <p:nvPr>
            <p:ph idx="1" type="body"/>
          </p:nvPr>
        </p:nvSpPr>
        <p:spPr>
          <a:xfrm>
            <a:off x="755650" y="5078413"/>
            <a:ext cx="6048375" cy="481171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95000"/>
              </a:lnSpc>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
        <p:nvSpPr>
          <p:cNvPr id="964" name="Google Shape;964;p63:notes"/>
          <p:cNvSpPr/>
          <p:nvPr>
            <p:ph idx="2" type="sldImg"/>
          </p:nvPr>
        </p:nvSpPr>
        <p:spPr>
          <a:xfrm>
            <a:off x="1106488" y="812800"/>
            <a:ext cx="5345112" cy="4008438"/>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965" name="Google Shape;965;p63:notes"/>
          <p:cNvSpPr txBox="1"/>
          <p:nvPr>
            <p:ph idx="1" type="body"/>
          </p:nvPr>
        </p:nvSpPr>
        <p:spPr>
          <a:xfrm>
            <a:off x="755650" y="5078413"/>
            <a:ext cx="6048375" cy="481171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3" name="Google Shape;973;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p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0" name="Google Shape;980;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p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6" name="Google Shape;996;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p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0" name="Google Shape;1010;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p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0" name="Google Shape;1020;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p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0" name="Google Shape;1030;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p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0" name="Google Shape;1040;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p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1" name="Google Shape;1061;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p7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9" name="Google Shape;1069;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p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7" name="Google Shape;1077;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p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5" name="Google Shape;1085;p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p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5" name="Google Shape;1095;p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p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4" name="Google Shape;1104;p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p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2" name="Google Shape;1112;p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p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0" name="Google Shape;1120;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p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8" name="Google Shape;1128;p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p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6" name="Google Shape;1136;p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p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4" name="Google Shape;1144;p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p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1" name="Google Shape;1151;p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jp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ont page">
  <p:cSld name="Front page">
    <p:bg>
      <p:bgPr>
        <a:solidFill>
          <a:schemeClr val="lt1"/>
        </a:solidFill>
      </p:bgPr>
    </p:bg>
    <p:spTree>
      <p:nvGrpSpPr>
        <p:cNvPr id="15" name="Shape 15"/>
        <p:cNvGrpSpPr/>
        <p:nvPr/>
      </p:nvGrpSpPr>
      <p:grpSpPr>
        <a:xfrm>
          <a:off x="0" y="0"/>
          <a:ext cx="0" cy="0"/>
          <a:chOff x="0" y="0"/>
          <a:chExt cx="0" cy="0"/>
        </a:xfrm>
      </p:grpSpPr>
      <p:sp>
        <p:nvSpPr>
          <p:cNvPr id="16" name="Google Shape;16;p2"/>
          <p:cNvSpPr txBox="1"/>
          <p:nvPr>
            <p:ph type="ctrTitle"/>
          </p:nvPr>
        </p:nvSpPr>
        <p:spPr>
          <a:xfrm>
            <a:off x="649375" y="332656"/>
            <a:ext cx="7772400" cy="692713"/>
          </a:xfrm>
          <a:prstGeom prst="rect">
            <a:avLst/>
          </a:prstGeom>
          <a:noFill/>
          <a:ln>
            <a:noFill/>
          </a:ln>
        </p:spPr>
        <p:txBody>
          <a:bodyPr anchorCtr="0" anchor="t" bIns="45700" lIns="91425" spcFirstLastPara="1" rIns="91425" wrap="square" tIns="45700">
            <a:normAutofit/>
          </a:bodyPr>
          <a:lstStyle>
            <a:lvl1pPr lvl="0" algn="ctr">
              <a:spcBef>
                <a:spcPts val="0"/>
              </a:spcBef>
              <a:spcAft>
                <a:spcPts val="0"/>
              </a:spcAft>
              <a:buClr>
                <a:schemeClr val="dk2"/>
              </a:buClr>
              <a:buSzPts val="2900"/>
              <a:buFont typeface="Calibri"/>
              <a:buNone/>
              <a:defRPr b="1" sz="29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7" name="Google Shape;17;p2"/>
          <p:cNvPicPr preferRelativeResize="0"/>
          <p:nvPr/>
        </p:nvPicPr>
        <p:blipFill rotWithShape="1">
          <a:blip r:embed="rId2">
            <a:alphaModFix/>
          </a:blip>
          <a:srcRect b="0" l="0" r="0" t="0"/>
          <a:stretch/>
        </p:blipFill>
        <p:spPr>
          <a:xfrm>
            <a:off x="1475656" y="1309986"/>
            <a:ext cx="1800200" cy="1956621"/>
          </a:xfrm>
          <a:prstGeom prst="rect">
            <a:avLst/>
          </a:prstGeom>
          <a:noFill/>
          <a:ln>
            <a:noFill/>
          </a:ln>
        </p:spPr>
      </p:pic>
      <p:pic>
        <p:nvPicPr>
          <p:cNvPr id="18" name="Google Shape;18;p2"/>
          <p:cNvPicPr preferRelativeResize="0"/>
          <p:nvPr/>
        </p:nvPicPr>
        <p:blipFill rotWithShape="1">
          <a:blip r:embed="rId3">
            <a:alphaModFix/>
          </a:blip>
          <a:srcRect b="0" l="0" r="0" t="0"/>
          <a:stretch/>
        </p:blipFill>
        <p:spPr>
          <a:xfrm>
            <a:off x="446" y="3714013"/>
            <a:ext cx="9144000" cy="3171371"/>
          </a:xfrm>
          <a:prstGeom prst="rect">
            <a:avLst/>
          </a:prstGeom>
          <a:noFill/>
          <a:ln>
            <a:noFill/>
          </a:ln>
        </p:spPr>
      </p:pic>
      <p:pic>
        <p:nvPicPr>
          <p:cNvPr id="19" name="Google Shape;19;p2"/>
          <p:cNvPicPr preferRelativeResize="0"/>
          <p:nvPr/>
        </p:nvPicPr>
        <p:blipFill rotWithShape="1">
          <a:blip r:embed="rId4">
            <a:alphaModFix/>
          </a:blip>
          <a:srcRect b="0" l="0" r="0" t="0"/>
          <a:stretch/>
        </p:blipFill>
        <p:spPr>
          <a:xfrm>
            <a:off x="4570824" y="1560739"/>
            <a:ext cx="3633751" cy="145511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type="title">
  <p:cSld name="TITLE">
    <p:bg>
      <p:bgPr>
        <a:solidFill>
          <a:schemeClr val="lt1"/>
        </a:solidFill>
      </p:bgPr>
    </p:bg>
    <p:spTree>
      <p:nvGrpSpPr>
        <p:cNvPr id="20" name="Shape 20"/>
        <p:cNvGrpSpPr/>
        <p:nvPr/>
      </p:nvGrpSpPr>
      <p:grpSpPr>
        <a:xfrm>
          <a:off x="0" y="0"/>
          <a:ext cx="0" cy="0"/>
          <a:chOff x="0" y="0"/>
          <a:chExt cx="0" cy="0"/>
        </a:xfrm>
      </p:grpSpPr>
      <p:sp>
        <p:nvSpPr>
          <p:cNvPr id="21" name="Google Shape;21;p3"/>
          <p:cNvSpPr txBox="1"/>
          <p:nvPr>
            <p:ph type="ctrTitle"/>
          </p:nvPr>
        </p:nvSpPr>
        <p:spPr>
          <a:xfrm>
            <a:off x="653361" y="427242"/>
            <a:ext cx="7772400" cy="692713"/>
          </a:xfrm>
          <a:prstGeom prst="rect">
            <a:avLst/>
          </a:prstGeom>
          <a:noFill/>
          <a:ln>
            <a:noFill/>
          </a:ln>
        </p:spPr>
        <p:txBody>
          <a:bodyPr anchorCtr="0" anchor="t" bIns="45700" lIns="91425" spcFirstLastPara="1" rIns="91425" wrap="square" tIns="45700">
            <a:normAutofit/>
          </a:bodyPr>
          <a:lstStyle>
            <a:lvl1pPr lvl="0" algn="ctr">
              <a:spcBef>
                <a:spcPts val="0"/>
              </a:spcBef>
              <a:spcAft>
                <a:spcPts val="0"/>
              </a:spcAft>
              <a:buClr>
                <a:schemeClr val="dk2"/>
              </a:buClr>
              <a:buSzPts val="2900"/>
              <a:buFont typeface="Calibri"/>
              <a:buNone/>
              <a:defRPr b="1" sz="29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3"/>
          <p:cNvSpPr txBox="1"/>
          <p:nvPr>
            <p:ph idx="1" type="subTitle"/>
          </p:nvPr>
        </p:nvSpPr>
        <p:spPr>
          <a:xfrm>
            <a:off x="1262927" y="1304679"/>
            <a:ext cx="6400800" cy="738894"/>
          </a:xfrm>
          <a:prstGeom prst="rect">
            <a:avLst/>
          </a:prstGeom>
          <a:noFill/>
          <a:ln>
            <a:noFill/>
          </a:ln>
        </p:spPr>
        <p:txBody>
          <a:bodyPr anchorCtr="0" anchor="t" bIns="45700" lIns="91425" spcFirstLastPara="1" rIns="91425" wrap="square" tIns="45700">
            <a:normAutofit/>
          </a:bodyPr>
          <a:lstStyle>
            <a:lvl1pPr lvl="0" algn="ctr">
              <a:spcBef>
                <a:spcPts val="520"/>
              </a:spcBef>
              <a:spcAft>
                <a:spcPts val="0"/>
              </a:spcAft>
              <a:buClr>
                <a:schemeClr val="dk2"/>
              </a:buClr>
              <a:buSzPts val="2600"/>
              <a:buNone/>
              <a:defRPr sz="2600">
                <a:solidFill>
                  <a:schemeClr val="dk2"/>
                </a:solidFill>
              </a:defRPr>
            </a:lvl1pPr>
            <a:lvl2pPr lvl="1" algn="ctr">
              <a:spcBef>
                <a:spcPts val="360"/>
              </a:spcBef>
              <a:spcAft>
                <a:spcPts val="0"/>
              </a:spcAft>
              <a:buClr>
                <a:srgbClr val="888888"/>
              </a:buClr>
              <a:buSzPts val="18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60"/>
              </a:spcBef>
              <a:spcAft>
                <a:spcPts val="0"/>
              </a:spcAft>
              <a:buClr>
                <a:srgbClr val="888888"/>
              </a:buClr>
              <a:buSzPts val="1800"/>
              <a:buNone/>
              <a:defRPr>
                <a:solidFill>
                  <a:srgbClr val="888888"/>
                </a:solidFill>
              </a:defRPr>
            </a:lvl4pPr>
            <a:lvl5pPr lvl="4" algn="ctr">
              <a:spcBef>
                <a:spcPts val="36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4"/>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2"/>
              </a:buClr>
              <a:buSzPts val="2000"/>
              <a:buFont typeface="Calibri"/>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2"/>
              </a:buClr>
              <a:buSzPts val="1800"/>
              <a:buChar char="•"/>
              <a:defRPr sz="1800"/>
            </a:lvl1pPr>
            <a:lvl2pPr indent="-342900" lvl="1" marL="914400" algn="l">
              <a:spcBef>
                <a:spcPts val="360"/>
              </a:spcBef>
              <a:spcAft>
                <a:spcPts val="0"/>
              </a:spcAft>
              <a:buClr>
                <a:schemeClr val="dk2"/>
              </a:buClr>
              <a:buSzPts val="1800"/>
              <a:buChar char="–"/>
              <a:defRPr sz="1800"/>
            </a:lvl2pPr>
            <a:lvl3pPr indent="-342900" lvl="2" marL="1371600" algn="l">
              <a:spcBef>
                <a:spcPts val="360"/>
              </a:spcBef>
              <a:spcAft>
                <a:spcPts val="0"/>
              </a:spcAft>
              <a:buClr>
                <a:schemeClr val="dk2"/>
              </a:buClr>
              <a:buSzPts val="1800"/>
              <a:buChar char="•"/>
              <a:defRPr sz="1800"/>
            </a:lvl3pPr>
            <a:lvl4pPr indent="-342900" lvl="3" marL="1828800" algn="l">
              <a:spcBef>
                <a:spcPts val="360"/>
              </a:spcBef>
              <a:spcAft>
                <a:spcPts val="0"/>
              </a:spcAft>
              <a:buClr>
                <a:schemeClr val="dk2"/>
              </a:buClr>
              <a:buSzPts val="1800"/>
              <a:buChar char="–"/>
              <a:defRPr sz="1800"/>
            </a:lvl4pPr>
            <a:lvl5pPr indent="-342900" lvl="4" marL="2286000" algn="l">
              <a:spcBef>
                <a:spcPts val="360"/>
              </a:spcBef>
              <a:spcAft>
                <a:spcPts val="0"/>
              </a:spcAft>
              <a:buClr>
                <a:schemeClr val="dk2"/>
              </a:buClr>
              <a:buSzPts val="1800"/>
              <a:buChar char="»"/>
              <a:defRPr sz="18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 name="Google Shape;26;p4"/>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8" name="Shape 28"/>
        <p:cNvGrpSpPr/>
        <p:nvPr/>
      </p:nvGrpSpPr>
      <p:grpSpPr>
        <a:xfrm>
          <a:off x="0" y="0"/>
          <a:ext cx="0" cy="0"/>
          <a:chOff x="0" y="0"/>
          <a:chExt cx="0" cy="0"/>
        </a:xfrm>
      </p:grpSpPr>
      <p:sp>
        <p:nvSpPr>
          <p:cNvPr id="29" name="Google Shape;29;p5"/>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5"/>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1" name="Google Shape;31;p5"/>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2"/>
              </a:buClr>
              <a:buSzPts val="2000"/>
              <a:buFont typeface="Calibri"/>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32" name="Shape 32"/>
        <p:cNvGrpSpPr/>
        <p:nvPr/>
      </p:nvGrpSpPr>
      <p:grpSpPr>
        <a:xfrm>
          <a:off x="0" y="0"/>
          <a:ext cx="0" cy="0"/>
          <a:chOff x="0" y="0"/>
          <a:chExt cx="0" cy="0"/>
        </a:xfrm>
      </p:grpSpPr>
      <p:sp>
        <p:nvSpPr>
          <p:cNvPr id="33" name="Google Shape;33;p6"/>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6"/>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5" name="Google Shape;35;p6"/>
          <p:cNvSpPr/>
          <p:nvPr/>
        </p:nvSpPr>
        <p:spPr>
          <a:xfrm>
            <a:off x="4355977" y="3858012"/>
            <a:ext cx="72007" cy="763862"/>
          </a:xfrm>
          <a:prstGeom prst="rect">
            <a:avLst/>
          </a:prstGeom>
          <a:solidFill>
            <a:srgbClr val="5252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 name="Google Shape;36;p6"/>
          <p:cNvSpPr/>
          <p:nvPr/>
        </p:nvSpPr>
        <p:spPr>
          <a:xfrm rot="-2225626">
            <a:off x="4158171" y="3532934"/>
            <a:ext cx="1653481" cy="199767"/>
          </a:xfrm>
          <a:prstGeom prst="rect">
            <a:avLst/>
          </a:prstGeom>
          <a:solidFill>
            <a:srgbClr val="ECFA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 name="Google Shape;37;p6"/>
          <p:cNvSpPr/>
          <p:nvPr/>
        </p:nvSpPr>
        <p:spPr>
          <a:xfrm>
            <a:off x="5508104" y="3107518"/>
            <a:ext cx="3528392" cy="199767"/>
          </a:xfrm>
          <a:prstGeom prst="rect">
            <a:avLst/>
          </a:prstGeom>
          <a:solidFill>
            <a:srgbClr val="ECFA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 name="Google Shape;38;p6"/>
          <p:cNvSpPr/>
          <p:nvPr/>
        </p:nvSpPr>
        <p:spPr>
          <a:xfrm>
            <a:off x="35496" y="2791798"/>
            <a:ext cx="4248472" cy="1245612"/>
          </a:xfrm>
          <a:prstGeom prst="rect">
            <a:avLst/>
          </a:prstGeom>
          <a:solidFill>
            <a:srgbClr val="5252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 name="Google Shape;39;p6"/>
          <p:cNvSpPr/>
          <p:nvPr/>
        </p:nvSpPr>
        <p:spPr>
          <a:xfrm>
            <a:off x="5436096" y="1927702"/>
            <a:ext cx="3600400" cy="1188000"/>
          </a:xfrm>
          <a:prstGeom prst="rect">
            <a:avLst/>
          </a:prstGeom>
          <a:solidFill>
            <a:srgbClr val="5252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 name="Google Shape;40;p6"/>
          <p:cNvSpPr/>
          <p:nvPr/>
        </p:nvSpPr>
        <p:spPr>
          <a:xfrm>
            <a:off x="4283199" y="1927677"/>
            <a:ext cx="1223963" cy="2109788"/>
          </a:xfrm>
          <a:custGeom>
            <a:rect b="b" l="l" r="r" t="t"/>
            <a:pathLst>
              <a:path extrusionOk="0" h="2109788" w="1223963">
                <a:moveTo>
                  <a:pt x="1223963" y="0"/>
                </a:moveTo>
                <a:lnTo>
                  <a:pt x="1223963" y="1185863"/>
                </a:lnTo>
                <a:lnTo>
                  <a:pt x="0" y="2109788"/>
                </a:lnTo>
                <a:lnTo>
                  <a:pt x="0" y="862013"/>
                </a:lnTo>
                <a:lnTo>
                  <a:pt x="1223963" y="0"/>
                </a:lnTo>
                <a:close/>
              </a:path>
            </a:pathLst>
          </a:custGeom>
          <a:solidFill>
            <a:srgbClr val="5252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 name="Google Shape;41;p6"/>
          <p:cNvSpPr/>
          <p:nvPr/>
        </p:nvSpPr>
        <p:spPr>
          <a:xfrm>
            <a:off x="1907704" y="2569902"/>
            <a:ext cx="648072" cy="255631"/>
          </a:xfrm>
          <a:prstGeom prst="rect">
            <a:avLst/>
          </a:prstGeom>
          <a:solidFill>
            <a:srgbClr val="262626"/>
          </a:solidFill>
          <a:ln cap="flat" cmpd="sng" w="25400">
            <a:solidFill>
              <a:srgbClr val="26262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 name="Google Shape;42;p6"/>
          <p:cNvSpPr/>
          <p:nvPr/>
        </p:nvSpPr>
        <p:spPr>
          <a:xfrm>
            <a:off x="1259632" y="2569902"/>
            <a:ext cx="648072" cy="255631"/>
          </a:xfrm>
          <a:prstGeom prst="rect">
            <a:avLst/>
          </a:prstGeom>
          <a:solidFill>
            <a:srgbClr val="262626"/>
          </a:solidFill>
          <a:ln cap="flat" cmpd="sng" w="25400">
            <a:solidFill>
              <a:srgbClr val="26262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3" name="Google Shape;43;p6"/>
          <p:cNvCxnSpPr/>
          <p:nvPr/>
        </p:nvCxnSpPr>
        <p:spPr>
          <a:xfrm>
            <a:off x="827584" y="2536002"/>
            <a:ext cx="0" cy="1829102"/>
          </a:xfrm>
          <a:prstGeom prst="straightConnector1">
            <a:avLst/>
          </a:prstGeom>
          <a:noFill/>
          <a:ln cap="flat" cmpd="sng" w="9525">
            <a:solidFill>
              <a:srgbClr val="E33519"/>
            </a:solidFill>
            <a:prstDash val="solid"/>
            <a:round/>
            <a:headEnd len="sm" w="sm" type="none"/>
            <a:tailEnd len="sm" w="sm" type="none"/>
          </a:ln>
        </p:spPr>
      </p:cxnSp>
      <p:sp>
        <p:nvSpPr>
          <p:cNvPr id="44" name="Google Shape;44;p6"/>
          <p:cNvSpPr/>
          <p:nvPr/>
        </p:nvSpPr>
        <p:spPr>
          <a:xfrm>
            <a:off x="5796136" y="1628800"/>
            <a:ext cx="144016" cy="1785804"/>
          </a:xfrm>
          <a:prstGeom prst="rightBracket">
            <a:avLst>
              <a:gd fmla="val 8333" name="adj"/>
            </a:avLst>
          </a:prstGeom>
          <a:noFill/>
          <a:ln cap="flat" cmpd="sng" w="31750">
            <a:solidFill>
              <a:srgbClr val="5959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5" name="Google Shape;45;p6"/>
          <p:cNvSpPr/>
          <p:nvPr/>
        </p:nvSpPr>
        <p:spPr>
          <a:xfrm>
            <a:off x="6228184" y="1628800"/>
            <a:ext cx="144016" cy="1785804"/>
          </a:xfrm>
          <a:prstGeom prst="leftBracket">
            <a:avLst>
              <a:gd fmla="val 8333" name="adj"/>
            </a:avLst>
          </a:prstGeom>
          <a:noFill/>
          <a:ln cap="flat" cmpd="sng" w="31750">
            <a:solidFill>
              <a:srgbClr val="5959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6" name="Google Shape;46;p6"/>
          <p:cNvSpPr/>
          <p:nvPr/>
        </p:nvSpPr>
        <p:spPr>
          <a:xfrm>
            <a:off x="5945440" y="1657400"/>
            <a:ext cx="282744" cy="1757204"/>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7" name="Google Shape;47;p6"/>
          <p:cNvSpPr/>
          <p:nvPr/>
        </p:nvSpPr>
        <p:spPr>
          <a:xfrm>
            <a:off x="6308374" y="1723204"/>
            <a:ext cx="432048" cy="255631"/>
          </a:xfrm>
          <a:prstGeom prst="rect">
            <a:avLst/>
          </a:prstGeom>
          <a:solidFill>
            <a:srgbClr val="262626"/>
          </a:solidFill>
          <a:ln cap="flat" cmpd="sng" w="25400">
            <a:solidFill>
              <a:srgbClr val="26262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 name="Google Shape;48;p6"/>
          <p:cNvSpPr/>
          <p:nvPr/>
        </p:nvSpPr>
        <p:spPr>
          <a:xfrm>
            <a:off x="2740380" y="1412776"/>
            <a:ext cx="355456" cy="1379022"/>
          </a:xfrm>
          <a:prstGeom prst="rect">
            <a:avLst/>
          </a:prstGeom>
          <a:solidFill>
            <a:srgbClr val="5252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 name="Google Shape;49;p6"/>
          <p:cNvSpPr/>
          <p:nvPr/>
        </p:nvSpPr>
        <p:spPr>
          <a:xfrm>
            <a:off x="971599" y="1412776"/>
            <a:ext cx="234027" cy="1392953"/>
          </a:xfrm>
          <a:prstGeom prst="rect">
            <a:avLst/>
          </a:prstGeom>
          <a:solidFill>
            <a:srgbClr val="5252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 name="Google Shape;50;p6"/>
          <p:cNvSpPr/>
          <p:nvPr/>
        </p:nvSpPr>
        <p:spPr>
          <a:xfrm>
            <a:off x="4139952" y="4037465"/>
            <a:ext cx="72200" cy="584409"/>
          </a:xfrm>
          <a:prstGeom prst="rect">
            <a:avLst/>
          </a:prstGeom>
          <a:solidFill>
            <a:srgbClr val="5252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 name="Google Shape;51;p6"/>
          <p:cNvSpPr/>
          <p:nvPr/>
        </p:nvSpPr>
        <p:spPr>
          <a:xfrm>
            <a:off x="4552265" y="1924182"/>
            <a:ext cx="1097219" cy="113749"/>
          </a:xfrm>
          <a:prstGeom prst="rect">
            <a:avLst/>
          </a:prstGeom>
          <a:solidFill>
            <a:srgbClr val="5252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 name="Google Shape;52;p6"/>
          <p:cNvSpPr/>
          <p:nvPr/>
        </p:nvSpPr>
        <p:spPr>
          <a:xfrm>
            <a:off x="1979712" y="3927150"/>
            <a:ext cx="72200" cy="584409"/>
          </a:xfrm>
          <a:prstGeom prst="rect">
            <a:avLst/>
          </a:prstGeom>
          <a:solidFill>
            <a:srgbClr val="5252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 name="Google Shape;53;p6"/>
          <p:cNvSpPr/>
          <p:nvPr/>
        </p:nvSpPr>
        <p:spPr>
          <a:xfrm>
            <a:off x="392776" y="3927149"/>
            <a:ext cx="72200" cy="584409"/>
          </a:xfrm>
          <a:prstGeom prst="rect">
            <a:avLst/>
          </a:prstGeom>
          <a:solidFill>
            <a:srgbClr val="5252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 name="Google Shape;54;p6"/>
          <p:cNvSpPr txBox="1"/>
          <p:nvPr/>
        </p:nvSpPr>
        <p:spPr>
          <a:xfrm>
            <a:off x="35496" y="2037931"/>
            <a:ext cx="792088"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200">
                <a:solidFill>
                  <a:schemeClr val="dk2"/>
                </a:solidFill>
                <a:latin typeface="Calibri"/>
                <a:ea typeface="Calibri"/>
                <a:cs typeface="Calibri"/>
                <a:sym typeface="Calibri"/>
              </a:rPr>
              <a:t>Finish line</a:t>
            </a:r>
            <a:endParaRPr/>
          </a:p>
        </p:txBody>
      </p:sp>
      <p:sp>
        <p:nvSpPr>
          <p:cNvPr id="55" name="Google Shape;55;p6"/>
          <p:cNvSpPr txBox="1"/>
          <p:nvPr/>
        </p:nvSpPr>
        <p:spPr>
          <a:xfrm>
            <a:off x="5811515" y="1151039"/>
            <a:ext cx="992733"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200">
                <a:solidFill>
                  <a:schemeClr val="dk2"/>
                </a:solidFill>
                <a:latin typeface="Calibri"/>
                <a:ea typeface="Calibri"/>
                <a:cs typeface="Calibri"/>
                <a:sym typeface="Calibri"/>
              </a:rPr>
              <a:t>Donnington Bridge</a:t>
            </a:r>
            <a:endParaRPr/>
          </a:p>
        </p:txBody>
      </p:sp>
      <p:sp>
        <p:nvSpPr>
          <p:cNvPr id="56" name="Google Shape;56;p6"/>
          <p:cNvSpPr txBox="1"/>
          <p:nvPr/>
        </p:nvSpPr>
        <p:spPr>
          <a:xfrm>
            <a:off x="1291338" y="2199683"/>
            <a:ext cx="1318760"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200">
                <a:solidFill>
                  <a:schemeClr val="dk2"/>
                </a:solidFill>
                <a:latin typeface="Calibri"/>
                <a:ea typeface="Calibri"/>
                <a:cs typeface="Calibri"/>
                <a:sym typeface="Calibri"/>
              </a:rPr>
              <a:t>Boathouse Island</a:t>
            </a:r>
            <a:endParaRPr/>
          </a:p>
        </p:txBody>
      </p:sp>
      <p:sp>
        <p:nvSpPr>
          <p:cNvPr id="57" name="Google Shape;57;p6"/>
          <p:cNvSpPr txBox="1"/>
          <p:nvPr/>
        </p:nvSpPr>
        <p:spPr>
          <a:xfrm>
            <a:off x="2070230" y="4240499"/>
            <a:ext cx="96023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200">
                <a:solidFill>
                  <a:schemeClr val="dk2"/>
                </a:solidFill>
                <a:latin typeface="Calibri"/>
                <a:ea typeface="Calibri"/>
                <a:cs typeface="Calibri"/>
                <a:sym typeface="Calibri"/>
              </a:rPr>
              <a:t>Univ Rafts</a:t>
            </a:r>
            <a:endParaRPr/>
          </a:p>
        </p:txBody>
      </p:sp>
      <p:sp>
        <p:nvSpPr>
          <p:cNvPr id="58" name="Google Shape;58;p6"/>
          <p:cNvSpPr txBox="1"/>
          <p:nvPr/>
        </p:nvSpPr>
        <p:spPr>
          <a:xfrm>
            <a:off x="3095836" y="4319971"/>
            <a:ext cx="972108"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200">
                <a:solidFill>
                  <a:schemeClr val="dk2"/>
                </a:solidFill>
                <a:latin typeface="Calibri"/>
                <a:ea typeface="Calibri"/>
                <a:cs typeface="Calibri"/>
                <a:sym typeface="Calibri"/>
              </a:rPr>
              <a:t>Longbridges</a:t>
            </a:r>
            <a:endParaRPr/>
          </a:p>
          <a:p>
            <a:pPr indent="0" lvl="0" marL="0" marR="0" rtl="0" algn="r">
              <a:spcBef>
                <a:spcPts val="0"/>
              </a:spcBef>
              <a:spcAft>
                <a:spcPts val="0"/>
              </a:spcAft>
              <a:buNone/>
            </a:pPr>
            <a:r>
              <a:rPr b="1" lang="en-GB" sz="1200">
                <a:solidFill>
                  <a:schemeClr val="dk2"/>
                </a:solidFill>
                <a:latin typeface="Calibri"/>
                <a:ea typeface="Calibri"/>
                <a:cs typeface="Calibri"/>
                <a:sym typeface="Calibri"/>
              </a:rPr>
              <a:t>Racedesk</a:t>
            </a:r>
            <a:endParaRPr/>
          </a:p>
        </p:txBody>
      </p:sp>
      <p:sp>
        <p:nvSpPr>
          <p:cNvPr id="59" name="Google Shape;59;p6"/>
          <p:cNvSpPr/>
          <p:nvPr/>
        </p:nvSpPr>
        <p:spPr>
          <a:xfrm>
            <a:off x="35496" y="4037465"/>
            <a:ext cx="4353148" cy="181888"/>
          </a:xfrm>
          <a:prstGeom prst="rect">
            <a:avLst/>
          </a:prstGeom>
          <a:solidFill>
            <a:srgbClr val="ECFA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 name="Google Shape;60;p6"/>
          <p:cNvSpPr/>
          <p:nvPr/>
        </p:nvSpPr>
        <p:spPr>
          <a:xfrm>
            <a:off x="3635896" y="3966025"/>
            <a:ext cx="432048" cy="255631"/>
          </a:xfrm>
          <a:prstGeom prst="rect">
            <a:avLst/>
          </a:prstGeom>
          <a:solidFill>
            <a:srgbClr val="262626"/>
          </a:solidFill>
          <a:ln cap="flat" cmpd="sng" w="25400">
            <a:solidFill>
              <a:srgbClr val="26262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 name="Google Shape;61;p6"/>
          <p:cNvSpPr/>
          <p:nvPr/>
        </p:nvSpPr>
        <p:spPr>
          <a:xfrm>
            <a:off x="2159732" y="3966024"/>
            <a:ext cx="432048" cy="255631"/>
          </a:xfrm>
          <a:prstGeom prst="rect">
            <a:avLst/>
          </a:prstGeom>
          <a:solidFill>
            <a:srgbClr val="262626"/>
          </a:solidFill>
          <a:ln cap="flat" cmpd="sng" w="25400">
            <a:solidFill>
              <a:srgbClr val="26262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 name="Google Shape;62;p6"/>
          <p:cNvSpPr txBox="1"/>
          <p:nvPr/>
        </p:nvSpPr>
        <p:spPr>
          <a:xfrm>
            <a:off x="7613863" y="3450553"/>
            <a:ext cx="1390530"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200">
                <a:solidFill>
                  <a:schemeClr val="dk2"/>
                </a:solidFill>
                <a:latin typeface="Calibri"/>
                <a:ea typeface="Calibri"/>
                <a:cs typeface="Calibri"/>
                <a:sym typeface="Calibri"/>
              </a:rPr>
              <a:t>Bungline areas</a:t>
            </a:r>
            <a:endParaRPr/>
          </a:p>
        </p:txBody>
      </p:sp>
      <p:sp>
        <p:nvSpPr>
          <p:cNvPr id="63" name="Google Shape;63;p6"/>
          <p:cNvSpPr/>
          <p:nvPr/>
        </p:nvSpPr>
        <p:spPr>
          <a:xfrm>
            <a:off x="5461489" y="1696090"/>
            <a:ext cx="432048" cy="255631"/>
          </a:xfrm>
          <a:prstGeom prst="rect">
            <a:avLst/>
          </a:prstGeom>
          <a:solidFill>
            <a:srgbClr val="262626"/>
          </a:solidFill>
          <a:ln cap="flat" cmpd="sng" w="25400">
            <a:solidFill>
              <a:srgbClr val="26262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 name="Google Shape;64;p6"/>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2"/>
              </a:buClr>
              <a:buSzPts val="2000"/>
              <a:buFont typeface="Calibri"/>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6"/>
          <p:cNvSpPr/>
          <p:nvPr/>
        </p:nvSpPr>
        <p:spPr>
          <a:xfrm>
            <a:off x="212776" y="4025984"/>
            <a:ext cx="180000" cy="180000"/>
          </a:xfrm>
          <a:prstGeom prst="star5">
            <a:avLst>
              <a:gd fmla="val 19098" name="adj"/>
              <a:gd fmla="val 105146" name="hf"/>
              <a:gd fmla="val 110557" name="vf"/>
            </a:avLst>
          </a:prstGeom>
          <a:solidFill>
            <a:srgbClr val="FFC000"/>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 name="Google Shape;66;p6"/>
          <p:cNvSpPr/>
          <p:nvPr/>
        </p:nvSpPr>
        <p:spPr>
          <a:xfrm>
            <a:off x="1412233" y="2591963"/>
            <a:ext cx="180000" cy="180000"/>
          </a:xfrm>
          <a:prstGeom prst="star5">
            <a:avLst>
              <a:gd fmla="val 19098" name="adj"/>
              <a:gd fmla="val 105146" name="hf"/>
              <a:gd fmla="val 110557" name="vf"/>
            </a:avLst>
          </a:prstGeom>
          <a:solidFill>
            <a:srgbClr val="FFC000"/>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 name="Google Shape;67;p6"/>
          <p:cNvSpPr/>
          <p:nvPr/>
        </p:nvSpPr>
        <p:spPr>
          <a:xfrm>
            <a:off x="2081584" y="2591963"/>
            <a:ext cx="180000" cy="180000"/>
          </a:xfrm>
          <a:prstGeom prst="star5">
            <a:avLst>
              <a:gd fmla="val 19098" name="adj"/>
              <a:gd fmla="val 105146" name="hf"/>
              <a:gd fmla="val 110557" name="vf"/>
            </a:avLst>
          </a:prstGeom>
          <a:solidFill>
            <a:srgbClr val="FFC000"/>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 name="Google Shape;68;p6"/>
          <p:cNvSpPr/>
          <p:nvPr/>
        </p:nvSpPr>
        <p:spPr>
          <a:xfrm>
            <a:off x="2253415" y="4003839"/>
            <a:ext cx="180000" cy="180000"/>
          </a:xfrm>
          <a:prstGeom prst="star5">
            <a:avLst>
              <a:gd fmla="val 19098" name="adj"/>
              <a:gd fmla="val 105146" name="hf"/>
              <a:gd fmla="val 110557" name="vf"/>
            </a:avLst>
          </a:prstGeom>
          <a:solidFill>
            <a:srgbClr val="FFC000"/>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 name="Google Shape;69;p6"/>
          <p:cNvSpPr/>
          <p:nvPr/>
        </p:nvSpPr>
        <p:spPr>
          <a:xfrm>
            <a:off x="2918108" y="4025984"/>
            <a:ext cx="180000" cy="180000"/>
          </a:xfrm>
          <a:prstGeom prst="star5">
            <a:avLst>
              <a:gd fmla="val 19098" name="adj"/>
              <a:gd fmla="val 105146" name="hf"/>
              <a:gd fmla="val 110557" name="vf"/>
            </a:avLst>
          </a:prstGeom>
          <a:solidFill>
            <a:srgbClr val="FFC000"/>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 name="Google Shape;70;p6"/>
          <p:cNvSpPr/>
          <p:nvPr/>
        </p:nvSpPr>
        <p:spPr>
          <a:xfrm>
            <a:off x="3761920" y="4003840"/>
            <a:ext cx="180000" cy="180000"/>
          </a:xfrm>
          <a:prstGeom prst="star5">
            <a:avLst>
              <a:gd fmla="val 19098" name="adj"/>
              <a:gd fmla="val 105146" name="hf"/>
              <a:gd fmla="val 110557" name="vf"/>
            </a:avLst>
          </a:prstGeom>
          <a:solidFill>
            <a:srgbClr val="FFC000"/>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 name="Google Shape;71;p6"/>
          <p:cNvSpPr/>
          <p:nvPr/>
        </p:nvSpPr>
        <p:spPr>
          <a:xfrm>
            <a:off x="4380496" y="3913961"/>
            <a:ext cx="180000" cy="180000"/>
          </a:xfrm>
          <a:prstGeom prst="star5">
            <a:avLst>
              <a:gd fmla="val 19098" name="adj"/>
              <a:gd fmla="val 105146" name="hf"/>
              <a:gd fmla="val 110557" name="vf"/>
            </a:avLst>
          </a:prstGeom>
          <a:solidFill>
            <a:srgbClr val="FFC000"/>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 name="Google Shape;72;p6"/>
          <p:cNvSpPr/>
          <p:nvPr/>
        </p:nvSpPr>
        <p:spPr>
          <a:xfrm>
            <a:off x="4766427" y="3594462"/>
            <a:ext cx="180000" cy="180000"/>
          </a:xfrm>
          <a:prstGeom prst="star5">
            <a:avLst>
              <a:gd fmla="val 19098" name="adj"/>
              <a:gd fmla="val 105146" name="hf"/>
              <a:gd fmla="val 110557" name="vf"/>
            </a:avLst>
          </a:prstGeom>
          <a:solidFill>
            <a:srgbClr val="FFC000"/>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 name="Google Shape;73;p6"/>
          <p:cNvSpPr/>
          <p:nvPr/>
        </p:nvSpPr>
        <p:spPr>
          <a:xfrm>
            <a:off x="5256096" y="3217285"/>
            <a:ext cx="180000" cy="180000"/>
          </a:xfrm>
          <a:prstGeom prst="star5">
            <a:avLst>
              <a:gd fmla="val 19098" name="adj"/>
              <a:gd fmla="val 105146" name="hf"/>
              <a:gd fmla="val 110557" name="vf"/>
            </a:avLst>
          </a:prstGeom>
          <a:solidFill>
            <a:srgbClr val="FFC000"/>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 name="Google Shape;74;p6"/>
          <p:cNvSpPr/>
          <p:nvPr/>
        </p:nvSpPr>
        <p:spPr>
          <a:xfrm>
            <a:off x="5724128" y="3094621"/>
            <a:ext cx="180000" cy="180000"/>
          </a:xfrm>
          <a:prstGeom prst="star5">
            <a:avLst>
              <a:gd fmla="val 19098" name="adj"/>
              <a:gd fmla="val 105146" name="hf"/>
              <a:gd fmla="val 110557" name="vf"/>
            </a:avLst>
          </a:prstGeom>
          <a:solidFill>
            <a:srgbClr val="FFC000"/>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 name="Google Shape;75;p6"/>
          <p:cNvSpPr/>
          <p:nvPr/>
        </p:nvSpPr>
        <p:spPr>
          <a:xfrm>
            <a:off x="7272300" y="3094621"/>
            <a:ext cx="180000" cy="180000"/>
          </a:xfrm>
          <a:prstGeom prst="star5">
            <a:avLst>
              <a:gd fmla="val 19098" name="adj"/>
              <a:gd fmla="val 105146" name="hf"/>
              <a:gd fmla="val 110557" name="vf"/>
            </a:avLst>
          </a:prstGeom>
          <a:solidFill>
            <a:srgbClr val="FFC000"/>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 name="Google Shape;76;p6"/>
          <p:cNvSpPr/>
          <p:nvPr/>
        </p:nvSpPr>
        <p:spPr>
          <a:xfrm>
            <a:off x="8129128" y="3094621"/>
            <a:ext cx="180000" cy="180000"/>
          </a:xfrm>
          <a:prstGeom prst="star5">
            <a:avLst>
              <a:gd fmla="val 19098" name="adj"/>
              <a:gd fmla="val 105146" name="hf"/>
              <a:gd fmla="val 110557" name="vf"/>
            </a:avLst>
          </a:prstGeom>
          <a:solidFill>
            <a:srgbClr val="FFC000"/>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 name="Google Shape;77;p6"/>
          <p:cNvSpPr/>
          <p:nvPr/>
        </p:nvSpPr>
        <p:spPr>
          <a:xfrm>
            <a:off x="737584" y="4025984"/>
            <a:ext cx="180000" cy="180000"/>
          </a:xfrm>
          <a:prstGeom prst="star5">
            <a:avLst>
              <a:gd fmla="val 19098" name="adj"/>
              <a:gd fmla="val 105146" name="hf"/>
              <a:gd fmla="val 110557" name="vf"/>
            </a:avLst>
          </a:prstGeom>
          <a:solidFill>
            <a:srgbClr val="FFC000"/>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type="blank">
  <p:cSld name="BLANK">
    <p:spTree>
      <p:nvGrpSpPr>
        <p:cNvPr id="78" name="Shape 78"/>
        <p:cNvGrpSpPr/>
        <p:nvPr/>
      </p:nvGrpSpPr>
      <p:grpSpPr>
        <a:xfrm>
          <a:off x="0" y="0"/>
          <a:ext cx="0" cy="0"/>
          <a:chOff x="0" y="0"/>
          <a:chExt cx="0" cy="0"/>
        </a:xfrm>
      </p:grpSpPr>
      <p:sp>
        <p:nvSpPr>
          <p:cNvPr id="79" name="Google Shape;79;p7"/>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7"/>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81" name="Shape 81"/>
        <p:cNvGrpSpPr/>
        <p:nvPr/>
      </p:nvGrpSpPr>
      <p:grpSpPr>
        <a:xfrm>
          <a:off x="0" y="0"/>
          <a:ext cx="0" cy="0"/>
          <a:chOff x="0" y="0"/>
          <a:chExt cx="0" cy="0"/>
        </a:xfrm>
      </p:grpSpPr>
      <p:sp>
        <p:nvSpPr>
          <p:cNvPr id="82" name="Google Shape;82;p8"/>
          <p:cNvSpPr txBox="1"/>
          <p:nvPr>
            <p:ph type="title"/>
          </p:nvPr>
        </p:nvSpPr>
        <p:spPr>
          <a:xfrm>
            <a:off x="457200" y="274638"/>
            <a:ext cx="8228013" cy="84772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8"/>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8"/>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0" y="6170844"/>
            <a:ext cx="9144000" cy="687157"/>
          </a:xfrm>
          <a:prstGeom prst="rect">
            <a:avLst/>
          </a:prstGeom>
          <a:solidFill>
            <a:schemeClr val="dk2"/>
          </a:solidFill>
          <a:ln>
            <a:noFill/>
          </a:ln>
        </p:spPr>
        <p:txBody>
          <a:bodyPr anchorCtr="0" anchor="ctr" bIns="41975" lIns="83950" spcFirstLastPara="1" rIns="83950" wrap="square" tIns="4197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 name="Google Shape;11;p1"/>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dk2"/>
              </a:buClr>
              <a:buSzPts val="2000"/>
              <a:buFont typeface="Calibri"/>
              <a:buNone/>
              <a:defRPr b="1" i="0" sz="2000" u="none" cap="none" strike="noStrik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a:bodyPr>
          <a:lstStyle>
            <a:lvl1pPr indent="-342900" lvl="0" marL="457200" marR="0" rtl="0" algn="l">
              <a:spcBef>
                <a:spcPts val="360"/>
              </a:spcBef>
              <a:spcAft>
                <a:spcPts val="0"/>
              </a:spcAft>
              <a:buClr>
                <a:schemeClr val="dk2"/>
              </a:buClr>
              <a:buSzPts val="1800"/>
              <a:buFont typeface="Arial"/>
              <a:buChar char="•"/>
              <a:defRPr b="0" i="0" sz="1800" u="none" cap="none" strike="noStrike">
                <a:solidFill>
                  <a:schemeClr val="dk2"/>
                </a:solidFill>
                <a:latin typeface="Calibri"/>
                <a:ea typeface="Calibri"/>
                <a:cs typeface="Calibri"/>
                <a:sym typeface="Calibri"/>
              </a:defRPr>
            </a:lvl1pPr>
            <a:lvl2pPr indent="-342900" lvl="1" marL="914400" marR="0" rtl="0" algn="l">
              <a:spcBef>
                <a:spcPts val="360"/>
              </a:spcBef>
              <a:spcAft>
                <a:spcPts val="0"/>
              </a:spcAft>
              <a:buClr>
                <a:schemeClr val="dk2"/>
              </a:buClr>
              <a:buSzPts val="1800"/>
              <a:buFont typeface="Arial"/>
              <a:buChar char="–"/>
              <a:defRPr b="0" i="0" sz="1800" u="none" cap="none" strike="noStrike">
                <a:solidFill>
                  <a:schemeClr val="dk2"/>
                </a:solidFill>
                <a:latin typeface="Calibri"/>
                <a:ea typeface="Calibri"/>
                <a:cs typeface="Calibri"/>
                <a:sym typeface="Calibri"/>
              </a:defRPr>
            </a:lvl2pPr>
            <a:lvl3pPr indent="-342900" lvl="2" marL="1371600" marR="0" rtl="0" algn="l">
              <a:spcBef>
                <a:spcPts val="360"/>
              </a:spcBef>
              <a:spcAft>
                <a:spcPts val="0"/>
              </a:spcAft>
              <a:buClr>
                <a:schemeClr val="dk2"/>
              </a:buClr>
              <a:buSzPts val="1800"/>
              <a:buFont typeface="Arial"/>
              <a:buChar char="•"/>
              <a:defRPr b="0" i="0" sz="1800" u="none" cap="none" strike="noStrike">
                <a:solidFill>
                  <a:schemeClr val="dk2"/>
                </a:solidFill>
                <a:latin typeface="Calibri"/>
                <a:ea typeface="Calibri"/>
                <a:cs typeface="Calibri"/>
                <a:sym typeface="Calibri"/>
              </a:defRPr>
            </a:lvl3pPr>
            <a:lvl4pPr indent="-342900" lvl="3" marL="1828800" marR="0" rtl="0" algn="l">
              <a:spcBef>
                <a:spcPts val="360"/>
              </a:spcBef>
              <a:spcAft>
                <a:spcPts val="0"/>
              </a:spcAft>
              <a:buClr>
                <a:schemeClr val="dk2"/>
              </a:buClr>
              <a:buSzPts val="1800"/>
              <a:buFont typeface="Arial"/>
              <a:buChar char="–"/>
              <a:defRPr b="0" i="0" sz="1800" u="none" cap="none" strike="noStrike">
                <a:solidFill>
                  <a:schemeClr val="dk2"/>
                </a:solidFill>
                <a:latin typeface="Calibri"/>
                <a:ea typeface="Calibri"/>
                <a:cs typeface="Calibri"/>
                <a:sym typeface="Calibri"/>
              </a:defRPr>
            </a:lvl4pPr>
            <a:lvl5pPr indent="-342900" lvl="4" marL="2286000" marR="0" rtl="0" algn="l">
              <a:spcBef>
                <a:spcPts val="360"/>
              </a:spcBef>
              <a:spcAft>
                <a:spcPts val="0"/>
              </a:spcAft>
              <a:buClr>
                <a:schemeClr val="dk2"/>
              </a:buClr>
              <a:buSzPts val="1800"/>
              <a:buFont typeface="Arial"/>
              <a:buChar char="»"/>
              <a:defRPr b="0" i="0" sz="1800" u="none" cap="none" strike="noStrike">
                <a:solidFill>
                  <a:schemeClr val="dk2"/>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slide" Target="/ppt/slides/slide11.xml"/><Relationship Id="rId4" Type="http://schemas.openxmlformats.org/officeDocument/2006/relationships/slide" Target="/ppt/slides/slide12.xml"/><Relationship Id="rId9" Type="http://schemas.openxmlformats.org/officeDocument/2006/relationships/slide" Target="/ppt/slides/slide17.xml"/><Relationship Id="rId5" Type="http://schemas.openxmlformats.org/officeDocument/2006/relationships/slide" Target="/ppt/slides/slide13.xml"/><Relationship Id="rId6" Type="http://schemas.openxmlformats.org/officeDocument/2006/relationships/slide" Target="/ppt/slides/slide14.xml"/><Relationship Id="rId7" Type="http://schemas.openxmlformats.org/officeDocument/2006/relationships/slide" Target="/ppt/slides/slide15.xml"/><Relationship Id="rId8" Type="http://schemas.openxmlformats.org/officeDocument/2006/relationships/slide" Target="/ppt/slides/slide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slide" Target="/ppt/slides/slide11.xml"/><Relationship Id="rId4" Type="http://schemas.openxmlformats.org/officeDocument/2006/relationships/slide" Target="/ppt/slides/slide12.xml"/><Relationship Id="rId10" Type="http://schemas.openxmlformats.org/officeDocument/2006/relationships/slide" Target="/ppt/slides/slide10.xml"/><Relationship Id="rId9" Type="http://schemas.openxmlformats.org/officeDocument/2006/relationships/slide" Target="/ppt/slides/slide17.xml"/><Relationship Id="rId5" Type="http://schemas.openxmlformats.org/officeDocument/2006/relationships/slide" Target="/ppt/slides/slide13.xml"/><Relationship Id="rId6" Type="http://schemas.openxmlformats.org/officeDocument/2006/relationships/slide" Target="/ppt/slides/slide14.xml"/><Relationship Id="rId7" Type="http://schemas.openxmlformats.org/officeDocument/2006/relationships/slide" Target="/ppt/slides/slide15.xml"/><Relationship Id="rId8" Type="http://schemas.openxmlformats.org/officeDocument/2006/relationships/slide" Target="/ppt/slides/slide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slide" Target="/ppt/slides/slide11.xml"/><Relationship Id="rId4" Type="http://schemas.openxmlformats.org/officeDocument/2006/relationships/slide" Target="/ppt/slides/slide12.xml"/><Relationship Id="rId10" Type="http://schemas.openxmlformats.org/officeDocument/2006/relationships/slide" Target="/ppt/slides/slide10.xml"/><Relationship Id="rId9" Type="http://schemas.openxmlformats.org/officeDocument/2006/relationships/slide" Target="/ppt/slides/slide17.xml"/><Relationship Id="rId5" Type="http://schemas.openxmlformats.org/officeDocument/2006/relationships/slide" Target="/ppt/slides/slide13.xml"/><Relationship Id="rId6" Type="http://schemas.openxmlformats.org/officeDocument/2006/relationships/slide" Target="/ppt/slides/slide14.xml"/><Relationship Id="rId7" Type="http://schemas.openxmlformats.org/officeDocument/2006/relationships/slide" Target="/ppt/slides/slide15.xml"/><Relationship Id="rId8" Type="http://schemas.openxmlformats.org/officeDocument/2006/relationships/slide" Target="/ppt/slides/slide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slide" Target="/ppt/slides/slide11.xml"/><Relationship Id="rId4" Type="http://schemas.openxmlformats.org/officeDocument/2006/relationships/slide" Target="/ppt/slides/slide12.xml"/><Relationship Id="rId10" Type="http://schemas.openxmlformats.org/officeDocument/2006/relationships/slide" Target="/ppt/slides/slide10.xml"/><Relationship Id="rId9" Type="http://schemas.openxmlformats.org/officeDocument/2006/relationships/slide" Target="/ppt/slides/slide17.xml"/><Relationship Id="rId5" Type="http://schemas.openxmlformats.org/officeDocument/2006/relationships/slide" Target="/ppt/slides/slide13.xml"/><Relationship Id="rId6" Type="http://schemas.openxmlformats.org/officeDocument/2006/relationships/slide" Target="/ppt/slides/slide14.xml"/><Relationship Id="rId7" Type="http://schemas.openxmlformats.org/officeDocument/2006/relationships/slide" Target="/ppt/slides/slide15.xml"/><Relationship Id="rId8" Type="http://schemas.openxmlformats.org/officeDocument/2006/relationships/slide" Target="/ppt/slides/slide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slide" Target="/ppt/slides/slide11.xml"/><Relationship Id="rId4" Type="http://schemas.openxmlformats.org/officeDocument/2006/relationships/slide" Target="/ppt/slides/slide12.xml"/><Relationship Id="rId10" Type="http://schemas.openxmlformats.org/officeDocument/2006/relationships/slide" Target="/ppt/slides/slide10.xml"/><Relationship Id="rId9" Type="http://schemas.openxmlformats.org/officeDocument/2006/relationships/slide" Target="/ppt/slides/slide17.xml"/><Relationship Id="rId5" Type="http://schemas.openxmlformats.org/officeDocument/2006/relationships/slide" Target="/ppt/slides/slide13.xml"/><Relationship Id="rId6" Type="http://schemas.openxmlformats.org/officeDocument/2006/relationships/slide" Target="/ppt/slides/slide14.xml"/><Relationship Id="rId7" Type="http://schemas.openxmlformats.org/officeDocument/2006/relationships/slide" Target="/ppt/slides/slide15.xml"/><Relationship Id="rId8" Type="http://schemas.openxmlformats.org/officeDocument/2006/relationships/slide" Target="/ppt/slides/slide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slide" Target="/ppt/slides/slide12.xml"/><Relationship Id="rId4" Type="http://schemas.openxmlformats.org/officeDocument/2006/relationships/slide" Target="/ppt/slides/slide13.xml"/><Relationship Id="rId5" Type="http://schemas.openxmlformats.org/officeDocument/2006/relationships/slide" Target="/ppt/slides/slide16.xml"/><Relationship Id="rId6" Type="http://schemas.openxmlformats.org/officeDocument/2006/relationships/slide" Target="/ppt/slides/slide17.xml"/><Relationship Id="rId7" Type="http://schemas.openxmlformats.org/officeDocument/2006/relationships/slide" Target="/ppt/slid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slide" Target="/ppt/slides/slide12.xml"/><Relationship Id="rId4" Type="http://schemas.openxmlformats.org/officeDocument/2006/relationships/slide" Target="/ppt/slides/slide13.xml"/><Relationship Id="rId5" Type="http://schemas.openxmlformats.org/officeDocument/2006/relationships/slide" Target="/ppt/slides/slide16.xml"/><Relationship Id="rId6" Type="http://schemas.openxmlformats.org/officeDocument/2006/relationships/slide" Target="/ppt/slides/slide17.xml"/><Relationship Id="rId7" Type="http://schemas.openxmlformats.org/officeDocument/2006/relationships/slide" Target="/ppt/slid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slide" Target="/ppt/slides/slide9.xml"/><Relationship Id="rId11" Type="http://schemas.openxmlformats.org/officeDocument/2006/relationships/slide" Target="/ppt/slides/slide79.xml"/><Relationship Id="rId10" Type="http://schemas.openxmlformats.org/officeDocument/2006/relationships/slide" Target="/ppt/slides/slide75.xml"/><Relationship Id="rId9" Type="http://schemas.openxmlformats.org/officeDocument/2006/relationships/slide" Target="/ppt/slides/slide74.xml"/><Relationship Id="rId5" Type="http://schemas.openxmlformats.org/officeDocument/2006/relationships/slide" Target="/ppt/slides/slide17.xml"/><Relationship Id="rId6" Type="http://schemas.openxmlformats.org/officeDocument/2006/relationships/slide" Target="/ppt/slides/slide32.xml"/><Relationship Id="rId7" Type="http://schemas.openxmlformats.org/officeDocument/2006/relationships/slide" Target="/ppt/slides/slide53.xml"/><Relationship Id="rId8" Type="http://schemas.openxmlformats.org/officeDocument/2006/relationships/slide" Target="/ppt/slides/slide6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11.png"/><Relationship Id="rId10" Type="http://schemas.openxmlformats.org/officeDocument/2006/relationships/image" Target="../media/image25.png"/><Relationship Id="rId9" Type="http://schemas.openxmlformats.org/officeDocument/2006/relationships/image" Target="../media/image24.jpg"/><Relationship Id="rId5" Type="http://schemas.openxmlformats.org/officeDocument/2006/relationships/image" Target="../media/image14.png"/><Relationship Id="rId6" Type="http://schemas.openxmlformats.org/officeDocument/2006/relationships/image" Target="../media/image23.png"/><Relationship Id="rId7" Type="http://schemas.openxmlformats.org/officeDocument/2006/relationships/image" Target="../media/image17.jpg"/><Relationship Id="rId8"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image" Target="../media/image27.png"/><Relationship Id="rId6" Type="http://schemas.openxmlformats.org/officeDocument/2006/relationships/image" Target="../media/image50.png"/><Relationship Id="rId7"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0.png"/><Relationship Id="rId4" Type="http://schemas.openxmlformats.org/officeDocument/2006/relationships/slide" Target="/ppt/slides/slide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9.png"/><Relationship Id="rId4" Type="http://schemas.openxmlformats.org/officeDocument/2006/relationships/image" Target="../media/image28.jpg"/><Relationship Id="rId5" Type="http://schemas.openxmlformats.org/officeDocument/2006/relationships/image" Target="../media/image38.png"/><Relationship Id="rId6" Type="http://schemas.openxmlformats.org/officeDocument/2006/relationships/image" Target="../media/image37.png"/><Relationship Id="rId7" Type="http://schemas.openxmlformats.org/officeDocument/2006/relationships/image" Target="../media/image29.png"/><Relationship Id="rId8" Type="http://schemas.openxmlformats.org/officeDocument/2006/relationships/image" Target="../media/image3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0.png"/><Relationship Id="rId4" Type="http://schemas.openxmlformats.org/officeDocument/2006/relationships/slide" Target="/ppt/slides/slide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7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0.png"/><Relationship Id="rId4" Type="http://schemas.openxmlformats.org/officeDocument/2006/relationships/slide" Target="/ppt/slides/slide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1.png"/><Relationship Id="rId4" Type="http://schemas.openxmlformats.org/officeDocument/2006/relationships/image" Target="../media/image55.png"/><Relationship Id="rId5" Type="http://schemas.openxmlformats.org/officeDocument/2006/relationships/image" Target="../media/image4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0.png"/><Relationship Id="rId4" Type="http://schemas.openxmlformats.org/officeDocument/2006/relationships/slide" Target="/ppt/slides/slide3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www.youtube.com/watch?v=0XNux-ShGUg&amp;t=30s" TargetMode="External"/><Relationship Id="rId4" Type="http://schemas.openxmlformats.org/officeDocument/2006/relationships/hyperlink" Target="http://www.youtube.com/watch?v=qoyHvBKouKU&amp;t=30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www.youtube.com/watch?v=SCaeOsQmpTs&amp;t=44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hyperlink" Target="http://www.youtube.com/watch?v=_MGbn_ABPPk" TargetMode="External"/><Relationship Id="rId4" Type="http://schemas.openxmlformats.org/officeDocument/2006/relationships/image" Target="../media/image21.png"/><Relationship Id="rId5" Type="http://schemas.openxmlformats.org/officeDocument/2006/relationships/image" Target="../media/image9.png"/><Relationship Id="rId6"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www.youtube.com/watch?v=RavyXCCZEuY"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4.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26.png"/><Relationship Id="rId5" Type="http://schemas.openxmlformats.org/officeDocument/2006/relationships/image" Target="../media/image12.png"/><Relationship Id="rId6" Type="http://schemas.openxmlformats.org/officeDocument/2006/relationships/image" Target="../media/image6.png"/><Relationship Id="rId7" Type="http://schemas.openxmlformats.org/officeDocument/2006/relationships/image" Target="../media/image2.jpg"/><Relationship Id="rId8"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47.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4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4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4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4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4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4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www.ourcs.org.uk/information/blades" TargetMode="Externa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53.png"/><Relationship Id="rId4" Type="http://schemas.openxmlformats.org/officeDocument/2006/relationships/image" Target="../media/image58.png"/><Relationship Id="rId5" Type="http://schemas.openxmlformats.org/officeDocument/2006/relationships/image" Target="../media/image6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7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hyperlink" Target="https://ourcs.co.uk/racing/torpids-2022/" TargetMode="External"/><Relationship Id="rId4" Type="http://schemas.openxmlformats.org/officeDocument/2006/relationships/hyperlink" Target="https://twitter.com/racedesk" TargetMode="External"/><Relationship Id="rId5" Type="http://schemas.openxmlformats.org/officeDocument/2006/relationships/hyperlink" Target="https://twitter.com/ourcs" TargetMode="External"/><Relationship Id="rId6" Type="http://schemas.openxmlformats.org/officeDocument/2006/relationships/hyperlink" Target="http://www.youtube.com/ourcs" TargetMode="External"/><Relationship Id="rId7" Type="http://schemas.openxmlformats.org/officeDocument/2006/relationships/hyperlink" Target="https://ourcs.co.uk/organisation/racin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hyperlink" Target="http://www.youtube.com/watch?v=Znv7IxF4cNk&amp;t=1m30s" TargetMode="External"/><Relationship Id="rId4" Type="http://schemas.openxmlformats.org/officeDocument/2006/relationships/hyperlink" Target="http://www.youtube.com/watch?v=Pkj3cR_Bgvg" TargetMode="External"/><Relationship Id="rId10" Type="http://schemas.openxmlformats.org/officeDocument/2006/relationships/hyperlink" Target="https://www.youtube.com/watch?v=4FVQ31ORJEw" TargetMode="External"/><Relationship Id="rId9" Type="http://schemas.openxmlformats.org/officeDocument/2006/relationships/hyperlink" Target="https://youtu.be/JLzlt1jXNdY?t=14s" TargetMode="External"/><Relationship Id="rId5" Type="http://schemas.openxmlformats.org/officeDocument/2006/relationships/hyperlink" Target="http://www.youtube.com/watch?v=Pkj3cR_Bgvg" TargetMode="External"/><Relationship Id="rId6" Type="http://schemas.openxmlformats.org/officeDocument/2006/relationships/hyperlink" Target="http://www.youtube.com/watch?v=Pkj3cR_Bgvg" TargetMode="External"/><Relationship Id="rId7" Type="http://schemas.openxmlformats.org/officeDocument/2006/relationships/hyperlink" Target="http://www.youtube.com/watch?v=SCaeOsQmpTs&amp;t=44s" TargetMode="External"/><Relationship Id="rId8" Type="http://schemas.openxmlformats.org/officeDocument/2006/relationships/hyperlink" Target="http://www.youtube.com/watch?v=0XNux-ShGUg"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 Id="rId3" Type="http://schemas.openxmlformats.org/officeDocument/2006/relationships/hyperlink" Target="https://ourcs.co.uk/" TargetMode="External"/><Relationship Id="rId4" Type="http://schemas.openxmlformats.org/officeDocument/2006/relationships/image" Target="../media/image47.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9"/>
          <p:cNvSpPr txBox="1"/>
          <p:nvPr>
            <p:ph type="ctrTitle"/>
          </p:nvPr>
        </p:nvSpPr>
        <p:spPr>
          <a:xfrm>
            <a:off x="649375" y="332656"/>
            <a:ext cx="7772400" cy="936104"/>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chemeClr val="dk2"/>
              </a:buClr>
              <a:buSzPct val="100000"/>
              <a:buFont typeface="Calibri"/>
              <a:buNone/>
            </a:pPr>
            <a:r>
              <a:rPr lang="en-GB"/>
              <a:t>Torpids 2023: How to be a Marshal and an Umpire</a:t>
            </a:r>
            <a:br>
              <a:rPr lang="en-GB"/>
            </a:br>
            <a:r>
              <a:rPr b="0" i="1" lang="en-GB"/>
              <a:t>Presentation for colleges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8"/>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193" name="Google Shape;193;p18"/>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194" name="Google Shape;194;p18"/>
          <p:cNvSpPr txBox="1"/>
          <p:nvPr>
            <p:ph type="title"/>
          </p:nvPr>
        </p:nvSpPr>
        <p:spPr>
          <a:xfrm>
            <a:off x="457200" y="274638"/>
            <a:ext cx="5004289"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Marshal placement on Race Day</a:t>
            </a:r>
            <a:br>
              <a:rPr lang="en-GB"/>
            </a:br>
            <a:r>
              <a:rPr b="0" i="1" lang="en-GB"/>
              <a:t>Click the green button for circulation patterns!</a:t>
            </a:r>
            <a:endParaRPr/>
          </a:p>
        </p:txBody>
      </p:sp>
      <p:sp>
        <p:nvSpPr>
          <p:cNvPr id="195" name="Google Shape;195;p18"/>
          <p:cNvSpPr/>
          <p:nvPr/>
        </p:nvSpPr>
        <p:spPr>
          <a:xfrm>
            <a:off x="258222" y="4938970"/>
            <a:ext cx="3254519" cy="396044"/>
          </a:xfrm>
          <a:prstGeom prst="rect">
            <a:avLst/>
          </a:prstGeom>
          <a:solidFill>
            <a:schemeClr val="accent1"/>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A boat on bunglines 1–7</a:t>
            </a:r>
            <a:endParaRPr/>
          </a:p>
        </p:txBody>
      </p:sp>
      <p:sp>
        <p:nvSpPr>
          <p:cNvPr id="196" name="Google Shape;196;p18"/>
          <p:cNvSpPr/>
          <p:nvPr/>
        </p:nvSpPr>
        <p:spPr>
          <a:xfrm>
            <a:off x="3831058" y="4938970"/>
            <a:ext cx="3260862" cy="396044"/>
          </a:xfrm>
          <a:prstGeom prst="rect">
            <a:avLst/>
          </a:prstGeom>
          <a:solidFill>
            <a:schemeClr val="accent1"/>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A boat on bunglines 8–14</a:t>
            </a:r>
            <a:endParaRPr/>
          </a:p>
        </p:txBody>
      </p:sp>
      <p:sp>
        <p:nvSpPr>
          <p:cNvPr id="197" name="Google Shape;197;p18">
            <a:hlinkClick action="ppaction://hlinksldjump" r:id="rId3"/>
          </p:cNvPr>
          <p:cNvSpPr/>
          <p:nvPr/>
        </p:nvSpPr>
        <p:spPr>
          <a:xfrm>
            <a:off x="251520"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BH Island</a:t>
            </a:r>
            <a:endParaRPr/>
          </a:p>
        </p:txBody>
      </p:sp>
      <p:sp>
        <p:nvSpPr>
          <p:cNvPr id="198" name="Google Shape;198;p18">
            <a:hlinkClick action="ppaction://hlinksldjump" r:id="rId4"/>
          </p:cNvPr>
          <p:cNvSpPr/>
          <p:nvPr/>
        </p:nvSpPr>
        <p:spPr>
          <a:xfrm>
            <a:off x="1352742"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Univ raft</a:t>
            </a:r>
            <a:endParaRPr/>
          </a:p>
        </p:txBody>
      </p:sp>
      <p:sp>
        <p:nvSpPr>
          <p:cNvPr id="199" name="Google Shape;199;p18">
            <a:hlinkClick action="ppaction://hlinksldjump" r:id="rId5"/>
          </p:cNvPr>
          <p:cNvSpPr/>
          <p:nvPr/>
        </p:nvSpPr>
        <p:spPr>
          <a:xfrm>
            <a:off x="2432742"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Longbridges</a:t>
            </a:r>
            <a:endParaRPr/>
          </a:p>
        </p:txBody>
      </p:sp>
      <p:sp>
        <p:nvSpPr>
          <p:cNvPr id="200" name="Google Shape;200;p18">
            <a:hlinkClick action="ppaction://hlinksldjump" r:id="rId6"/>
          </p:cNvPr>
          <p:cNvSpPr/>
          <p:nvPr/>
        </p:nvSpPr>
        <p:spPr>
          <a:xfrm>
            <a:off x="3831058"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BH Island</a:t>
            </a:r>
            <a:endParaRPr/>
          </a:p>
        </p:txBody>
      </p:sp>
      <p:sp>
        <p:nvSpPr>
          <p:cNvPr id="201" name="Google Shape;201;p18">
            <a:hlinkClick action="ppaction://hlinksldjump" r:id="rId7"/>
          </p:cNvPr>
          <p:cNvSpPr/>
          <p:nvPr/>
        </p:nvSpPr>
        <p:spPr>
          <a:xfrm>
            <a:off x="4932280"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Univ raft</a:t>
            </a:r>
            <a:endParaRPr/>
          </a:p>
        </p:txBody>
      </p:sp>
      <p:sp>
        <p:nvSpPr>
          <p:cNvPr id="202" name="Google Shape;202;p18">
            <a:hlinkClick action="ppaction://hlinksldjump" r:id="rId8"/>
          </p:cNvPr>
          <p:cNvSpPr/>
          <p:nvPr/>
        </p:nvSpPr>
        <p:spPr>
          <a:xfrm>
            <a:off x="6012280"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Longbridges</a:t>
            </a:r>
            <a:endParaRPr/>
          </a:p>
        </p:txBody>
      </p:sp>
      <p:sp>
        <p:nvSpPr>
          <p:cNvPr id="203" name="Google Shape;203;p18">
            <a:hlinkClick action="ppaction://hlinksldjump" r:id="rId9"/>
          </p:cNvPr>
          <p:cNvSpPr/>
          <p:nvPr/>
        </p:nvSpPr>
        <p:spPr>
          <a:xfrm>
            <a:off x="7336718" y="5335014"/>
            <a:ext cx="1667675" cy="398242"/>
          </a:xfrm>
          <a:prstGeom prst="rect">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800">
                <a:solidFill>
                  <a:schemeClr val="lt1"/>
                </a:solidFill>
                <a:latin typeface="Calibri"/>
                <a:ea typeface="Calibri"/>
                <a:cs typeface="Calibri"/>
                <a:sym typeface="Calibri"/>
              </a:rPr>
              <a:t>Skip &gt;</a:t>
            </a:r>
            <a:endParaRPr/>
          </a:p>
        </p:txBody>
      </p:sp>
      <p:sp>
        <p:nvSpPr>
          <p:cNvPr id="204" name="Google Shape;204;p18"/>
          <p:cNvSpPr txBox="1"/>
          <p:nvPr/>
        </p:nvSpPr>
        <p:spPr>
          <a:xfrm>
            <a:off x="28624" y="3650540"/>
            <a:ext cx="64123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chemeClr val="accent6"/>
                </a:solidFill>
                <a:latin typeface="Calibri"/>
                <a:ea typeface="Calibri"/>
                <a:cs typeface="Calibri"/>
                <a:sym typeface="Calibri"/>
              </a:rPr>
              <a:t>Head</a:t>
            </a:r>
            <a:endParaRPr/>
          </a:p>
        </p:txBody>
      </p:sp>
      <p:sp>
        <p:nvSpPr>
          <p:cNvPr id="205" name="Google Shape;205;p18"/>
          <p:cNvSpPr txBox="1"/>
          <p:nvPr/>
        </p:nvSpPr>
        <p:spPr>
          <a:xfrm>
            <a:off x="595236" y="3667501"/>
            <a:ext cx="64123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chemeClr val="accent6"/>
                </a:solidFill>
                <a:latin typeface="Calibri"/>
                <a:ea typeface="Calibri"/>
                <a:cs typeface="Calibri"/>
                <a:sym typeface="Calibri"/>
              </a:rPr>
              <a:t>Finish</a:t>
            </a:r>
            <a:endParaRPr/>
          </a:p>
        </p:txBody>
      </p:sp>
      <p:sp>
        <p:nvSpPr>
          <p:cNvPr id="206" name="Google Shape;206;p18"/>
          <p:cNvSpPr txBox="1"/>
          <p:nvPr/>
        </p:nvSpPr>
        <p:spPr>
          <a:xfrm>
            <a:off x="988777" y="2875354"/>
            <a:ext cx="89670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200">
                <a:solidFill>
                  <a:schemeClr val="accent6"/>
                </a:solidFill>
                <a:latin typeface="Calibri"/>
                <a:ea typeface="Calibri"/>
                <a:cs typeface="Calibri"/>
                <a:sym typeface="Calibri"/>
              </a:rPr>
              <a:t>Boat-houses A</a:t>
            </a:r>
            <a:endParaRPr/>
          </a:p>
        </p:txBody>
      </p:sp>
      <p:sp>
        <p:nvSpPr>
          <p:cNvPr id="207" name="Google Shape;207;p18"/>
          <p:cNvSpPr txBox="1"/>
          <p:nvPr/>
        </p:nvSpPr>
        <p:spPr>
          <a:xfrm>
            <a:off x="3512742" y="3544581"/>
            <a:ext cx="64123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200">
                <a:solidFill>
                  <a:schemeClr val="accent6"/>
                </a:solidFill>
                <a:latin typeface="Calibri"/>
                <a:ea typeface="Calibri"/>
                <a:cs typeface="Calibri"/>
                <a:sym typeface="Calibri"/>
              </a:rPr>
              <a:t>Long-bridges</a:t>
            </a:r>
            <a:endParaRPr/>
          </a:p>
        </p:txBody>
      </p:sp>
      <p:sp>
        <p:nvSpPr>
          <p:cNvPr id="208" name="Google Shape;208;p18"/>
          <p:cNvSpPr txBox="1"/>
          <p:nvPr/>
        </p:nvSpPr>
        <p:spPr>
          <a:xfrm>
            <a:off x="2573289" y="3650540"/>
            <a:ext cx="102319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chemeClr val="accent6"/>
                </a:solidFill>
                <a:latin typeface="Calibri"/>
                <a:ea typeface="Calibri"/>
                <a:cs typeface="Calibri"/>
                <a:sym typeface="Calibri"/>
              </a:rPr>
              <a:t>Greenbanks</a:t>
            </a:r>
            <a:endParaRPr/>
          </a:p>
        </p:txBody>
      </p:sp>
      <p:sp>
        <p:nvSpPr>
          <p:cNvPr id="209" name="Google Shape;209;p18"/>
          <p:cNvSpPr txBox="1"/>
          <p:nvPr/>
        </p:nvSpPr>
        <p:spPr>
          <a:xfrm>
            <a:off x="2112125" y="3636915"/>
            <a:ext cx="64123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chemeClr val="accent6"/>
                </a:solidFill>
                <a:latin typeface="Calibri"/>
                <a:ea typeface="Calibri"/>
                <a:cs typeface="Calibri"/>
                <a:sym typeface="Calibri"/>
              </a:rPr>
              <a:t>Univ</a:t>
            </a:r>
            <a:endParaRPr/>
          </a:p>
        </p:txBody>
      </p:sp>
      <p:sp>
        <p:nvSpPr>
          <p:cNvPr id="210" name="Google Shape;210;p18"/>
          <p:cNvSpPr txBox="1"/>
          <p:nvPr/>
        </p:nvSpPr>
        <p:spPr>
          <a:xfrm>
            <a:off x="7740352" y="2630634"/>
            <a:ext cx="104254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200">
                <a:solidFill>
                  <a:schemeClr val="accent6"/>
                </a:solidFill>
                <a:latin typeface="Calibri"/>
                <a:ea typeface="Calibri"/>
                <a:cs typeface="Calibri"/>
                <a:sym typeface="Calibri"/>
              </a:rPr>
              <a:t>Bottom bunglines</a:t>
            </a:r>
            <a:endParaRPr/>
          </a:p>
        </p:txBody>
      </p:sp>
      <p:sp>
        <p:nvSpPr>
          <p:cNvPr id="211" name="Google Shape;211;p18"/>
          <p:cNvSpPr txBox="1"/>
          <p:nvPr/>
        </p:nvSpPr>
        <p:spPr>
          <a:xfrm>
            <a:off x="6841826" y="2630634"/>
            <a:ext cx="104254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200">
                <a:solidFill>
                  <a:schemeClr val="accent6"/>
                </a:solidFill>
                <a:latin typeface="Calibri"/>
                <a:ea typeface="Calibri"/>
                <a:cs typeface="Calibri"/>
                <a:sym typeface="Calibri"/>
              </a:rPr>
              <a:t>Top  bunglines</a:t>
            </a:r>
            <a:endParaRPr/>
          </a:p>
        </p:txBody>
      </p:sp>
      <p:sp>
        <p:nvSpPr>
          <p:cNvPr id="212" name="Google Shape;212;p18"/>
          <p:cNvSpPr txBox="1"/>
          <p:nvPr/>
        </p:nvSpPr>
        <p:spPr>
          <a:xfrm>
            <a:off x="1682910" y="2875354"/>
            <a:ext cx="89670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200">
                <a:solidFill>
                  <a:schemeClr val="accent6"/>
                </a:solidFill>
                <a:latin typeface="Calibri"/>
                <a:ea typeface="Calibri"/>
                <a:cs typeface="Calibri"/>
                <a:sym typeface="Calibri"/>
              </a:rPr>
              <a:t>Boat-houses B</a:t>
            </a:r>
            <a:endParaRPr/>
          </a:p>
        </p:txBody>
      </p:sp>
      <p:sp>
        <p:nvSpPr>
          <p:cNvPr id="213" name="Google Shape;213;p18"/>
          <p:cNvSpPr txBox="1"/>
          <p:nvPr/>
        </p:nvSpPr>
        <p:spPr>
          <a:xfrm>
            <a:off x="4483928" y="3975373"/>
            <a:ext cx="89670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200">
                <a:solidFill>
                  <a:schemeClr val="accent2"/>
                </a:solidFill>
                <a:latin typeface="Calibri"/>
                <a:ea typeface="Calibri"/>
                <a:cs typeface="Calibri"/>
                <a:sym typeface="Calibri"/>
              </a:rPr>
              <a:t>Top Gut</a:t>
            </a:r>
            <a:endParaRPr/>
          </a:p>
        </p:txBody>
      </p:sp>
      <p:sp>
        <p:nvSpPr>
          <p:cNvPr id="214" name="Google Shape;214;p18"/>
          <p:cNvSpPr txBox="1"/>
          <p:nvPr/>
        </p:nvSpPr>
        <p:spPr>
          <a:xfrm>
            <a:off x="5013137" y="3650539"/>
            <a:ext cx="89670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200">
                <a:solidFill>
                  <a:schemeClr val="accent2"/>
                </a:solidFill>
                <a:latin typeface="Calibri"/>
                <a:ea typeface="Calibri"/>
                <a:cs typeface="Calibri"/>
                <a:sym typeface="Calibri"/>
              </a:rPr>
              <a:t>Middle Gut</a:t>
            </a:r>
            <a:endParaRPr/>
          </a:p>
        </p:txBody>
      </p:sp>
      <p:sp>
        <p:nvSpPr>
          <p:cNvPr id="215" name="Google Shape;215;p18"/>
          <p:cNvSpPr txBox="1"/>
          <p:nvPr/>
        </p:nvSpPr>
        <p:spPr>
          <a:xfrm>
            <a:off x="4371058" y="2967686"/>
            <a:ext cx="988352"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200">
                <a:solidFill>
                  <a:schemeClr val="accent6"/>
                </a:solidFill>
                <a:latin typeface="Calibri"/>
                <a:ea typeface="Calibri"/>
                <a:cs typeface="Calibri"/>
                <a:sym typeface="Calibri"/>
              </a:rPr>
              <a:t>Bottom Gut</a:t>
            </a:r>
            <a:endParaRPr/>
          </a:p>
        </p:txBody>
      </p:sp>
      <p:sp>
        <p:nvSpPr>
          <p:cNvPr id="216" name="Google Shape;216;p18"/>
          <p:cNvSpPr txBox="1"/>
          <p:nvPr/>
        </p:nvSpPr>
        <p:spPr>
          <a:xfrm>
            <a:off x="5355852" y="2036675"/>
            <a:ext cx="98835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200">
                <a:solidFill>
                  <a:schemeClr val="accent6"/>
                </a:solidFill>
                <a:latin typeface="Calibri"/>
                <a:ea typeface="Calibri"/>
                <a:cs typeface="Calibri"/>
                <a:sym typeface="Calibri"/>
              </a:rPr>
              <a:t>Donnington Bridge</a:t>
            </a:r>
            <a:endParaRPr/>
          </a:p>
        </p:txBody>
      </p:sp>
      <p:sp>
        <p:nvSpPr>
          <p:cNvPr id="217" name="Google Shape;217;p18"/>
          <p:cNvSpPr/>
          <p:nvPr/>
        </p:nvSpPr>
        <p:spPr>
          <a:xfrm>
            <a:off x="5724128" y="1772816"/>
            <a:ext cx="216024" cy="216024"/>
          </a:xfrm>
          <a:prstGeom prst="star5">
            <a:avLst>
              <a:gd fmla="val 19098" name="adj"/>
              <a:gd fmla="val 105146" name="hf"/>
              <a:gd fmla="val 110557" name="vf"/>
            </a:avLst>
          </a:prstGeom>
          <a:solidFill>
            <a:srgbClr val="FFFF00"/>
          </a:solidFill>
          <a:ln cap="flat" cmpd="sng" w="9525">
            <a:solidFill>
              <a:srgbClr val="5252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8" name="Google Shape;218;p18"/>
          <p:cNvSpPr/>
          <p:nvPr/>
        </p:nvSpPr>
        <p:spPr>
          <a:xfrm>
            <a:off x="5652120" y="3114127"/>
            <a:ext cx="257721" cy="170857"/>
          </a:xfrm>
          <a:prstGeom prst="rect">
            <a:avLst/>
          </a:prstGeom>
          <a:solidFill>
            <a:srgbClr val="ECFA66"/>
          </a:solidFill>
          <a:ln cap="flat" cmpd="sng" w="25400">
            <a:solidFill>
              <a:srgbClr val="ECFA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9"/>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224" name="Google Shape;224;p19"/>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225" name="Google Shape;225;p19"/>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The circulation pattern on Race Day</a:t>
            </a:r>
            <a:br>
              <a:rPr lang="en-GB"/>
            </a:br>
            <a:r>
              <a:rPr b="0" i="1" lang="en-GB"/>
              <a:t>Live demonstration (click the green buttons!)</a:t>
            </a:r>
            <a:endParaRPr/>
          </a:p>
        </p:txBody>
      </p:sp>
      <p:cxnSp>
        <p:nvCxnSpPr>
          <p:cNvPr id="226" name="Google Shape;226;p19"/>
          <p:cNvCxnSpPr/>
          <p:nvPr/>
        </p:nvCxnSpPr>
        <p:spPr>
          <a:xfrm rot="10800000">
            <a:off x="1205626" y="3789040"/>
            <a:ext cx="2382748" cy="0"/>
          </a:xfrm>
          <a:prstGeom prst="straightConnector1">
            <a:avLst/>
          </a:prstGeom>
          <a:noFill/>
          <a:ln cap="flat" cmpd="sng" w="19050">
            <a:solidFill>
              <a:schemeClr val="dk1"/>
            </a:solidFill>
            <a:prstDash val="solid"/>
            <a:round/>
            <a:headEnd len="sm" w="sm" type="none"/>
            <a:tailEnd len="med" w="med" type="stealth"/>
          </a:ln>
        </p:spPr>
      </p:cxnSp>
      <p:cxnSp>
        <p:nvCxnSpPr>
          <p:cNvPr id="227" name="Google Shape;227;p19"/>
          <p:cNvCxnSpPr/>
          <p:nvPr/>
        </p:nvCxnSpPr>
        <p:spPr>
          <a:xfrm>
            <a:off x="6740422" y="2924944"/>
            <a:ext cx="1431978" cy="1"/>
          </a:xfrm>
          <a:prstGeom prst="straightConnector1">
            <a:avLst/>
          </a:prstGeom>
          <a:noFill/>
          <a:ln cap="flat" cmpd="sng" w="19050">
            <a:solidFill>
              <a:schemeClr val="dk1"/>
            </a:solidFill>
            <a:prstDash val="solid"/>
            <a:round/>
            <a:headEnd len="sm" w="sm" type="none"/>
            <a:tailEnd len="med" w="med" type="stealth"/>
          </a:ln>
        </p:spPr>
      </p:cxnSp>
      <p:sp>
        <p:nvSpPr>
          <p:cNvPr id="228" name="Google Shape;228;p19"/>
          <p:cNvSpPr/>
          <p:nvPr/>
        </p:nvSpPr>
        <p:spPr>
          <a:xfrm>
            <a:off x="469348" y="2982572"/>
            <a:ext cx="502251" cy="806468"/>
          </a:xfrm>
          <a:prstGeom prst="leftBracket">
            <a:avLst>
              <a:gd fmla="val 66096"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229" name="Google Shape;229;p19"/>
          <p:cNvCxnSpPr/>
          <p:nvPr/>
        </p:nvCxnSpPr>
        <p:spPr>
          <a:xfrm>
            <a:off x="1110582" y="2982572"/>
            <a:ext cx="1629798" cy="0"/>
          </a:xfrm>
          <a:prstGeom prst="straightConnector1">
            <a:avLst/>
          </a:prstGeom>
          <a:noFill/>
          <a:ln cap="flat" cmpd="sng" w="19050">
            <a:solidFill>
              <a:schemeClr val="dk1"/>
            </a:solidFill>
            <a:prstDash val="solid"/>
            <a:round/>
            <a:headEnd len="sm" w="sm" type="none"/>
            <a:tailEnd len="med" w="med" type="stealth"/>
          </a:ln>
        </p:spPr>
      </p:cxnSp>
      <p:cxnSp>
        <p:nvCxnSpPr>
          <p:cNvPr id="230" name="Google Shape;230;p19"/>
          <p:cNvCxnSpPr/>
          <p:nvPr/>
        </p:nvCxnSpPr>
        <p:spPr>
          <a:xfrm flipH="1" rot="10800000">
            <a:off x="2892780" y="2982571"/>
            <a:ext cx="1391188" cy="1"/>
          </a:xfrm>
          <a:prstGeom prst="straightConnector1">
            <a:avLst/>
          </a:prstGeom>
          <a:noFill/>
          <a:ln cap="flat" cmpd="sng" w="19050">
            <a:solidFill>
              <a:schemeClr val="dk1"/>
            </a:solidFill>
            <a:prstDash val="solid"/>
            <a:round/>
            <a:headEnd len="sm" w="sm" type="none"/>
            <a:tailEnd len="med" w="med" type="stealth"/>
          </a:ln>
        </p:spPr>
      </p:cxnSp>
      <p:sp>
        <p:nvSpPr>
          <p:cNvPr id="231" name="Google Shape;231;p19"/>
          <p:cNvSpPr/>
          <p:nvPr/>
        </p:nvSpPr>
        <p:spPr>
          <a:xfrm flipH="1" rot="10800000">
            <a:off x="6300192" y="2199682"/>
            <a:ext cx="372793" cy="731961"/>
          </a:xfrm>
          <a:prstGeom prst="leftBracket">
            <a:avLst>
              <a:gd fmla="val 96579"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19"/>
          <p:cNvSpPr/>
          <p:nvPr/>
        </p:nvSpPr>
        <p:spPr>
          <a:xfrm flipH="1">
            <a:off x="8309128" y="2199683"/>
            <a:ext cx="432048" cy="731961"/>
          </a:xfrm>
          <a:prstGeom prst="leftBracket">
            <a:avLst>
              <a:gd fmla="val 83334"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233" name="Google Shape;233;p19"/>
          <p:cNvCxnSpPr/>
          <p:nvPr/>
        </p:nvCxnSpPr>
        <p:spPr>
          <a:xfrm flipH="1" rot="10800000">
            <a:off x="4427984" y="2924944"/>
            <a:ext cx="1080120" cy="57631"/>
          </a:xfrm>
          <a:prstGeom prst="straightConnector1">
            <a:avLst/>
          </a:prstGeom>
          <a:noFill/>
          <a:ln cap="flat" cmpd="sng" w="19050">
            <a:solidFill>
              <a:schemeClr val="dk1"/>
            </a:solidFill>
            <a:prstDash val="solid"/>
            <a:round/>
            <a:headEnd len="sm" w="sm" type="none"/>
            <a:tailEnd len="med" w="med" type="stealth"/>
          </a:ln>
        </p:spPr>
      </p:cxnSp>
      <p:sp>
        <p:nvSpPr>
          <p:cNvPr id="234" name="Google Shape;234;p19"/>
          <p:cNvSpPr/>
          <p:nvPr/>
        </p:nvSpPr>
        <p:spPr>
          <a:xfrm rot="10800000">
            <a:off x="3780948" y="2982571"/>
            <a:ext cx="502251" cy="806468"/>
          </a:xfrm>
          <a:prstGeom prst="leftBracket">
            <a:avLst>
              <a:gd fmla="val 66096"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235" name="Google Shape;235;p19"/>
          <p:cNvCxnSpPr/>
          <p:nvPr/>
        </p:nvCxnSpPr>
        <p:spPr>
          <a:xfrm rot="10800000">
            <a:off x="6740422" y="2199682"/>
            <a:ext cx="1431980" cy="1"/>
          </a:xfrm>
          <a:prstGeom prst="straightConnector1">
            <a:avLst/>
          </a:prstGeom>
          <a:noFill/>
          <a:ln cap="flat" cmpd="sng" w="19050">
            <a:solidFill>
              <a:schemeClr val="dk1"/>
            </a:solidFill>
            <a:prstDash val="solid"/>
            <a:round/>
            <a:headEnd len="sm" w="sm" type="none"/>
            <a:tailEnd len="med" w="med" type="stealth"/>
          </a:ln>
        </p:spPr>
      </p:cxnSp>
      <p:sp>
        <p:nvSpPr>
          <p:cNvPr id="236" name="Google Shape;236;p19"/>
          <p:cNvSpPr/>
          <p:nvPr/>
        </p:nvSpPr>
        <p:spPr>
          <a:xfrm>
            <a:off x="258222" y="4938970"/>
            <a:ext cx="3254519" cy="396044"/>
          </a:xfrm>
          <a:prstGeom prst="rect">
            <a:avLst/>
          </a:prstGeom>
          <a:solidFill>
            <a:schemeClr val="accent1"/>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A boat on bunglines 1–7</a:t>
            </a:r>
            <a:endParaRPr/>
          </a:p>
        </p:txBody>
      </p:sp>
      <p:sp>
        <p:nvSpPr>
          <p:cNvPr id="237" name="Google Shape;237;p19"/>
          <p:cNvSpPr/>
          <p:nvPr/>
        </p:nvSpPr>
        <p:spPr>
          <a:xfrm>
            <a:off x="3831058" y="4938970"/>
            <a:ext cx="3260862" cy="396044"/>
          </a:xfrm>
          <a:prstGeom prst="rect">
            <a:avLst/>
          </a:prstGeom>
          <a:solidFill>
            <a:schemeClr val="accent1"/>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A boat on bunglines 8–14</a:t>
            </a:r>
            <a:endParaRPr/>
          </a:p>
        </p:txBody>
      </p:sp>
      <p:sp>
        <p:nvSpPr>
          <p:cNvPr id="238" name="Google Shape;238;p19">
            <a:hlinkClick action="ppaction://hlinksldjump" r:id="rId3"/>
          </p:cNvPr>
          <p:cNvSpPr/>
          <p:nvPr/>
        </p:nvSpPr>
        <p:spPr>
          <a:xfrm>
            <a:off x="251520"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BH Island</a:t>
            </a:r>
            <a:endParaRPr/>
          </a:p>
        </p:txBody>
      </p:sp>
      <p:sp>
        <p:nvSpPr>
          <p:cNvPr id="239" name="Google Shape;239;p19">
            <a:hlinkClick action="ppaction://hlinksldjump" r:id="rId4"/>
          </p:cNvPr>
          <p:cNvSpPr/>
          <p:nvPr/>
        </p:nvSpPr>
        <p:spPr>
          <a:xfrm>
            <a:off x="1352742"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Univ raft</a:t>
            </a:r>
            <a:endParaRPr/>
          </a:p>
        </p:txBody>
      </p:sp>
      <p:sp>
        <p:nvSpPr>
          <p:cNvPr id="240" name="Google Shape;240;p19">
            <a:hlinkClick action="ppaction://hlinksldjump" r:id="rId5"/>
          </p:cNvPr>
          <p:cNvSpPr/>
          <p:nvPr/>
        </p:nvSpPr>
        <p:spPr>
          <a:xfrm>
            <a:off x="2432742"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Longbridges</a:t>
            </a:r>
            <a:endParaRPr/>
          </a:p>
        </p:txBody>
      </p:sp>
      <p:sp>
        <p:nvSpPr>
          <p:cNvPr id="241" name="Google Shape;241;p19">
            <a:hlinkClick action="ppaction://hlinksldjump" r:id="rId6"/>
          </p:cNvPr>
          <p:cNvSpPr/>
          <p:nvPr/>
        </p:nvSpPr>
        <p:spPr>
          <a:xfrm>
            <a:off x="3831058"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BH Island</a:t>
            </a:r>
            <a:endParaRPr/>
          </a:p>
        </p:txBody>
      </p:sp>
      <p:sp>
        <p:nvSpPr>
          <p:cNvPr id="242" name="Google Shape;242;p19">
            <a:hlinkClick action="ppaction://hlinksldjump" r:id="rId7"/>
          </p:cNvPr>
          <p:cNvSpPr/>
          <p:nvPr/>
        </p:nvSpPr>
        <p:spPr>
          <a:xfrm>
            <a:off x="4932280"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Univ raft</a:t>
            </a:r>
            <a:endParaRPr/>
          </a:p>
        </p:txBody>
      </p:sp>
      <p:sp>
        <p:nvSpPr>
          <p:cNvPr id="243" name="Google Shape;243;p19">
            <a:hlinkClick action="ppaction://hlinksldjump" r:id="rId8"/>
          </p:cNvPr>
          <p:cNvSpPr/>
          <p:nvPr/>
        </p:nvSpPr>
        <p:spPr>
          <a:xfrm>
            <a:off x="6012280"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Longbridges</a:t>
            </a:r>
            <a:endParaRPr/>
          </a:p>
        </p:txBody>
      </p:sp>
      <p:sp>
        <p:nvSpPr>
          <p:cNvPr id="244" name="Google Shape;244;p19">
            <a:hlinkClick action="ppaction://hlinksldjump" r:id="rId9"/>
          </p:cNvPr>
          <p:cNvSpPr/>
          <p:nvPr/>
        </p:nvSpPr>
        <p:spPr>
          <a:xfrm>
            <a:off x="7336718" y="5335014"/>
            <a:ext cx="1667675" cy="398242"/>
          </a:xfrm>
          <a:prstGeom prst="rect">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800">
                <a:solidFill>
                  <a:schemeClr val="lt1"/>
                </a:solidFill>
                <a:latin typeface="Calibri"/>
                <a:ea typeface="Calibri"/>
                <a:cs typeface="Calibri"/>
                <a:sym typeface="Calibri"/>
              </a:rPr>
              <a:t>Skip &gt;</a:t>
            </a:r>
            <a:endParaRPr/>
          </a:p>
        </p:txBody>
      </p:sp>
      <p:sp>
        <p:nvSpPr>
          <p:cNvPr id="245" name="Google Shape;245;p19"/>
          <p:cNvSpPr/>
          <p:nvPr/>
        </p:nvSpPr>
        <p:spPr>
          <a:xfrm>
            <a:off x="1578527" y="2883401"/>
            <a:ext cx="324000" cy="324000"/>
          </a:xfrm>
          <a:prstGeom prst="ellipse">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6" name="Google Shape;246;p19"/>
          <p:cNvSpPr txBox="1"/>
          <p:nvPr/>
        </p:nvSpPr>
        <p:spPr>
          <a:xfrm>
            <a:off x="7157145" y="44624"/>
            <a:ext cx="159158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WARMING UP</a:t>
            </a:r>
            <a:endParaRPr/>
          </a:p>
        </p:txBody>
      </p:sp>
      <p:sp>
        <p:nvSpPr>
          <p:cNvPr id="247" name="Google Shape;247;p19"/>
          <p:cNvSpPr txBox="1"/>
          <p:nvPr/>
        </p:nvSpPr>
        <p:spPr>
          <a:xfrm>
            <a:off x="7149591" y="340331"/>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HEAD FOR START</a:t>
            </a:r>
            <a:endParaRPr/>
          </a:p>
        </p:txBody>
      </p:sp>
      <p:sp>
        <p:nvSpPr>
          <p:cNvPr id="248" name="Google Shape;248;p19"/>
          <p:cNvSpPr txBox="1"/>
          <p:nvPr/>
        </p:nvSpPr>
        <p:spPr>
          <a:xfrm>
            <a:off x="7142037" y="636038"/>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WAITING</a:t>
            </a:r>
            <a:endParaRPr/>
          </a:p>
        </p:txBody>
      </p:sp>
      <p:sp>
        <p:nvSpPr>
          <p:cNvPr id="249" name="Google Shape;249;p19"/>
          <p:cNvSpPr txBox="1"/>
          <p:nvPr/>
        </p:nvSpPr>
        <p:spPr>
          <a:xfrm>
            <a:off x="7134483" y="931745"/>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RACE STARTED</a:t>
            </a:r>
            <a:endParaRPr/>
          </a:p>
        </p:txBody>
      </p:sp>
      <p:sp>
        <p:nvSpPr>
          <p:cNvPr id="250" name="Google Shape;250;p19"/>
          <p:cNvSpPr txBox="1"/>
          <p:nvPr/>
        </p:nvSpPr>
        <p:spPr>
          <a:xfrm>
            <a:off x="7134482" y="1201642"/>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LANDING</a:t>
            </a:r>
            <a:endParaRPr/>
          </a:p>
        </p:txBody>
      </p:sp>
      <p:sp>
        <p:nvSpPr>
          <p:cNvPr id="251" name="Google Shape;251;p19">
            <a:hlinkClick action="ppaction://hlinksldjump" r:id="rId10"/>
          </p:cNvPr>
          <p:cNvSpPr/>
          <p:nvPr/>
        </p:nvSpPr>
        <p:spPr>
          <a:xfrm>
            <a:off x="7336717" y="4739849"/>
            <a:ext cx="1667675" cy="398242"/>
          </a:xfrm>
          <a:prstGeom prst="rect">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800">
                <a:solidFill>
                  <a:schemeClr val="lt1"/>
                </a:solidFill>
                <a:latin typeface="Calibri"/>
                <a:ea typeface="Calibri"/>
                <a:cs typeface="Calibri"/>
                <a:sym typeface="Calibri"/>
              </a:rPr>
              <a:t>&lt; Marshals</a:t>
            </a:r>
            <a:endParaRPr/>
          </a:p>
        </p:txBody>
      </p:sp>
      <p:sp>
        <p:nvSpPr>
          <p:cNvPr id="252" name="Google Shape;252;p19"/>
          <p:cNvSpPr/>
          <p:nvPr/>
        </p:nvSpPr>
        <p:spPr>
          <a:xfrm>
            <a:off x="5724128" y="1772816"/>
            <a:ext cx="216024" cy="216024"/>
          </a:xfrm>
          <a:prstGeom prst="star5">
            <a:avLst>
              <a:gd fmla="val 19098" name="adj"/>
              <a:gd fmla="val 105146" name="hf"/>
              <a:gd fmla="val 110557" name="vf"/>
            </a:avLst>
          </a:prstGeom>
          <a:solidFill>
            <a:srgbClr val="FFFF00"/>
          </a:solidFill>
          <a:ln cap="flat" cmpd="sng" w="9525">
            <a:solidFill>
              <a:srgbClr val="5252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3" name="Google Shape;253;p19"/>
          <p:cNvSpPr/>
          <p:nvPr/>
        </p:nvSpPr>
        <p:spPr>
          <a:xfrm>
            <a:off x="5652120" y="3114127"/>
            <a:ext cx="257721" cy="170857"/>
          </a:xfrm>
          <a:prstGeom prst="rect">
            <a:avLst/>
          </a:prstGeom>
          <a:solidFill>
            <a:srgbClr val="ECFA66"/>
          </a:solidFill>
          <a:ln cap="flat" cmpd="sng" w="25400">
            <a:solidFill>
              <a:srgbClr val="ECFA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500"/>
                                        <p:tgtEl>
                                          <p:spTgt spid="245"/>
                                        </p:tgtEl>
                                      </p:cBhvr>
                                    </p:animEffec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500"/>
                                        <p:tgtEl>
                                          <p:spTgt spid="235"/>
                                        </p:tgtEl>
                                      </p:cBhvr>
                                    </p:animEffect>
                                    <p:set>
                                      <p:cBhvr>
                                        <p:cTn dur="1" fill="hold">
                                          <p:stCondLst>
                                            <p:cond delay="500"/>
                                          </p:stCondLst>
                                        </p:cTn>
                                        <p:tgtEl>
                                          <p:spTgt spid="23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31"/>
                                        </p:tgtEl>
                                      </p:cBhvr>
                                    </p:animEffect>
                                    <p:set>
                                      <p:cBhvr>
                                        <p:cTn dur="1" fill="hold">
                                          <p:stCondLst>
                                            <p:cond delay="500"/>
                                          </p:stCondLst>
                                        </p:cTn>
                                        <p:tgtEl>
                                          <p:spTgt spid="23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32"/>
                                        </p:tgtEl>
                                      </p:cBhvr>
                                    </p:animEffect>
                                    <p:set>
                                      <p:cBhvr>
                                        <p:cTn dur="1" fill="hold">
                                          <p:stCondLst>
                                            <p:cond delay="500"/>
                                          </p:stCondLst>
                                        </p:cTn>
                                        <p:tgtEl>
                                          <p:spTgt spid="23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27"/>
                                        </p:tgtEl>
                                      </p:cBhvr>
                                    </p:animEffect>
                                    <p:set>
                                      <p:cBhvr>
                                        <p:cTn dur="1" fill="hold">
                                          <p:stCondLst>
                                            <p:cond delay="500"/>
                                          </p:stCondLst>
                                        </p:cTn>
                                        <p:tgtEl>
                                          <p:spTgt spid="22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29"/>
                                        </p:tgtEl>
                                      </p:cBhvr>
                                    </p:animEffect>
                                    <p:set>
                                      <p:cBhvr>
                                        <p:cTn dur="1" fill="hold">
                                          <p:stCondLst>
                                            <p:cond delay="500"/>
                                          </p:stCondLst>
                                        </p:cTn>
                                        <p:tgtEl>
                                          <p:spTgt spid="22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28"/>
                                        </p:tgtEl>
                                      </p:cBhvr>
                                    </p:animEffect>
                                    <p:set>
                                      <p:cBhvr>
                                        <p:cTn dur="1" fill="hold">
                                          <p:stCondLst>
                                            <p:cond delay="500"/>
                                          </p:stCondLst>
                                        </p:cTn>
                                        <p:tgtEl>
                                          <p:spTgt spid="22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26"/>
                                        </p:tgtEl>
                                      </p:cBhvr>
                                    </p:animEffect>
                                    <p:set>
                                      <p:cBhvr>
                                        <p:cTn dur="1" fill="hold">
                                          <p:stCondLst>
                                            <p:cond delay="500"/>
                                          </p:stCondLst>
                                        </p:cTn>
                                        <p:tgtEl>
                                          <p:spTgt spid="22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30"/>
                                        </p:tgtEl>
                                      </p:cBhvr>
                                    </p:animEffect>
                                    <p:set>
                                      <p:cBhvr>
                                        <p:cTn dur="1" fill="hold">
                                          <p:stCondLst>
                                            <p:cond delay="500"/>
                                          </p:stCondLst>
                                        </p:cTn>
                                        <p:tgtEl>
                                          <p:spTgt spid="23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34"/>
                                        </p:tgtEl>
                                      </p:cBhvr>
                                    </p:animEffect>
                                    <p:set>
                                      <p:cBhvr>
                                        <p:cTn dur="1" fill="hold">
                                          <p:stCondLst>
                                            <p:cond delay="500"/>
                                          </p:stCondLst>
                                        </p:cTn>
                                        <p:tgtEl>
                                          <p:spTgt spid="23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33"/>
                                        </p:tgtEl>
                                      </p:cBhvr>
                                    </p:animEffect>
                                    <p:set>
                                      <p:cBhvr>
                                        <p:cTn dur="1" fill="hold">
                                          <p:stCondLst>
                                            <p:cond delay="500"/>
                                          </p:stCondLst>
                                        </p:cTn>
                                        <p:tgtEl>
                                          <p:spTgt spid="233"/>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
                                        <p:tgtEl>
                                          <p:spTgt spid="235"/>
                                        </p:tgtEl>
                                      </p:cBhvr>
                                    </p:animEffect>
                                  </p:childTnLst>
                                </p:cTn>
                              </p:par>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500"/>
                                        <p:tgtEl>
                                          <p:spTgt spid="231"/>
                                        </p:tgtEl>
                                      </p:cBhvr>
                                    </p:animEffect>
                                  </p:childTnLst>
                                </p:cTn>
                              </p:par>
                              <p:par>
                                <p:cTn fill="hold" nodeType="with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500"/>
                                        <p:tgtEl>
                                          <p:spTgt spid="232"/>
                                        </p:tgtEl>
                                      </p:cBhvr>
                                    </p:animEffect>
                                  </p:childTnLst>
                                </p:cTn>
                              </p:par>
                              <p:par>
                                <p:cTn fill="hold" nodeType="with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par>
                                <p:cTn fill="hold" nodeType="with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par>
                                <p:cTn fill="hold" nodeType="with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500"/>
                                        <p:tgtEl>
                                          <p:spTgt spid="228"/>
                                        </p:tgtEl>
                                      </p:cBhvr>
                                    </p:animEffect>
                                  </p:childTnLst>
                                </p:cTn>
                              </p:par>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500"/>
                                        <p:tgtEl>
                                          <p:spTgt spid="226"/>
                                        </p:tgtEl>
                                      </p:cBhvr>
                                    </p:animEffect>
                                  </p:childTnLst>
                                </p:cTn>
                              </p:par>
                              <p:par>
                                <p:cTn fill="hold" nodeType="with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500"/>
                                        <p:tgtEl>
                                          <p:spTgt spid="230"/>
                                        </p:tgtEl>
                                      </p:cBhvr>
                                    </p:animEffect>
                                  </p:childTnLst>
                                </p:cTn>
                              </p:par>
                              <p:par>
                                <p:cTn fill="hold" nodeType="with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500"/>
                                        <p:tgtEl>
                                          <p:spTgt spid="234"/>
                                        </p:tgtEl>
                                      </p:cBhvr>
                                    </p:animEffect>
                                  </p:childTnLst>
                                </p:cTn>
                              </p:par>
                              <p:par>
                                <p:cTn fill="hold" nodeType="with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500"/>
                                        <p:tgtEl>
                                          <p:spTgt spid="233"/>
                                        </p:tgtEl>
                                      </p:cBhvr>
                                    </p:animEffect>
                                  </p:childTnLst>
                                </p:cTn>
                              </p:par>
                            </p:childTnLst>
                          </p:cTn>
                        </p:par>
                        <p:par>
                          <p:cTn fill="hold">
                            <p:stCondLst>
                              <p:cond delay="1500"/>
                            </p:stCondLst>
                            <p:childTnLst>
                              <p:par>
                                <p:cTn fill="hold" nodeType="afterEffect" presetClass="exit" presetID="10" presetSubtype="0">
                                  <p:stCondLst>
                                    <p:cond delay="0"/>
                                  </p:stCondLst>
                                  <p:childTnLst>
                                    <p:animEffect filter="fade" transition="out">
                                      <p:cBhvr>
                                        <p:cTn dur="700"/>
                                        <p:tgtEl>
                                          <p:spTgt spid="245"/>
                                        </p:tgtEl>
                                      </p:cBhvr>
                                    </p:animEffect>
                                    <p:set>
                                      <p:cBhvr>
                                        <p:cTn dur="1" fill="hold">
                                          <p:stCondLst>
                                            <p:cond delay="700"/>
                                          </p:stCondLst>
                                        </p:cTn>
                                        <p:tgtEl>
                                          <p:spTgt spid="24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0"/>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259" name="Google Shape;259;p20"/>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260" name="Google Shape;260;p20"/>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The circulation pattern on Race Day</a:t>
            </a:r>
            <a:br>
              <a:rPr lang="en-GB"/>
            </a:br>
            <a:r>
              <a:rPr b="0" i="1" lang="en-GB"/>
              <a:t>Live demonstration (click the green buttons!)</a:t>
            </a:r>
            <a:endParaRPr/>
          </a:p>
        </p:txBody>
      </p:sp>
      <p:cxnSp>
        <p:nvCxnSpPr>
          <p:cNvPr id="261" name="Google Shape;261;p20"/>
          <p:cNvCxnSpPr/>
          <p:nvPr/>
        </p:nvCxnSpPr>
        <p:spPr>
          <a:xfrm rot="10800000">
            <a:off x="1205626" y="3789040"/>
            <a:ext cx="2382748" cy="0"/>
          </a:xfrm>
          <a:prstGeom prst="straightConnector1">
            <a:avLst/>
          </a:prstGeom>
          <a:noFill/>
          <a:ln cap="flat" cmpd="sng" w="19050">
            <a:solidFill>
              <a:schemeClr val="dk1"/>
            </a:solidFill>
            <a:prstDash val="solid"/>
            <a:round/>
            <a:headEnd len="sm" w="sm" type="none"/>
            <a:tailEnd len="med" w="med" type="stealth"/>
          </a:ln>
        </p:spPr>
      </p:cxnSp>
      <p:cxnSp>
        <p:nvCxnSpPr>
          <p:cNvPr id="262" name="Google Shape;262;p20"/>
          <p:cNvCxnSpPr/>
          <p:nvPr/>
        </p:nvCxnSpPr>
        <p:spPr>
          <a:xfrm>
            <a:off x="6740422" y="2924944"/>
            <a:ext cx="1431978" cy="1"/>
          </a:xfrm>
          <a:prstGeom prst="straightConnector1">
            <a:avLst/>
          </a:prstGeom>
          <a:noFill/>
          <a:ln cap="flat" cmpd="sng" w="19050">
            <a:solidFill>
              <a:schemeClr val="dk1"/>
            </a:solidFill>
            <a:prstDash val="solid"/>
            <a:round/>
            <a:headEnd len="sm" w="sm" type="none"/>
            <a:tailEnd len="med" w="med" type="stealth"/>
          </a:ln>
        </p:spPr>
      </p:cxnSp>
      <p:sp>
        <p:nvSpPr>
          <p:cNvPr id="263" name="Google Shape;263;p20"/>
          <p:cNvSpPr/>
          <p:nvPr/>
        </p:nvSpPr>
        <p:spPr>
          <a:xfrm>
            <a:off x="469348" y="2982572"/>
            <a:ext cx="502251" cy="806468"/>
          </a:xfrm>
          <a:prstGeom prst="leftBracket">
            <a:avLst>
              <a:gd fmla="val 66096"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264" name="Google Shape;264;p20"/>
          <p:cNvCxnSpPr/>
          <p:nvPr/>
        </p:nvCxnSpPr>
        <p:spPr>
          <a:xfrm>
            <a:off x="1110582" y="2982572"/>
            <a:ext cx="1629798" cy="0"/>
          </a:xfrm>
          <a:prstGeom prst="straightConnector1">
            <a:avLst/>
          </a:prstGeom>
          <a:noFill/>
          <a:ln cap="flat" cmpd="sng" w="19050">
            <a:solidFill>
              <a:schemeClr val="dk1"/>
            </a:solidFill>
            <a:prstDash val="solid"/>
            <a:round/>
            <a:headEnd len="sm" w="sm" type="none"/>
            <a:tailEnd len="med" w="med" type="stealth"/>
          </a:ln>
        </p:spPr>
      </p:cxnSp>
      <p:cxnSp>
        <p:nvCxnSpPr>
          <p:cNvPr id="265" name="Google Shape;265;p20"/>
          <p:cNvCxnSpPr/>
          <p:nvPr/>
        </p:nvCxnSpPr>
        <p:spPr>
          <a:xfrm flipH="1" rot="10800000">
            <a:off x="2892780" y="2982571"/>
            <a:ext cx="1391188" cy="1"/>
          </a:xfrm>
          <a:prstGeom prst="straightConnector1">
            <a:avLst/>
          </a:prstGeom>
          <a:noFill/>
          <a:ln cap="flat" cmpd="sng" w="19050">
            <a:solidFill>
              <a:schemeClr val="dk1"/>
            </a:solidFill>
            <a:prstDash val="solid"/>
            <a:round/>
            <a:headEnd len="sm" w="sm" type="none"/>
            <a:tailEnd len="med" w="med" type="stealth"/>
          </a:ln>
        </p:spPr>
      </p:cxnSp>
      <p:sp>
        <p:nvSpPr>
          <p:cNvPr id="266" name="Google Shape;266;p20"/>
          <p:cNvSpPr/>
          <p:nvPr/>
        </p:nvSpPr>
        <p:spPr>
          <a:xfrm flipH="1" rot="10800000">
            <a:off x="6300192" y="2199682"/>
            <a:ext cx="372793" cy="731961"/>
          </a:xfrm>
          <a:prstGeom prst="leftBracket">
            <a:avLst>
              <a:gd fmla="val 96579"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67" name="Google Shape;267;p20"/>
          <p:cNvSpPr/>
          <p:nvPr/>
        </p:nvSpPr>
        <p:spPr>
          <a:xfrm flipH="1">
            <a:off x="8309128" y="2199683"/>
            <a:ext cx="432048" cy="731961"/>
          </a:xfrm>
          <a:prstGeom prst="leftBracket">
            <a:avLst>
              <a:gd fmla="val 83334"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268" name="Google Shape;268;p20"/>
          <p:cNvCxnSpPr/>
          <p:nvPr/>
        </p:nvCxnSpPr>
        <p:spPr>
          <a:xfrm flipH="1" rot="10800000">
            <a:off x="4427984" y="2924944"/>
            <a:ext cx="1080120" cy="57631"/>
          </a:xfrm>
          <a:prstGeom prst="straightConnector1">
            <a:avLst/>
          </a:prstGeom>
          <a:noFill/>
          <a:ln cap="flat" cmpd="sng" w="19050">
            <a:solidFill>
              <a:schemeClr val="dk1"/>
            </a:solidFill>
            <a:prstDash val="solid"/>
            <a:round/>
            <a:headEnd len="sm" w="sm" type="none"/>
            <a:tailEnd len="med" w="med" type="stealth"/>
          </a:ln>
        </p:spPr>
      </p:cxnSp>
      <p:sp>
        <p:nvSpPr>
          <p:cNvPr id="269" name="Google Shape;269;p20"/>
          <p:cNvSpPr/>
          <p:nvPr/>
        </p:nvSpPr>
        <p:spPr>
          <a:xfrm rot="10800000">
            <a:off x="3780948" y="2982571"/>
            <a:ext cx="502251" cy="806468"/>
          </a:xfrm>
          <a:prstGeom prst="leftBracket">
            <a:avLst>
              <a:gd fmla="val 66096"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270" name="Google Shape;270;p20"/>
          <p:cNvCxnSpPr/>
          <p:nvPr/>
        </p:nvCxnSpPr>
        <p:spPr>
          <a:xfrm rot="10800000">
            <a:off x="6740422" y="2199682"/>
            <a:ext cx="1431980" cy="1"/>
          </a:xfrm>
          <a:prstGeom prst="straightConnector1">
            <a:avLst/>
          </a:prstGeom>
          <a:noFill/>
          <a:ln cap="flat" cmpd="sng" w="19050">
            <a:solidFill>
              <a:schemeClr val="dk1"/>
            </a:solidFill>
            <a:prstDash val="solid"/>
            <a:round/>
            <a:headEnd len="sm" w="sm" type="none"/>
            <a:tailEnd len="med" w="med" type="stealth"/>
          </a:ln>
        </p:spPr>
      </p:cxnSp>
      <p:sp>
        <p:nvSpPr>
          <p:cNvPr id="271" name="Google Shape;271;p20"/>
          <p:cNvSpPr/>
          <p:nvPr/>
        </p:nvSpPr>
        <p:spPr>
          <a:xfrm>
            <a:off x="258222" y="4938970"/>
            <a:ext cx="3254519" cy="396044"/>
          </a:xfrm>
          <a:prstGeom prst="rect">
            <a:avLst/>
          </a:prstGeom>
          <a:solidFill>
            <a:schemeClr val="accent1"/>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A boat on bunglines 1–7</a:t>
            </a:r>
            <a:endParaRPr/>
          </a:p>
        </p:txBody>
      </p:sp>
      <p:sp>
        <p:nvSpPr>
          <p:cNvPr id="272" name="Google Shape;272;p20"/>
          <p:cNvSpPr/>
          <p:nvPr/>
        </p:nvSpPr>
        <p:spPr>
          <a:xfrm>
            <a:off x="3831058" y="4938970"/>
            <a:ext cx="3260862" cy="396044"/>
          </a:xfrm>
          <a:prstGeom prst="rect">
            <a:avLst/>
          </a:prstGeom>
          <a:solidFill>
            <a:schemeClr val="accent1"/>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A boat on bunglines 8–14</a:t>
            </a:r>
            <a:endParaRPr/>
          </a:p>
        </p:txBody>
      </p:sp>
      <p:sp>
        <p:nvSpPr>
          <p:cNvPr id="273" name="Google Shape;273;p20">
            <a:hlinkClick action="ppaction://hlinksldjump" r:id="rId3"/>
          </p:cNvPr>
          <p:cNvSpPr/>
          <p:nvPr/>
        </p:nvSpPr>
        <p:spPr>
          <a:xfrm>
            <a:off x="251520"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BH Island</a:t>
            </a:r>
            <a:endParaRPr/>
          </a:p>
        </p:txBody>
      </p:sp>
      <p:sp>
        <p:nvSpPr>
          <p:cNvPr id="274" name="Google Shape;274;p20">
            <a:hlinkClick action="ppaction://hlinksldjump" r:id="rId4"/>
          </p:cNvPr>
          <p:cNvSpPr/>
          <p:nvPr/>
        </p:nvSpPr>
        <p:spPr>
          <a:xfrm>
            <a:off x="1352742"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Univ raft</a:t>
            </a:r>
            <a:endParaRPr/>
          </a:p>
        </p:txBody>
      </p:sp>
      <p:sp>
        <p:nvSpPr>
          <p:cNvPr id="275" name="Google Shape;275;p20">
            <a:hlinkClick action="ppaction://hlinksldjump" r:id="rId5"/>
          </p:cNvPr>
          <p:cNvSpPr/>
          <p:nvPr/>
        </p:nvSpPr>
        <p:spPr>
          <a:xfrm>
            <a:off x="2432742"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Longbridges</a:t>
            </a:r>
            <a:endParaRPr/>
          </a:p>
        </p:txBody>
      </p:sp>
      <p:sp>
        <p:nvSpPr>
          <p:cNvPr id="276" name="Google Shape;276;p20">
            <a:hlinkClick action="ppaction://hlinksldjump" r:id="rId6"/>
          </p:cNvPr>
          <p:cNvSpPr/>
          <p:nvPr/>
        </p:nvSpPr>
        <p:spPr>
          <a:xfrm>
            <a:off x="3831058"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BH Island</a:t>
            </a:r>
            <a:endParaRPr/>
          </a:p>
        </p:txBody>
      </p:sp>
      <p:sp>
        <p:nvSpPr>
          <p:cNvPr id="277" name="Google Shape;277;p20">
            <a:hlinkClick action="ppaction://hlinksldjump" r:id="rId7"/>
          </p:cNvPr>
          <p:cNvSpPr/>
          <p:nvPr/>
        </p:nvSpPr>
        <p:spPr>
          <a:xfrm>
            <a:off x="4932280"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Univ raft</a:t>
            </a:r>
            <a:endParaRPr/>
          </a:p>
        </p:txBody>
      </p:sp>
      <p:sp>
        <p:nvSpPr>
          <p:cNvPr id="278" name="Google Shape;278;p20">
            <a:hlinkClick action="ppaction://hlinksldjump" r:id="rId8"/>
          </p:cNvPr>
          <p:cNvSpPr/>
          <p:nvPr/>
        </p:nvSpPr>
        <p:spPr>
          <a:xfrm>
            <a:off x="6012280"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Longbridges</a:t>
            </a:r>
            <a:endParaRPr/>
          </a:p>
        </p:txBody>
      </p:sp>
      <p:sp>
        <p:nvSpPr>
          <p:cNvPr id="279" name="Google Shape;279;p20">
            <a:hlinkClick action="ppaction://hlinksldjump" r:id="rId9"/>
          </p:cNvPr>
          <p:cNvSpPr/>
          <p:nvPr/>
        </p:nvSpPr>
        <p:spPr>
          <a:xfrm>
            <a:off x="7336718" y="5335014"/>
            <a:ext cx="1667675" cy="398242"/>
          </a:xfrm>
          <a:prstGeom prst="rect">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800">
                <a:solidFill>
                  <a:schemeClr val="lt1"/>
                </a:solidFill>
                <a:latin typeface="Calibri"/>
                <a:ea typeface="Calibri"/>
                <a:cs typeface="Calibri"/>
                <a:sym typeface="Calibri"/>
              </a:rPr>
              <a:t>Skip &gt;</a:t>
            </a:r>
            <a:endParaRPr/>
          </a:p>
        </p:txBody>
      </p:sp>
      <p:sp>
        <p:nvSpPr>
          <p:cNvPr id="280" name="Google Shape;280;p20"/>
          <p:cNvSpPr/>
          <p:nvPr/>
        </p:nvSpPr>
        <p:spPr>
          <a:xfrm>
            <a:off x="2235000" y="3529191"/>
            <a:ext cx="324000" cy="324000"/>
          </a:xfrm>
          <a:prstGeom prst="ellipse">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1" name="Google Shape;281;p20"/>
          <p:cNvSpPr txBox="1"/>
          <p:nvPr/>
        </p:nvSpPr>
        <p:spPr>
          <a:xfrm>
            <a:off x="7157145" y="44624"/>
            <a:ext cx="159158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WARMING UP</a:t>
            </a:r>
            <a:endParaRPr/>
          </a:p>
        </p:txBody>
      </p:sp>
      <p:sp>
        <p:nvSpPr>
          <p:cNvPr id="282" name="Google Shape;282;p20"/>
          <p:cNvSpPr txBox="1"/>
          <p:nvPr/>
        </p:nvSpPr>
        <p:spPr>
          <a:xfrm>
            <a:off x="7149591" y="340331"/>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HEAD FOR START</a:t>
            </a:r>
            <a:endParaRPr/>
          </a:p>
        </p:txBody>
      </p:sp>
      <p:sp>
        <p:nvSpPr>
          <p:cNvPr id="283" name="Google Shape;283;p20"/>
          <p:cNvSpPr txBox="1"/>
          <p:nvPr/>
        </p:nvSpPr>
        <p:spPr>
          <a:xfrm>
            <a:off x="7142037" y="636038"/>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WAITING</a:t>
            </a:r>
            <a:endParaRPr/>
          </a:p>
        </p:txBody>
      </p:sp>
      <p:sp>
        <p:nvSpPr>
          <p:cNvPr id="284" name="Google Shape;284;p20"/>
          <p:cNvSpPr txBox="1"/>
          <p:nvPr/>
        </p:nvSpPr>
        <p:spPr>
          <a:xfrm>
            <a:off x="7134483" y="931745"/>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RACE STARTED</a:t>
            </a:r>
            <a:endParaRPr/>
          </a:p>
        </p:txBody>
      </p:sp>
      <p:sp>
        <p:nvSpPr>
          <p:cNvPr id="285" name="Google Shape;285;p20"/>
          <p:cNvSpPr txBox="1"/>
          <p:nvPr/>
        </p:nvSpPr>
        <p:spPr>
          <a:xfrm>
            <a:off x="7134482" y="1201642"/>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LANDING</a:t>
            </a:r>
            <a:endParaRPr/>
          </a:p>
        </p:txBody>
      </p:sp>
      <p:sp>
        <p:nvSpPr>
          <p:cNvPr id="286" name="Google Shape;286;p20">
            <a:hlinkClick action="ppaction://hlinksldjump" r:id="rId10"/>
          </p:cNvPr>
          <p:cNvSpPr/>
          <p:nvPr/>
        </p:nvSpPr>
        <p:spPr>
          <a:xfrm>
            <a:off x="7336717" y="4739849"/>
            <a:ext cx="1667675" cy="398242"/>
          </a:xfrm>
          <a:prstGeom prst="rect">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800">
                <a:solidFill>
                  <a:schemeClr val="lt1"/>
                </a:solidFill>
                <a:latin typeface="Calibri"/>
                <a:ea typeface="Calibri"/>
                <a:cs typeface="Calibri"/>
                <a:sym typeface="Calibri"/>
              </a:rPr>
              <a:t>&lt; Marshals</a:t>
            </a:r>
            <a:endParaRPr/>
          </a:p>
        </p:txBody>
      </p:sp>
      <p:sp>
        <p:nvSpPr>
          <p:cNvPr id="287" name="Google Shape;287;p20"/>
          <p:cNvSpPr/>
          <p:nvPr/>
        </p:nvSpPr>
        <p:spPr>
          <a:xfrm>
            <a:off x="5724128" y="1772816"/>
            <a:ext cx="216024" cy="216024"/>
          </a:xfrm>
          <a:prstGeom prst="star5">
            <a:avLst>
              <a:gd fmla="val 19098" name="adj"/>
              <a:gd fmla="val 105146" name="hf"/>
              <a:gd fmla="val 110557" name="vf"/>
            </a:avLst>
          </a:prstGeom>
          <a:solidFill>
            <a:srgbClr val="FFFF00"/>
          </a:solidFill>
          <a:ln cap="flat" cmpd="sng" w="9525">
            <a:solidFill>
              <a:srgbClr val="5252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8" name="Google Shape;288;p20"/>
          <p:cNvSpPr/>
          <p:nvPr/>
        </p:nvSpPr>
        <p:spPr>
          <a:xfrm>
            <a:off x="5652120" y="3114127"/>
            <a:ext cx="257721" cy="170857"/>
          </a:xfrm>
          <a:prstGeom prst="rect">
            <a:avLst/>
          </a:prstGeom>
          <a:solidFill>
            <a:srgbClr val="ECFA66"/>
          </a:solidFill>
          <a:ln cap="flat" cmpd="sng" w="25400">
            <a:solidFill>
              <a:srgbClr val="ECFA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500"/>
                                        <p:tgtEl>
                                          <p:spTgt spid="280"/>
                                        </p:tgtEl>
                                      </p:cBhvr>
                                    </p:animEffec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500"/>
                                        <p:tgtEl>
                                          <p:spTgt spid="270"/>
                                        </p:tgtEl>
                                      </p:cBhvr>
                                    </p:animEffect>
                                    <p:set>
                                      <p:cBhvr>
                                        <p:cTn dur="1" fill="hold">
                                          <p:stCondLst>
                                            <p:cond delay="500"/>
                                          </p:stCondLst>
                                        </p:cTn>
                                        <p:tgtEl>
                                          <p:spTgt spid="27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66"/>
                                        </p:tgtEl>
                                      </p:cBhvr>
                                    </p:animEffect>
                                    <p:set>
                                      <p:cBhvr>
                                        <p:cTn dur="1" fill="hold">
                                          <p:stCondLst>
                                            <p:cond delay="500"/>
                                          </p:stCondLst>
                                        </p:cTn>
                                        <p:tgtEl>
                                          <p:spTgt spid="26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67"/>
                                        </p:tgtEl>
                                      </p:cBhvr>
                                    </p:animEffect>
                                    <p:set>
                                      <p:cBhvr>
                                        <p:cTn dur="1" fill="hold">
                                          <p:stCondLst>
                                            <p:cond delay="500"/>
                                          </p:stCondLst>
                                        </p:cTn>
                                        <p:tgtEl>
                                          <p:spTgt spid="26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62"/>
                                        </p:tgtEl>
                                      </p:cBhvr>
                                    </p:animEffect>
                                    <p:set>
                                      <p:cBhvr>
                                        <p:cTn dur="1" fill="hold">
                                          <p:stCondLst>
                                            <p:cond delay="500"/>
                                          </p:stCondLst>
                                        </p:cTn>
                                        <p:tgtEl>
                                          <p:spTgt spid="26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64"/>
                                        </p:tgtEl>
                                      </p:cBhvr>
                                    </p:animEffect>
                                    <p:set>
                                      <p:cBhvr>
                                        <p:cTn dur="1" fill="hold">
                                          <p:stCondLst>
                                            <p:cond delay="500"/>
                                          </p:stCondLst>
                                        </p:cTn>
                                        <p:tgtEl>
                                          <p:spTgt spid="26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63"/>
                                        </p:tgtEl>
                                      </p:cBhvr>
                                    </p:animEffect>
                                    <p:set>
                                      <p:cBhvr>
                                        <p:cTn dur="1" fill="hold">
                                          <p:stCondLst>
                                            <p:cond delay="500"/>
                                          </p:stCondLst>
                                        </p:cTn>
                                        <p:tgtEl>
                                          <p:spTgt spid="26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61"/>
                                        </p:tgtEl>
                                      </p:cBhvr>
                                    </p:animEffect>
                                    <p:set>
                                      <p:cBhvr>
                                        <p:cTn dur="1" fill="hold">
                                          <p:stCondLst>
                                            <p:cond delay="500"/>
                                          </p:stCondLst>
                                        </p:cTn>
                                        <p:tgtEl>
                                          <p:spTgt spid="26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65"/>
                                        </p:tgtEl>
                                      </p:cBhvr>
                                    </p:animEffect>
                                    <p:set>
                                      <p:cBhvr>
                                        <p:cTn dur="1" fill="hold">
                                          <p:stCondLst>
                                            <p:cond delay="500"/>
                                          </p:stCondLst>
                                        </p:cTn>
                                        <p:tgtEl>
                                          <p:spTgt spid="26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69"/>
                                        </p:tgtEl>
                                      </p:cBhvr>
                                    </p:animEffect>
                                    <p:set>
                                      <p:cBhvr>
                                        <p:cTn dur="1" fill="hold">
                                          <p:stCondLst>
                                            <p:cond delay="500"/>
                                          </p:stCondLst>
                                        </p:cTn>
                                        <p:tgtEl>
                                          <p:spTgt spid="26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68"/>
                                        </p:tgtEl>
                                      </p:cBhvr>
                                    </p:animEffect>
                                    <p:set>
                                      <p:cBhvr>
                                        <p:cTn dur="1" fill="hold">
                                          <p:stCondLst>
                                            <p:cond delay="500"/>
                                          </p:stCondLst>
                                        </p:cTn>
                                        <p:tgtEl>
                                          <p:spTgt spid="268"/>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500"/>
                                        <p:tgtEl>
                                          <p:spTgt spid="270"/>
                                        </p:tgtEl>
                                      </p:cBhvr>
                                    </p:animEffect>
                                  </p:childTnLst>
                                </p:cTn>
                              </p:par>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par>
                                <p:cTn fill="hold" nodeType="with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500"/>
                                        <p:tgtEl>
                                          <p:spTgt spid="267"/>
                                        </p:tgtEl>
                                      </p:cBhvr>
                                    </p:animEffect>
                                  </p:childTnLst>
                                </p:cTn>
                              </p:par>
                              <p:par>
                                <p:cTn fill="hold" nodeType="with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
                                        <p:tgtEl>
                                          <p:spTgt spid="262"/>
                                        </p:tgtEl>
                                      </p:cBhvr>
                                    </p:animEffect>
                                  </p:childTnLst>
                                </p:cTn>
                              </p:par>
                              <p:par>
                                <p:cTn fill="hold" nodeType="with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500"/>
                                        <p:tgtEl>
                                          <p:spTgt spid="264"/>
                                        </p:tgtEl>
                                      </p:cBhvr>
                                    </p:animEffect>
                                  </p:childTnLst>
                                </p:cTn>
                              </p:par>
                              <p:par>
                                <p:cTn fill="hold" nodeType="with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500"/>
                                        <p:tgtEl>
                                          <p:spTgt spid="263"/>
                                        </p:tgtEl>
                                      </p:cBhvr>
                                    </p:animEffect>
                                  </p:childTnLst>
                                </p:cTn>
                              </p:par>
                              <p:par>
                                <p:cTn fill="hold" nodeType="with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500"/>
                                        <p:tgtEl>
                                          <p:spTgt spid="261"/>
                                        </p:tgtEl>
                                      </p:cBhvr>
                                    </p:animEffect>
                                  </p:childTnLst>
                                </p:cTn>
                              </p:par>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500"/>
                                        <p:tgtEl>
                                          <p:spTgt spid="265"/>
                                        </p:tgtEl>
                                      </p:cBhvr>
                                    </p:animEffect>
                                  </p:childTnLst>
                                </p:cTn>
                              </p:par>
                              <p:par>
                                <p:cTn fill="hold" nodeType="with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500"/>
                                        <p:tgtEl>
                                          <p:spTgt spid="269"/>
                                        </p:tgtEl>
                                      </p:cBhvr>
                                    </p:animEffect>
                                  </p:childTnLst>
                                </p:cTn>
                              </p:par>
                              <p:par>
                                <p:cTn fill="hold" nodeType="with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500"/>
                                        <p:tgtEl>
                                          <p:spTgt spid="268"/>
                                        </p:tgtEl>
                                      </p:cBhvr>
                                    </p:animEffect>
                                  </p:childTnLst>
                                </p:cTn>
                              </p:par>
                            </p:childTnLst>
                          </p:cTn>
                        </p:par>
                        <p:par>
                          <p:cTn fill="hold">
                            <p:stCondLst>
                              <p:cond delay="1500"/>
                            </p:stCondLst>
                            <p:childTnLst>
                              <p:par>
                                <p:cTn fill="hold" nodeType="afterEffect" presetClass="exit" presetID="10" presetSubtype="0">
                                  <p:stCondLst>
                                    <p:cond delay="0"/>
                                  </p:stCondLst>
                                  <p:childTnLst>
                                    <p:animEffect filter="fade" transition="out">
                                      <p:cBhvr>
                                        <p:cTn dur="700"/>
                                        <p:tgtEl>
                                          <p:spTgt spid="280"/>
                                        </p:tgtEl>
                                      </p:cBhvr>
                                    </p:animEffect>
                                    <p:set>
                                      <p:cBhvr>
                                        <p:cTn dur="1" fill="hold">
                                          <p:stCondLst>
                                            <p:cond delay="700"/>
                                          </p:stCondLst>
                                        </p:cTn>
                                        <p:tgtEl>
                                          <p:spTgt spid="28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1"/>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294" name="Google Shape;294;p21"/>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295" name="Google Shape;295;p21"/>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The circulation pattern on Race Day</a:t>
            </a:r>
            <a:br>
              <a:rPr lang="en-GB"/>
            </a:br>
            <a:r>
              <a:rPr b="0" i="1" lang="en-GB"/>
              <a:t>Live demonstration (click the green buttons!)</a:t>
            </a:r>
            <a:endParaRPr/>
          </a:p>
        </p:txBody>
      </p:sp>
      <p:cxnSp>
        <p:nvCxnSpPr>
          <p:cNvPr id="296" name="Google Shape;296;p21"/>
          <p:cNvCxnSpPr/>
          <p:nvPr/>
        </p:nvCxnSpPr>
        <p:spPr>
          <a:xfrm rot="10800000">
            <a:off x="1205626" y="3789040"/>
            <a:ext cx="2382748" cy="0"/>
          </a:xfrm>
          <a:prstGeom prst="straightConnector1">
            <a:avLst/>
          </a:prstGeom>
          <a:noFill/>
          <a:ln cap="flat" cmpd="sng" w="19050">
            <a:solidFill>
              <a:schemeClr val="dk1"/>
            </a:solidFill>
            <a:prstDash val="solid"/>
            <a:round/>
            <a:headEnd len="sm" w="sm" type="none"/>
            <a:tailEnd len="med" w="med" type="stealth"/>
          </a:ln>
        </p:spPr>
      </p:cxnSp>
      <p:cxnSp>
        <p:nvCxnSpPr>
          <p:cNvPr id="297" name="Google Shape;297;p21"/>
          <p:cNvCxnSpPr/>
          <p:nvPr/>
        </p:nvCxnSpPr>
        <p:spPr>
          <a:xfrm>
            <a:off x="6740422" y="2924944"/>
            <a:ext cx="1431978" cy="1"/>
          </a:xfrm>
          <a:prstGeom prst="straightConnector1">
            <a:avLst/>
          </a:prstGeom>
          <a:noFill/>
          <a:ln cap="flat" cmpd="sng" w="19050">
            <a:solidFill>
              <a:schemeClr val="dk1"/>
            </a:solidFill>
            <a:prstDash val="solid"/>
            <a:round/>
            <a:headEnd len="sm" w="sm" type="none"/>
            <a:tailEnd len="med" w="med" type="stealth"/>
          </a:ln>
        </p:spPr>
      </p:cxnSp>
      <p:sp>
        <p:nvSpPr>
          <p:cNvPr id="298" name="Google Shape;298;p21"/>
          <p:cNvSpPr/>
          <p:nvPr/>
        </p:nvSpPr>
        <p:spPr>
          <a:xfrm>
            <a:off x="469348" y="2982572"/>
            <a:ext cx="502251" cy="806468"/>
          </a:xfrm>
          <a:prstGeom prst="leftBracket">
            <a:avLst>
              <a:gd fmla="val 66096"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299" name="Google Shape;299;p21"/>
          <p:cNvCxnSpPr/>
          <p:nvPr/>
        </p:nvCxnSpPr>
        <p:spPr>
          <a:xfrm>
            <a:off x="1110582" y="2982572"/>
            <a:ext cx="1629798" cy="0"/>
          </a:xfrm>
          <a:prstGeom prst="straightConnector1">
            <a:avLst/>
          </a:prstGeom>
          <a:noFill/>
          <a:ln cap="flat" cmpd="sng" w="19050">
            <a:solidFill>
              <a:schemeClr val="dk1"/>
            </a:solidFill>
            <a:prstDash val="solid"/>
            <a:round/>
            <a:headEnd len="sm" w="sm" type="none"/>
            <a:tailEnd len="med" w="med" type="stealth"/>
          </a:ln>
        </p:spPr>
      </p:cxnSp>
      <p:cxnSp>
        <p:nvCxnSpPr>
          <p:cNvPr id="300" name="Google Shape;300;p21"/>
          <p:cNvCxnSpPr/>
          <p:nvPr/>
        </p:nvCxnSpPr>
        <p:spPr>
          <a:xfrm flipH="1" rot="10800000">
            <a:off x="2892780" y="2982571"/>
            <a:ext cx="1391188" cy="1"/>
          </a:xfrm>
          <a:prstGeom prst="straightConnector1">
            <a:avLst/>
          </a:prstGeom>
          <a:noFill/>
          <a:ln cap="flat" cmpd="sng" w="19050">
            <a:solidFill>
              <a:schemeClr val="dk1"/>
            </a:solidFill>
            <a:prstDash val="solid"/>
            <a:round/>
            <a:headEnd len="sm" w="sm" type="none"/>
            <a:tailEnd len="med" w="med" type="stealth"/>
          </a:ln>
        </p:spPr>
      </p:cxnSp>
      <p:sp>
        <p:nvSpPr>
          <p:cNvPr id="301" name="Google Shape;301;p21"/>
          <p:cNvSpPr/>
          <p:nvPr/>
        </p:nvSpPr>
        <p:spPr>
          <a:xfrm flipH="1" rot="10800000">
            <a:off x="6300192" y="2199682"/>
            <a:ext cx="372793" cy="731961"/>
          </a:xfrm>
          <a:prstGeom prst="leftBracket">
            <a:avLst>
              <a:gd fmla="val 96579"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21"/>
          <p:cNvSpPr/>
          <p:nvPr/>
        </p:nvSpPr>
        <p:spPr>
          <a:xfrm flipH="1">
            <a:off x="8309128" y="2199683"/>
            <a:ext cx="432048" cy="731961"/>
          </a:xfrm>
          <a:prstGeom prst="leftBracket">
            <a:avLst>
              <a:gd fmla="val 83334"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303" name="Google Shape;303;p21"/>
          <p:cNvCxnSpPr/>
          <p:nvPr/>
        </p:nvCxnSpPr>
        <p:spPr>
          <a:xfrm flipH="1" rot="10800000">
            <a:off x="4427984" y="2924944"/>
            <a:ext cx="1080120" cy="57631"/>
          </a:xfrm>
          <a:prstGeom prst="straightConnector1">
            <a:avLst/>
          </a:prstGeom>
          <a:noFill/>
          <a:ln cap="flat" cmpd="sng" w="19050">
            <a:solidFill>
              <a:schemeClr val="dk1"/>
            </a:solidFill>
            <a:prstDash val="solid"/>
            <a:round/>
            <a:headEnd len="sm" w="sm" type="none"/>
            <a:tailEnd len="med" w="med" type="stealth"/>
          </a:ln>
        </p:spPr>
      </p:cxnSp>
      <p:sp>
        <p:nvSpPr>
          <p:cNvPr id="304" name="Google Shape;304;p21"/>
          <p:cNvSpPr/>
          <p:nvPr/>
        </p:nvSpPr>
        <p:spPr>
          <a:xfrm rot="10800000">
            <a:off x="3780948" y="2982571"/>
            <a:ext cx="502251" cy="806468"/>
          </a:xfrm>
          <a:prstGeom prst="leftBracket">
            <a:avLst>
              <a:gd fmla="val 66096"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305" name="Google Shape;305;p21"/>
          <p:cNvCxnSpPr/>
          <p:nvPr/>
        </p:nvCxnSpPr>
        <p:spPr>
          <a:xfrm rot="10800000">
            <a:off x="6740422" y="2199682"/>
            <a:ext cx="1431980" cy="1"/>
          </a:xfrm>
          <a:prstGeom prst="straightConnector1">
            <a:avLst/>
          </a:prstGeom>
          <a:noFill/>
          <a:ln cap="flat" cmpd="sng" w="19050">
            <a:solidFill>
              <a:schemeClr val="dk1"/>
            </a:solidFill>
            <a:prstDash val="solid"/>
            <a:round/>
            <a:headEnd len="sm" w="sm" type="none"/>
            <a:tailEnd len="med" w="med" type="stealth"/>
          </a:ln>
        </p:spPr>
      </p:cxnSp>
      <p:sp>
        <p:nvSpPr>
          <p:cNvPr id="306" name="Google Shape;306;p21"/>
          <p:cNvSpPr/>
          <p:nvPr/>
        </p:nvSpPr>
        <p:spPr>
          <a:xfrm>
            <a:off x="258222" y="4938970"/>
            <a:ext cx="3254519" cy="396044"/>
          </a:xfrm>
          <a:prstGeom prst="rect">
            <a:avLst/>
          </a:prstGeom>
          <a:solidFill>
            <a:schemeClr val="accent1"/>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A boat on bunglines 1–7</a:t>
            </a:r>
            <a:endParaRPr/>
          </a:p>
        </p:txBody>
      </p:sp>
      <p:sp>
        <p:nvSpPr>
          <p:cNvPr id="307" name="Google Shape;307;p21"/>
          <p:cNvSpPr/>
          <p:nvPr/>
        </p:nvSpPr>
        <p:spPr>
          <a:xfrm>
            <a:off x="3831058" y="4938970"/>
            <a:ext cx="3260862" cy="396044"/>
          </a:xfrm>
          <a:prstGeom prst="rect">
            <a:avLst/>
          </a:prstGeom>
          <a:solidFill>
            <a:schemeClr val="accent1"/>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A boat on bunglines 8–14</a:t>
            </a:r>
            <a:endParaRPr/>
          </a:p>
        </p:txBody>
      </p:sp>
      <p:sp>
        <p:nvSpPr>
          <p:cNvPr id="308" name="Google Shape;308;p21">
            <a:hlinkClick action="ppaction://hlinksldjump" r:id="rId3"/>
          </p:cNvPr>
          <p:cNvSpPr/>
          <p:nvPr/>
        </p:nvSpPr>
        <p:spPr>
          <a:xfrm>
            <a:off x="251520"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BH Island</a:t>
            </a:r>
            <a:endParaRPr/>
          </a:p>
        </p:txBody>
      </p:sp>
      <p:sp>
        <p:nvSpPr>
          <p:cNvPr id="309" name="Google Shape;309;p21">
            <a:hlinkClick action="ppaction://hlinksldjump" r:id="rId4"/>
          </p:cNvPr>
          <p:cNvSpPr/>
          <p:nvPr/>
        </p:nvSpPr>
        <p:spPr>
          <a:xfrm>
            <a:off x="1352742"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Univ raft</a:t>
            </a:r>
            <a:endParaRPr/>
          </a:p>
        </p:txBody>
      </p:sp>
      <p:sp>
        <p:nvSpPr>
          <p:cNvPr id="310" name="Google Shape;310;p21">
            <a:hlinkClick action="ppaction://hlinksldjump" r:id="rId5"/>
          </p:cNvPr>
          <p:cNvSpPr/>
          <p:nvPr/>
        </p:nvSpPr>
        <p:spPr>
          <a:xfrm>
            <a:off x="2432742"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Longbridges</a:t>
            </a:r>
            <a:endParaRPr/>
          </a:p>
        </p:txBody>
      </p:sp>
      <p:sp>
        <p:nvSpPr>
          <p:cNvPr id="311" name="Google Shape;311;p21">
            <a:hlinkClick action="ppaction://hlinksldjump" r:id="rId6"/>
          </p:cNvPr>
          <p:cNvSpPr/>
          <p:nvPr/>
        </p:nvSpPr>
        <p:spPr>
          <a:xfrm>
            <a:off x="3831058"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BH Island</a:t>
            </a:r>
            <a:endParaRPr/>
          </a:p>
        </p:txBody>
      </p:sp>
      <p:sp>
        <p:nvSpPr>
          <p:cNvPr id="312" name="Google Shape;312;p21">
            <a:hlinkClick action="ppaction://hlinksldjump" r:id="rId7"/>
          </p:cNvPr>
          <p:cNvSpPr/>
          <p:nvPr/>
        </p:nvSpPr>
        <p:spPr>
          <a:xfrm>
            <a:off x="4932280"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Univ raft</a:t>
            </a:r>
            <a:endParaRPr/>
          </a:p>
        </p:txBody>
      </p:sp>
      <p:sp>
        <p:nvSpPr>
          <p:cNvPr id="313" name="Google Shape;313;p21">
            <a:hlinkClick action="ppaction://hlinksldjump" r:id="rId8"/>
          </p:cNvPr>
          <p:cNvSpPr/>
          <p:nvPr/>
        </p:nvSpPr>
        <p:spPr>
          <a:xfrm>
            <a:off x="6012280"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Longbridges</a:t>
            </a:r>
            <a:endParaRPr/>
          </a:p>
        </p:txBody>
      </p:sp>
      <p:sp>
        <p:nvSpPr>
          <p:cNvPr id="314" name="Google Shape;314;p21">
            <a:hlinkClick action="ppaction://hlinksldjump" r:id="rId9"/>
          </p:cNvPr>
          <p:cNvSpPr/>
          <p:nvPr/>
        </p:nvSpPr>
        <p:spPr>
          <a:xfrm>
            <a:off x="7336718" y="5335014"/>
            <a:ext cx="1667675" cy="398242"/>
          </a:xfrm>
          <a:prstGeom prst="rect">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800">
                <a:solidFill>
                  <a:schemeClr val="lt1"/>
                </a:solidFill>
                <a:latin typeface="Calibri"/>
                <a:ea typeface="Calibri"/>
                <a:cs typeface="Calibri"/>
                <a:sym typeface="Calibri"/>
              </a:rPr>
              <a:t>Skip &gt;</a:t>
            </a:r>
            <a:endParaRPr/>
          </a:p>
        </p:txBody>
      </p:sp>
      <p:sp>
        <p:nvSpPr>
          <p:cNvPr id="315" name="Google Shape;315;p21"/>
          <p:cNvSpPr/>
          <p:nvPr/>
        </p:nvSpPr>
        <p:spPr>
          <a:xfrm>
            <a:off x="3780948" y="3529191"/>
            <a:ext cx="324000" cy="324000"/>
          </a:xfrm>
          <a:prstGeom prst="ellipse">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6" name="Google Shape;316;p21"/>
          <p:cNvSpPr txBox="1"/>
          <p:nvPr/>
        </p:nvSpPr>
        <p:spPr>
          <a:xfrm>
            <a:off x="7157145" y="44624"/>
            <a:ext cx="159158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WARMING UP</a:t>
            </a:r>
            <a:endParaRPr/>
          </a:p>
        </p:txBody>
      </p:sp>
      <p:sp>
        <p:nvSpPr>
          <p:cNvPr id="317" name="Google Shape;317;p21"/>
          <p:cNvSpPr txBox="1"/>
          <p:nvPr/>
        </p:nvSpPr>
        <p:spPr>
          <a:xfrm>
            <a:off x="7149591" y="340331"/>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HEAD FOR START</a:t>
            </a:r>
            <a:endParaRPr/>
          </a:p>
        </p:txBody>
      </p:sp>
      <p:sp>
        <p:nvSpPr>
          <p:cNvPr id="318" name="Google Shape;318;p21"/>
          <p:cNvSpPr txBox="1"/>
          <p:nvPr/>
        </p:nvSpPr>
        <p:spPr>
          <a:xfrm>
            <a:off x="7142037" y="636038"/>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WAITING</a:t>
            </a:r>
            <a:endParaRPr/>
          </a:p>
        </p:txBody>
      </p:sp>
      <p:sp>
        <p:nvSpPr>
          <p:cNvPr id="319" name="Google Shape;319;p21"/>
          <p:cNvSpPr txBox="1"/>
          <p:nvPr/>
        </p:nvSpPr>
        <p:spPr>
          <a:xfrm>
            <a:off x="7134483" y="931745"/>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RACE STARTED</a:t>
            </a:r>
            <a:endParaRPr/>
          </a:p>
        </p:txBody>
      </p:sp>
      <p:sp>
        <p:nvSpPr>
          <p:cNvPr id="320" name="Google Shape;320;p21"/>
          <p:cNvSpPr txBox="1"/>
          <p:nvPr/>
        </p:nvSpPr>
        <p:spPr>
          <a:xfrm>
            <a:off x="7134482" y="1201642"/>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LANDING</a:t>
            </a:r>
            <a:endParaRPr/>
          </a:p>
        </p:txBody>
      </p:sp>
      <p:sp>
        <p:nvSpPr>
          <p:cNvPr id="321" name="Google Shape;321;p21">
            <a:hlinkClick action="ppaction://hlinksldjump" r:id="rId10"/>
          </p:cNvPr>
          <p:cNvSpPr/>
          <p:nvPr/>
        </p:nvSpPr>
        <p:spPr>
          <a:xfrm>
            <a:off x="7336717" y="4739849"/>
            <a:ext cx="1667675" cy="398242"/>
          </a:xfrm>
          <a:prstGeom prst="rect">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800">
                <a:solidFill>
                  <a:schemeClr val="lt1"/>
                </a:solidFill>
                <a:latin typeface="Calibri"/>
                <a:ea typeface="Calibri"/>
                <a:cs typeface="Calibri"/>
                <a:sym typeface="Calibri"/>
              </a:rPr>
              <a:t>&lt; Marshals</a:t>
            </a:r>
            <a:endParaRPr/>
          </a:p>
        </p:txBody>
      </p:sp>
      <p:sp>
        <p:nvSpPr>
          <p:cNvPr id="322" name="Google Shape;322;p21"/>
          <p:cNvSpPr/>
          <p:nvPr/>
        </p:nvSpPr>
        <p:spPr>
          <a:xfrm>
            <a:off x="5724128" y="1772816"/>
            <a:ext cx="216024" cy="216024"/>
          </a:xfrm>
          <a:prstGeom prst="star5">
            <a:avLst>
              <a:gd fmla="val 19098" name="adj"/>
              <a:gd fmla="val 105146" name="hf"/>
              <a:gd fmla="val 110557" name="vf"/>
            </a:avLst>
          </a:prstGeom>
          <a:solidFill>
            <a:srgbClr val="FFFF00"/>
          </a:solidFill>
          <a:ln cap="flat" cmpd="sng" w="9525">
            <a:solidFill>
              <a:srgbClr val="5252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21"/>
          <p:cNvSpPr/>
          <p:nvPr/>
        </p:nvSpPr>
        <p:spPr>
          <a:xfrm>
            <a:off x="5652120" y="3114127"/>
            <a:ext cx="257721" cy="170857"/>
          </a:xfrm>
          <a:prstGeom prst="rect">
            <a:avLst/>
          </a:prstGeom>
          <a:solidFill>
            <a:srgbClr val="ECFA66"/>
          </a:solidFill>
          <a:ln cap="flat" cmpd="sng" w="25400">
            <a:solidFill>
              <a:srgbClr val="ECFA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500"/>
                                        <p:tgtEl>
                                          <p:spTgt spid="305"/>
                                        </p:tgtEl>
                                      </p:cBhvr>
                                    </p:animEffect>
                                    <p:set>
                                      <p:cBhvr>
                                        <p:cTn dur="1" fill="hold">
                                          <p:stCondLst>
                                            <p:cond delay="500"/>
                                          </p:stCondLst>
                                        </p:cTn>
                                        <p:tgtEl>
                                          <p:spTgt spid="30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01"/>
                                        </p:tgtEl>
                                      </p:cBhvr>
                                    </p:animEffect>
                                    <p:set>
                                      <p:cBhvr>
                                        <p:cTn dur="1" fill="hold">
                                          <p:stCondLst>
                                            <p:cond delay="500"/>
                                          </p:stCondLst>
                                        </p:cTn>
                                        <p:tgtEl>
                                          <p:spTgt spid="30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02"/>
                                        </p:tgtEl>
                                      </p:cBhvr>
                                    </p:animEffect>
                                    <p:set>
                                      <p:cBhvr>
                                        <p:cTn dur="1" fill="hold">
                                          <p:stCondLst>
                                            <p:cond delay="500"/>
                                          </p:stCondLst>
                                        </p:cTn>
                                        <p:tgtEl>
                                          <p:spTgt spid="30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97"/>
                                        </p:tgtEl>
                                      </p:cBhvr>
                                    </p:animEffect>
                                    <p:set>
                                      <p:cBhvr>
                                        <p:cTn dur="1" fill="hold">
                                          <p:stCondLst>
                                            <p:cond delay="500"/>
                                          </p:stCondLst>
                                        </p:cTn>
                                        <p:tgtEl>
                                          <p:spTgt spid="29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99"/>
                                        </p:tgtEl>
                                      </p:cBhvr>
                                    </p:animEffect>
                                    <p:set>
                                      <p:cBhvr>
                                        <p:cTn dur="1" fill="hold">
                                          <p:stCondLst>
                                            <p:cond delay="500"/>
                                          </p:stCondLst>
                                        </p:cTn>
                                        <p:tgtEl>
                                          <p:spTgt spid="29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98"/>
                                        </p:tgtEl>
                                      </p:cBhvr>
                                    </p:animEffect>
                                    <p:set>
                                      <p:cBhvr>
                                        <p:cTn dur="1" fill="hold">
                                          <p:stCondLst>
                                            <p:cond delay="500"/>
                                          </p:stCondLst>
                                        </p:cTn>
                                        <p:tgtEl>
                                          <p:spTgt spid="29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96"/>
                                        </p:tgtEl>
                                      </p:cBhvr>
                                    </p:animEffect>
                                    <p:set>
                                      <p:cBhvr>
                                        <p:cTn dur="1" fill="hold">
                                          <p:stCondLst>
                                            <p:cond delay="500"/>
                                          </p:stCondLst>
                                        </p:cTn>
                                        <p:tgtEl>
                                          <p:spTgt spid="29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00"/>
                                        </p:tgtEl>
                                      </p:cBhvr>
                                    </p:animEffect>
                                    <p:set>
                                      <p:cBhvr>
                                        <p:cTn dur="1" fill="hold">
                                          <p:stCondLst>
                                            <p:cond delay="500"/>
                                          </p:stCondLst>
                                        </p:cTn>
                                        <p:tgtEl>
                                          <p:spTgt spid="30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04"/>
                                        </p:tgtEl>
                                      </p:cBhvr>
                                    </p:animEffect>
                                    <p:set>
                                      <p:cBhvr>
                                        <p:cTn dur="1" fill="hold">
                                          <p:stCondLst>
                                            <p:cond delay="500"/>
                                          </p:stCondLst>
                                        </p:cTn>
                                        <p:tgtEl>
                                          <p:spTgt spid="30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03"/>
                                        </p:tgtEl>
                                      </p:cBhvr>
                                    </p:animEffect>
                                    <p:set>
                                      <p:cBhvr>
                                        <p:cTn dur="1" fill="hold">
                                          <p:stCondLst>
                                            <p:cond delay="500"/>
                                          </p:stCondLst>
                                        </p:cTn>
                                        <p:tgtEl>
                                          <p:spTgt spid="303"/>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500"/>
                                        <p:tgtEl>
                                          <p:spTgt spid="305"/>
                                        </p:tgtEl>
                                      </p:cBhvr>
                                    </p:animEffect>
                                  </p:childTnLst>
                                </p:cTn>
                              </p:par>
                              <p:par>
                                <p:cTn fill="hold" nodeType="with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500"/>
                                        <p:tgtEl>
                                          <p:spTgt spid="301"/>
                                        </p:tgtEl>
                                      </p:cBhvr>
                                    </p:animEffect>
                                  </p:childTnLst>
                                </p:cTn>
                              </p:par>
                              <p:par>
                                <p:cTn fill="hold" nodeType="with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500"/>
                                        <p:tgtEl>
                                          <p:spTgt spid="302"/>
                                        </p:tgtEl>
                                      </p:cBhvr>
                                    </p:animEffect>
                                  </p:childTnLst>
                                </p:cTn>
                              </p:par>
                              <p:par>
                                <p:cTn fill="hold" nodeType="with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500"/>
                                        <p:tgtEl>
                                          <p:spTgt spid="297"/>
                                        </p:tgtEl>
                                      </p:cBhvr>
                                    </p:animEffect>
                                  </p:childTnLst>
                                </p:cTn>
                              </p:par>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
                                        <p:tgtEl>
                                          <p:spTgt spid="299"/>
                                        </p:tgtEl>
                                      </p:cBhvr>
                                    </p:animEffect>
                                  </p:childTnLst>
                                </p:cTn>
                              </p:par>
                              <p:par>
                                <p:cTn fill="hold" nodeType="with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
                                        <p:tgtEl>
                                          <p:spTgt spid="298"/>
                                        </p:tgtEl>
                                      </p:cBhvr>
                                    </p:animEffect>
                                  </p:childTnLst>
                                </p:cTn>
                              </p:par>
                              <p:par>
                                <p:cTn fill="hold" nodeType="with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500"/>
                                        <p:tgtEl>
                                          <p:spTgt spid="296"/>
                                        </p:tgtEl>
                                      </p:cBhvr>
                                    </p:animEffect>
                                  </p:childTnLst>
                                </p:cTn>
                              </p:par>
                              <p:par>
                                <p:cTn fill="hold" nodeType="with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par>
                                <p:cTn fill="hold" nodeType="with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500"/>
                                        <p:tgtEl>
                                          <p:spTgt spid="304"/>
                                        </p:tgtEl>
                                      </p:cBhvr>
                                    </p:animEffect>
                                  </p:childTnLst>
                                </p:cTn>
                              </p:par>
                              <p:par>
                                <p:cTn fill="hold" nodeType="with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500"/>
                                        <p:tgtEl>
                                          <p:spTgt spid="303"/>
                                        </p:tgtEl>
                                      </p:cBhvr>
                                    </p:animEffect>
                                  </p:childTnLst>
                                </p:cTn>
                              </p:par>
                            </p:childTnLst>
                          </p:cTn>
                        </p:par>
                        <p:par>
                          <p:cTn fill="hold">
                            <p:stCondLst>
                              <p:cond delay="1500"/>
                            </p:stCondLst>
                            <p:childTnLst>
                              <p:par>
                                <p:cTn fill="hold" nodeType="afterEffect" presetClass="exit" presetID="10" presetSubtype="0">
                                  <p:stCondLst>
                                    <p:cond delay="0"/>
                                  </p:stCondLst>
                                  <p:childTnLst>
                                    <p:animEffect filter="fade" transition="out">
                                      <p:cBhvr>
                                        <p:cTn dur="700"/>
                                        <p:tgtEl>
                                          <p:spTgt spid="315"/>
                                        </p:tgtEl>
                                      </p:cBhvr>
                                    </p:animEffect>
                                    <p:set>
                                      <p:cBhvr>
                                        <p:cTn dur="1" fill="hold">
                                          <p:stCondLst>
                                            <p:cond delay="700"/>
                                          </p:stCondLst>
                                        </p:cTn>
                                        <p:tgtEl>
                                          <p:spTgt spid="31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22"/>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329" name="Google Shape;329;p22"/>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330" name="Google Shape;330;p22"/>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The circulation pattern on Race Day</a:t>
            </a:r>
            <a:br>
              <a:rPr lang="en-GB"/>
            </a:br>
            <a:r>
              <a:rPr b="0" i="1" lang="en-GB"/>
              <a:t>Live demonstration (click the green buttons!)</a:t>
            </a:r>
            <a:endParaRPr/>
          </a:p>
        </p:txBody>
      </p:sp>
      <p:cxnSp>
        <p:nvCxnSpPr>
          <p:cNvPr id="331" name="Google Shape;331;p22"/>
          <p:cNvCxnSpPr/>
          <p:nvPr/>
        </p:nvCxnSpPr>
        <p:spPr>
          <a:xfrm rot="10800000">
            <a:off x="1205626" y="3789040"/>
            <a:ext cx="2382748" cy="0"/>
          </a:xfrm>
          <a:prstGeom prst="straightConnector1">
            <a:avLst/>
          </a:prstGeom>
          <a:noFill/>
          <a:ln cap="flat" cmpd="sng" w="19050">
            <a:solidFill>
              <a:schemeClr val="dk1"/>
            </a:solidFill>
            <a:prstDash val="solid"/>
            <a:round/>
            <a:headEnd len="sm" w="sm" type="none"/>
            <a:tailEnd len="med" w="med" type="stealth"/>
          </a:ln>
        </p:spPr>
      </p:cxnSp>
      <p:cxnSp>
        <p:nvCxnSpPr>
          <p:cNvPr id="332" name="Google Shape;332;p22"/>
          <p:cNvCxnSpPr/>
          <p:nvPr/>
        </p:nvCxnSpPr>
        <p:spPr>
          <a:xfrm>
            <a:off x="6740422" y="2924944"/>
            <a:ext cx="1431978" cy="1"/>
          </a:xfrm>
          <a:prstGeom prst="straightConnector1">
            <a:avLst/>
          </a:prstGeom>
          <a:noFill/>
          <a:ln cap="flat" cmpd="sng" w="19050">
            <a:solidFill>
              <a:schemeClr val="dk1"/>
            </a:solidFill>
            <a:prstDash val="solid"/>
            <a:round/>
            <a:headEnd len="sm" w="sm" type="none"/>
            <a:tailEnd len="med" w="med" type="stealth"/>
          </a:ln>
        </p:spPr>
      </p:cxnSp>
      <p:sp>
        <p:nvSpPr>
          <p:cNvPr id="333" name="Google Shape;333;p22"/>
          <p:cNvSpPr/>
          <p:nvPr/>
        </p:nvSpPr>
        <p:spPr>
          <a:xfrm>
            <a:off x="469348" y="2982572"/>
            <a:ext cx="502251" cy="806468"/>
          </a:xfrm>
          <a:prstGeom prst="leftBracket">
            <a:avLst>
              <a:gd fmla="val 66096"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334" name="Google Shape;334;p22"/>
          <p:cNvCxnSpPr/>
          <p:nvPr/>
        </p:nvCxnSpPr>
        <p:spPr>
          <a:xfrm>
            <a:off x="1110582" y="2982572"/>
            <a:ext cx="1629798" cy="0"/>
          </a:xfrm>
          <a:prstGeom prst="straightConnector1">
            <a:avLst/>
          </a:prstGeom>
          <a:noFill/>
          <a:ln cap="flat" cmpd="sng" w="19050">
            <a:solidFill>
              <a:schemeClr val="dk1"/>
            </a:solidFill>
            <a:prstDash val="solid"/>
            <a:round/>
            <a:headEnd len="sm" w="sm" type="none"/>
            <a:tailEnd len="med" w="med" type="stealth"/>
          </a:ln>
        </p:spPr>
      </p:cxnSp>
      <p:cxnSp>
        <p:nvCxnSpPr>
          <p:cNvPr id="335" name="Google Shape;335;p22"/>
          <p:cNvCxnSpPr/>
          <p:nvPr/>
        </p:nvCxnSpPr>
        <p:spPr>
          <a:xfrm flipH="1" rot="10800000">
            <a:off x="2892780" y="2982571"/>
            <a:ext cx="1391188" cy="1"/>
          </a:xfrm>
          <a:prstGeom prst="straightConnector1">
            <a:avLst/>
          </a:prstGeom>
          <a:noFill/>
          <a:ln cap="flat" cmpd="sng" w="19050">
            <a:solidFill>
              <a:schemeClr val="dk1"/>
            </a:solidFill>
            <a:prstDash val="solid"/>
            <a:round/>
            <a:headEnd len="sm" w="sm" type="none"/>
            <a:tailEnd len="med" w="med" type="stealth"/>
          </a:ln>
        </p:spPr>
      </p:cxnSp>
      <p:sp>
        <p:nvSpPr>
          <p:cNvPr id="336" name="Google Shape;336;p22"/>
          <p:cNvSpPr/>
          <p:nvPr/>
        </p:nvSpPr>
        <p:spPr>
          <a:xfrm flipH="1" rot="10800000">
            <a:off x="6300192" y="2199682"/>
            <a:ext cx="372793" cy="731961"/>
          </a:xfrm>
          <a:prstGeom prst="leftBracket">
            <a:avLst>
              <a:gd fmla="val 96579"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22"/>
          <p:cNvSpPr/>
          <p:nvPr/>
        </p:nvSpPr>
        <p:spPr>
          <a:xfrm flipH="1">
            <a:off x="8309128" y="2199683"/>
            <a:ext cx="432048" cy="731961"/>
          </a:xfrm>
          <a:prstGeom prst="leftBracket">
            <a:avLst>
              <a:gd fmla="val 83334"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338" name="Google Shape;338;p22"/>
          <p:cNvCxnSpPr/>
          <p:nvPr/>
        </p:nvCxnSpPr>
        <p:spPr>
          <a:xfrm flipH="1" rot="10800000">
            <a:off x="4427984" y="2924944"/>
            <a:ext cx="1080120" cy="57631"/>
          </a:xfrm>
          <a:prstGeom prst="straightConnector1">
            <a:avLst/>
          </a:prstGeom>
          <a:noFill/>
          <a:ln cap="flat" cmpd="sng" w="19050">
            <a:solidFill>
              <a:schemeClr val="dk1"/>
            </a:solidFill>
            <a:prstDash val="solid"/>
            <a:round/>
            <a:headEnd len="sm" w="sm" type="none"/>
            <a:tailEnd len="med" w="med" type="stealth"/>
          </a:ln>
        </p:spPr>
      </p:cxnSp>
      <p:sp>
        <p:nvSpPr>
          <p:cNvPr id="339" name="Google Shape;339;p22"/>
          <p:cNvSpPr/>
          <p:nvPr/>
        </p:nvSpPr>
        <p:spPr>
          <a:xfrm rot="10800000">
            <a:off x="3780948" y="2982571"/>
            <a:ext cx="502251" cy="806468"/>
          </a:xfrm>
          <a:prstGeom prst="leftBracket">
            <a:avLst>
              <a:gd fmla="val 66096"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340" name="Google Shape;340;p22"/>
          <p:cNvCxnSpPr/>
          <p:nvPr/>
        </p:nvCxnSpPr>
        <p:spPr>
          <a:xfrm rot="10800000">
            <a:off x="6740422" y="2199682"/>
            <a:ext cx="1431980" cy="1"/>
          </a:xfrm>
          <a:prstGeom prst="straightConnector1">
            <a:avLst/>
          </a:prstGeom>
          <a:noFill/>
          <a:ln cap="flat" cmpd="sng" w="19050">
            <a:solidFill>
              <a:schemeClr val="dk1"/>
            </a:solidFill>
            <a:prstDash val="solid"/>
            <a:round/>
            <a:headEnd len="sm" w="sm" type="none"/>
            <a:tailEnd len="med" w="med" type="stealth"/>
          </a:ln>
        </p:spPr>
      </p:cxnSp>
      <p:sp>
        <p:nvSpPr>
          <p:cNvPr id="341" name="Google Shape;341;p22"/>
          <p:cNvSpPr/>
          <p:nvPr/>
        </p:nvSpPr>
        <p:spPr>
          <a:xfrm>
            <a:off x="258222" y="4938970"/>
            <a:ext cx="3254519" cy="396044"/>
          </a:xfrm>
          <a:prstGeom prst="rect">
            <a:avLst/>
          </a:prstGeom>
          <a:solidFill>
            <a:schemeClr val="accent1"/>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A boat on bunglines 1–7</a:t>
            </a:r>
            <a:endParaRPr/>
          </a:p>
        </p:txBody>
      </p:sp>
      <p:sp>
        <p:nvSpPr>
          <p:cNvPr id="342" name="Google Shape;342;p22"/>
          <p:cNvSpPr/>
          <p:nvPr/>
        </p:nvSpPr>
        <p:spPr>
          <a:xfrm>
            <a:off x="3831058" y="4938970"/>
            <a:ext cx="3260862" cy="396044"/>
          </a:xfrm>
          <a:prstGeom prst="rect">
            <a:avLst/>
          </a:prstGeom>
          <a:solidFill>
            <a:schemeClr val="accent1"/>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A boat on bunglines 8–14</a:t>
            </a:r>
            <a:endParaRPr/>
          </a:p>
        </p:txBody>
      </p:sp>
      <p:sp>
        <p:nvSpPr>
          <p:cNvPr id="343" name="Google Shape;343;p22">
            <a:hlinkClick action="ppaction://hlinksldjump" r:id="rId3"/>
          </p:cNvPr>
          <p:cNvSpPr/>
          <p:nvPr/>
        </p:nvSpPr>
        <p:spPr>
          <a:xfrm>
            <a:off x="251520"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BH Island</a:t>
            </a:r>
            <a:endParaRPr/>
          </a:p>
        </p:txBody>
      </p:sp>
      <p:sp>
        <p:nvSpPr>
          <p:cNvPr id="344" name="Google Shape;344;p22">
            <a:hlinkClick action="ppaction://hlinksldjump" r:id="rId4"/>
          </p:cNvPr>
          <p:cNvSpPr/>
          <p:nvPr/>
        </p:nvSpPr>
        <p:spPr>
          <a:xfrm>
            <a:off x="1352742"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Univ raft</a:t>
            </a:r>
            <a:endParaRPr/>
          </a:p>
        </p:txBody>
      </p:sp>
      <p:sp>
        <p:nvSpPr>
          <p:cNvPr id="345" name="Google Shape;345;p22">
            <a:hlinkClick action="ppaction://hlinksldjump" r:id="rId5"/>
          </p:cNvPr>
          <p:cNvSpPr/>
          <p:nvPr/>
        </p:nvSpPr>
        <p:spPr>
          <a:xfrm>
            <a:off x="2432742"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Longbridges</a:t>
            </a:r>
            <a:endParaRPr/>
          </a:p>
        </p:txBody>
      </p:sp>
      <p:sp>
        <p:nvSpPr>
          <p:cNvPr id="346" name="Google Shape;346;p22">
            <a:hlinkClick action="ppaction://hlinksldjump" r:id="rId6"/>
          </p:cNvPr>
          <p:cNvSpPr/>
          <p:nvPr/>
        </p:nvSpPr>
        <p:spPr>
          <a:xfrm>
            <a:off x="3831058"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BH Island</a:t>
            </a:r>
            <a:endParaRPr/>
          </a:p>
        </p:txBody>
      </p:sp>
      <p:sp>
        <p:nvSpPr>
          <p:cNvPr id="347" name="Google Shape;347;p22">
            <a:hlinkClick action="ppaction://hlinksldjump" r:id="rId7"/>
          </p:cNvPr>
          <p:cNvSpPr/>
          <p:nvPr/>
        </p:nvSpPr>
        <p:spPr>
          <a:xfrm>
            <a:off x="4932280"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Univ raft</a:t>
            </a:r>
            <a:endParaRPr/>
          </a:p>
        </p:txBody>
      </p:sp>
      <p:sp>
        <p:nvSpPr>
          <p:cNvPr id="348" name="Google Shape;348;p22">
            <a:hlinkClick action="ppaction://hlinksldjump" r:id="rId8"/>
          </p:cNvPr>
          <p:cNvSpPr/>
          <p:nvPr/>
        </p:nvSpPr>
        <p:spPr>
          <a:xfrm>
            <a:off x="6012280"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Longbridges</a:t>
            </a:r>
            <a:endParaRPr/>
          </a:p>
        </p:txBody>
      </p:sp>
      <p:sp>
        <p:nvSpPr>
          <p:cNvPr id="349" name="Google Shape;349;p22">
            <a:hlinkClick action="ppaction://hlinksldjump" r:id="rId9"/>
          </p:cNvPr>
          <p:cNvSpPr/>
          <p:nvPr/>
        </p:nvSpPr>
        <p:spPr>
          <a:xfrm>
            <a:off x="7336718" y="5335014"/>
            <a:ext cx="1667675" cy="398242"/>
          </a:xfrm>
          <a:prstGeom prst="rect">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800">
                <a:solidFill>
                  <a:schemeClr val="lt1"/>
                </a:solidFill>
                <a:latin typeface="Calibri"/>
                <a:ea typeface="Calibri"/>
                <a:cs typeface="Calibri"/>
                <a:sym typeface="Calibri"/>
              </a:rPr>
              <a:t>Skip &gt;</a:t>
            </a:r>
            <a:endParaRPr/>
          </a:p>
        </p:txBody>
      </p:sp>
      <p:sp>
        <p:nvSpPr>
          <p:cNvPr id="350" name="Google Shape;350;p22"/>
          <p:cNvSpPr/>
          <p:nvPr/>
        </p:nvSpPr>
        <p:spPr>
          <a:xfrm>
            <a:off x="1578527" y="2883401"/>
            <a:ext cx="324000" cy="324000"/>
          </a:xfrm>
          <a:prstGeom prst="ellipse">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22"/>
          <p:cNvSpPr txBox="1"/>
          <p:nvPr/>
        </p:nvSpPr>
        <p:spPr>
          <a:xfrm>
            <a:off x="7157145" y="44624"/>
            <a:ext cx="159158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WARMING UP</a:t>
            </a:r>
            <a:endParaRPr/>
          </a:p>
        </p:txBody>
      </p:sp>
      <p:sp>
        <p:nvSpPr>
          <p:cNvPr id="352" name="Google Shape;352;p22"/>
          <p:cNvSpPr txBox="1"/>
          <p:nvPr/>
        </p:nvSpPr>
        <p:spPr>
          <a:xfrm>
            <a:off x="7149591" y="340331"/>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HEAD FOR START</a:t>
            </a:r>
            <a:endParaRPr/>
          </a:p>
        </p:txBody>
      </p:sp>
      <p:sp>
        <p:nvSpPr>
          <p:cNvPr id="353" name="Google Shape;353;p22"/>
          <p:cNvSpPr txBox="1"/>
          <p:nvPr/>
        </p:nvSpPr>
        <p:spPr>
          <a:xfrm>
            <a:off x="7142037" y="636038"/>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WAITING</a:t>
            </a:r>
            <a:endParaRPr/>
          </a:p>
        </p:txBody>
      </p:sp>
      <p:sp>
        <p:nvSpPr>
          <p:cNvPr id="354" name="Google Shape;354;p22"/>
          <p:cNvSpPr txBox="1"/>
          <p:nvPr/>
        </p:nvSpPr>
        <p:spPr>
          <a:xfrm>
            <a:off x="7134483" y="931745"/>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RACE STARTED</a:t>
            </a:r>
            <a:endParaRPr/>
          </a:p>
        </p:txBody>
      </p:sp>
      <p:sp>
        <p:nvSpPr>
          <p:cNvPr id="355" name="Google Shape;355;p22"/>
          <p:cNvSpPr txBox="1"/>
          <p:nvPr/>
        </p:nvSpPr>
        <p:spPr>
          <a:xfrm>
            <a:off x="7134482" y="1201642"/>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LANDING</a:t>
            </a:r>
            <a:endParaRPr/>
          </a:p>
        </p:txBody>
      </p:sp>
      <p:sp>
        <p:nvSpPr>
          <p:cNvPr id="356" name="Google Shape;356;p22">
            <a:hlinkClick action="ppaction://hlinksldjump" r:id="rId10"/>
          </p:cNvPr>
          <p:cNvSpPr/>
          <p:nvPr/>
        </p:nvSpPr>
        <p:spPr>
          <a:xfrm>
            <a:off x="7336717" y="4739849"/>
            <a:ext cx="1667675" cy="398242"/>
          </a:xfrm>
          <a:prstGeom prst="rect">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800">
                <a:solidFill>
                  <a:schemeClr val="lt1"/>
                </a:solidFill>
                <a:latin typeface="Calibri"/>
                <a:ea typeface="Calibri"/>
                <a:cs typeface="Calibri"/>
                <a:sym typeface="Calibri"/>
              </a:rPr>
              <a:t>&lt; Marshals</a:t>
            </a:r>
            <a:endParaRPr/>
          </a:p>
        </p:txBody>
      </p:sp>
      <p:sp>
        <p:nvSpPr>
          <p:cNvPr id="357" name="Google Shape;357;p22"/>
          <p:cNvSpPr/>
          <p:nvPr/>
        </p:nvSpPr>
        <p:spPr>
          <a:xfrm>
            <a:off x="5652120" y="3114127"/>
            <a:ext cx="257721" cy="170857"/>
          </a:xfrm>
          <a:prstGeom prst="rect">
            <a:avLst/>
          </a:prstGeom>
          <a:solidFill>
            <a:srgbClr val="ECFA66"/>
          </a:solidFill>
          <a:ln cap="flat" cmpd="sng" w="25400">
            <a:solidFill>
              <a:srgbClr val="ECFA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8" name="Google Shape;358;p22"/>
          <p:cNvSpPr/>
          <p:nvPr/>
        </p:nvSpPr>
        <p:spPr>
          <a:xfrm>
            <a:off x="5724128" y="1772816"/>
            <a:ext cx="216024" cy="216024"/>
          </a:xfrm>
          <a:prstGeom prst="star5">
            <a:avLst>
              <a:gd fmla="val 19098" name="adj"/>
              <a:gd fmla="val 105146" name="hf"/>
              <a:gd fmla="val 110557" name="vf"/>
            </a:avLst>
          </a:prstGeom>
          <a:solidFill>
            <a:srgbClr val="FFFF00"/>
          </a:solidFill>
          <a:ln cap="flat" cmpd="sng" w="9525">
            <a:solidFill>
              <a:srgbClr val="5252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500"/>
                                        <p:tgtEl>
                                          <p:spTgt spid="340"/>
                                        </p:tgtEl>
                                      </p:cBhvr>
                                    </p:animEffect>
                                    <p:set>
                                      <p:cBhvr>
                                        <p:cTn dur="1" fill="hold">
                                          <p:stCondLst>
                                            <p:cond delay="500"/>
                                          </p:stCondLst>
                                        </p:cTn>
                                        <p:tgtEl>
                                          <p:spTgt spid="34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36"/>
                                        </p:tgtEl>
                                      </p:cBhvr>
                                    </p:animEffect>
                                    <p:set>
                                      <p:cBhvr>
                                        <p:cTn dur="1" fill="hold">
                                          <p:stCondLst>
                                            <p:cond delay="500"/>
                                          </p:stCondLst>
                                        </p:cTn>
                                        <p:tgtEl>
                                          <p:spTgt spid="33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37"/>
                                        </p:tgtEl>
                                      </p:cBhvr>
                                    </p:animEffect>
                                    <p:set>
                                      <p:cBhvr>
                                        <p:cTn dur="1" fill="hold">
                                          <p:stCondLst>
                                            <p:cond delay="500"/>
                                          </p:stCondLst>
                                        </p:cTn>
                                        <p:tgtEl>
                                          <p:spTgt spid="33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32"/>
                                        </p:tgtEl>
                                      </p:cBhvr>
                                    </p:animEffect>
                                    <p:set>
                                      <p:cBhvr>
                                        <p:cTn dur="1" fill="hold">
                                          <p:stCondLst>
                                            <p:cond delay="500"/>
                                          </p:stCondLst>
                                        </p:cTn>
                                        <p:tgtEl>
                                          <p:spTgt spid="33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34"/>
                                        </p:tgtEl>
                                      </p:cBhvr>
                                    </p:animEffect>
                                    <p:set>
                                      <p:cBhvr>
                                        <p:cTn dur="1" fill="hold">
                                          <p:stCondLst>
                                            <p:cond delay="500"/>
                                          </p:stCondLst>
                                        </p:cTn>
                                        <p:tgtEl>
                                          <p:spTgt spid="33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33"/>
                                        </p:tgtEl>
                                      </p:cBhvr>
                                    </p:animEffect>
                                    <p:set>
                                      <p:cBhvr>
                                        <p:cTn dur="1" fill="hold">
                                          <p:stCondLst>
                                            <p:cond delay="500"/>
                                          </p:stCondLst>
                                        </p:cTn>
                                        <p:tgtEl>
                                          <p:spTgt spid="33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31"/>
                                        </p:tgtEl>
                                      </p:cBhvr>
                                    </p:animEffect>
                                    <p:set>
                                      <p:cBhvr>
                                        <p:cTn dur="1" fill="hold">
                                          <p:stCondLst>
                                            <p:cond delay="500"/>
                                          </p:stCondLst>
                                        </p:cTn>
                                        <p:tgtEl>
                                          <p:spTgt spid="33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35"/>
                                        </p:tgtEl>
                                      </p:cBhvr>
                                    </p:animEffect>
                                    <p:set>
                                      <p:cBhvr>
                                        <p:cTn dur="1" fill="hold">
                                          <p:stCondLst>
                                            <p:cond delay="500"/>
                                          </p:stCondLst>
                                        </p:cTn>
                                        <p:tgtEl>
                                          <p:spTgt spid="33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39"/>
                                        </p:tgtEl>
                                      </p:cBhvr>
                                    </p:animEffect>
                                    <p:set>
                                      <p:cBhvr>
                                        <p:cTn dur="1" fill="hold">
                                          <p:stCondLst>
                                            <p:cond delay="500"/>
                                          </p:stCondLst>
                                        </p:cTn>
                                        <p:tgtEl>
                                          <p:spTgt spid="33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38"/>
                                        </p:tgtEl>
                                      </p:cBhvr>
                                    </p:animEffect>
                                    <p:set>
                                      <p:cBhvr>
                                        <p:cTn dur="1" fill="hold">
                                          <p:stCondLst>
                                            <p:cond delay="500"/>
                                          </p:stCondLst>
                                        </p:cTn>
                                        <p:tgtEl>
                                          <p:spTgt spid="338"/>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500"/>
                                        <p:tgtEl>
                                          <p:spTgt spid="340"/>
                                        </p:tgtEl>
                                      </p:cBhvr>
                                    </p:animEffect>
                                  </p:childTnLst>
                                </p:cTn>
                              </p:par>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500"/>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500"/>
                                        <p:tgtEl>
                                          <p:spTgt spid="337"/>
                                        </p:tgtEl>
                                      </p:cBhvr>
                                    </p:animEffect>
                                  </p:childTnLst>
                                </p:cTn>
                              </p:par>
                              <p:par>
                                <p:cTn fill="hold" nodeType="with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500"/>
                                        <p:tgtEl>
                                          <p:spTgt spid="332"/>
                                        </p:tgtEl>
                                      </p:cBhvr>
                                    </p:animEffect>
                                  </p:childTnLst>
                                </p:cTn>
                              </p:par>
                              <p:par>
                                <p:cTn fill="hold" nodeType="with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par>
                                <p:cTn fill="hold" nodeType="with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500"/>
                                        <p:tgtEl>
                                          <p:spTgt spid="335"/>
                                        </p:tgtEl>
                                      </p:cBhvr>
                                    </p:animEffect>
                                  </p:childTnLst>
                                </p:cTn>
                              </p:par>
                              <p:par>
                                <p:cTn fill="hold" nodeType="with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500"/>
                                        <p:tgtEl>
                                          <p:spTgt spid="339"/>
                                        </p:tgtEl>
                                      </p:cBhvr>
                                    </p:animEffect>
                                  </p:childTnLst>
                                </p:cTn>
                              </p:par>
                              <p:par>
                                <p:cTn fill="hold" nodeType="with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500"/>
                                        <p:tgtEl>
                                          <p:spTgt spid="338"/>
                                        </p:tgtEl>
                                      </p:cBhvr>
                                    </p:animEffect>
                                  </p:childTnLst>
                                </p:cTn>
                              </p:par>
                            </p:childTnLst>
                          </p:cTn>
                        </p:par>
                        <p:par>
                          <p:cTn fill="hold">
                            <p:stCondLst>
                              <p:cond delay="1500"/>
                            </p:stCondLst>
                            <p:childTnLst>
                              <p:par>
                                <p:cTn fill="hold" nodeType="afterEffect" presetClass="exit" presetID="10" presetSubtype="0">
                                  <p:stCondLst>
                                    <p:cond delay="0"/>
                                  </p:stCondLst>
                                  <p:childTnLst>
                                    <p:animEffect filter="fade" transition="out">
                                      <p:cBhvr>
                                        <p:cTn dur="700"/>
                                        <p:tgtEl>
                                          <p:spTgt spid="350"/>
                                        </p:tgtEl>
                                      </p:cBhvr>
                                    </p:animEffect>
                                    <p:set>
                                      <p:cBhvr>
                                        <p:cTn dur="1" fill="hold">
                                          <p:stCondLst>
                                            <p:cond delay="700"/>
                                          </p:stCondLst>
                                        </p:cTn>
                                        <p:tgtEl>
                                          <p:spTgt spid="35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23"/>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364" name="Google Shape;364;p23"/>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365" name="Google Shape;365;p23"/>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The circulation pattern on Race Day</a:t>
            </a:r>
            <a:br>
              <a:rPr lang="en-GB"/>
            </a:br>
            <a:r>
              <a:rPr b="0" i="1" lang="en-GB"/>
              <a:t>Live demonstration (click the green buttons!)</a:t>
            </a:r>
            <a:endParaRPr/>
          </a:p>
        </p:txBody>
      </p:sp>
      <p:cxnSp>
        <p:nvCxnSpPr>
          <p:cNvPr id="366" name="Google Shape;366;p23"/>
          <p:cNvCxnSpPr/>
          <p:nvPr/>
        </p:nvCxnSpPr>
        <p:spPr>
          <a:xfrm rot="10800000">
            <a:off x="1205626" y="3789040"/>
            <a:ext cx="2382748" cy="0"/>
          </a:xfrm>
          <a:prstGeom prst="straightConnector1">
            <a:avLst/>
          </a:prstGeom>
          <a:noFill/>
          <a:ln cap="flat" cmpd="sng" w="19050">
            <a:solidFill>
              <a:schemeClr val="dk1"/>
            </a:solidFill>
            <a:prstDash val="solid"/>
            <a:round/>
            <a:headEnd len="sm" w="sm" type="none"/>
            <a:tailEnd len="med" w="med" type="stealth"/>
          </a:ln>
        </p:spPr>
      </p:cxnSp>
      <p:cxnSp>
        <p:nvCxnSpPr>
          <p:cNvPr id="367" name="Google Shape;367;p23"/>
          <p:cNvCxnSpPr/>
          <p:nvPr/>
        </p:nvCxnSpPr>
        <p:spPr>
          <a:xfrm>
            <a:off x="6740422" y="2924944"/>
            <a:ext cx="1431978" cy="1"/>
          </a:xfrm>
          <a:prstGeom prst="straightConnector1">
            <a:avLst/>
          </a:prstGeom>
          <a:noFill/>
          <a:ln cap="flat" cmpd="sng" w="19050">
            <a:solidFill>
              <a:schemeClr val="dk1"/>
            </a:solidFill>
            <a:prstDash val="solid"/>
            <a:round/>
            <a:headEnd len="sm" w="sm" type="none"/>
            <a:tailEnd len="med" w="med" type="stealth"/>
          </a:ln>
        </p:spPr>
      </p:cxnSp>
      <p:sp>
        <p:nvSpPr>
          <p:cNvPr id="368" name="Google Shape;368;p23"/>
          <p:cNvSpPr/>
          <p:nvPr/>
        </p:nvSpPr>
        <p:spPr>
          <a:xfrm>
            <a:off x="469348" y="2982572"/>
            <a:ext cx="502251" cy="806468"/>
          </a:xfrm>
          <a:prstGeom prst="leftBracket">
            <a:avLst>
              <a:gd fmla="val 66096"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369" name="Google Shape;369;p23"/>
          <p:cNvCxnSpPr/>
          <p:nvPr/>
        </p:nvCxnSpPr>
        <p:spPr>
          <a:xfrm>
            <a:off x="1110582" y="2982572"/>
            <a:ext cx="1629798" cy="0"/>
          </a:xfrm>
          <a:prstGeom prst="straightConnector1">
            <a:avLst/>
          </a:prstGeom>
          <a:noFill/>
          <a:ln cap="flat" cmpd="sng" w="19050">
            <a:solidFill>
              <a:schemeClr val="dk1"/>
            </a:solidFill>
            <a:prstDash val="solid"/>
            <a:round/>
            <a:headEnd len="sm" w="sm" type="none"/>
            <a:tailEnd len="med" w="med" type="stealth"/>
          </a:ln>
        </p:spPr>
      </p:cxnSp>
      <p:cxnSp>
        <p:nvCxnSpPr>
          <p:cNvPr id="370" name="Google Shape;370;p23"/>
          <p:cNvCxnSpPr/>
          <p:nvPr/>
        </p:nvCxnSpPr>
        <p:spPr>
          <a:xfrm flipH="1" rot="10800000">
            <a:off x="2892780" y="2982571"/>
            <a:ext cx="1391188" cy="1"/>
          </a:xfrm>
          <a:prstGeom prst="straightConnector1">
            <a:avLst/>
          </a:prstGeom>
          <a:noFill/>
          <a:ln cap="flat" cmpd="sng" w="19050">
            <a:solidFill>
              <a:schemeClr val="dk1"/>
            </a:solidFill>
            <a:prstDash val="solid"/>
            <a:round/>
            <a:headEnd len="sm" w="sm" type="none"/>
            <a:tailEnd len="med" w="med" type="stealth"/>
          </a:ln>
        </p:spPr>
      </p:cxnSp>
      <p:sp>
        <p:nvSpPr>
          <p:cNvPr id="371" name="Google Shape;371;p23"/>
          <p:cNvSpPr/>
          <p:nvPr/>
        </p:nvSpPr>
        <p:spPr>
          <a:xfrm flipH="1" rot="10800000">
            <a:off x="6300192" y="2199682"/>
            <a:ext cx="372793" cy="731961"/>
          </a:xfrm>
          <a:prstGeom prst="leftBracket">
            <a:avLst>
              <a:gd fmla="val 96579"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72" name="Google Shape;372;p23"/>
          <p:cNvSpPr/>
          <p:nvPr/>
        </p:nvSpPr>
        <p:spPr>
          <a:xfrm flipH="1">
            <a:off x="8309128" y="2199683"/>
            <a:ext cx="432048" cy="731961"/>
          </a:xfrm>
          <a:prstGeom prst="leftBracket">
            <a:avLst>
              <a:gd fmla="val 83334"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373" name="Google Shape;373;p23"/>
          <p:cNvCxnSpPr/>
          <p:nvPr/>
        </p:nvCxnSpPr>
        <p:spPr>
          <a:xfrm flipH="1" rot="10800000">
            <a:off x="4427984" y="2924944"/>
            <a:ext cx="1080120" cy="57631"/>
          </a:xfrm>
          <a:prstGeom prst="straightConnector1">
            <a:avLst/>
          </a:prstGeom>
          <a:noFill/>
          <a:ln cap="flat" cmpd="sng" w="19050">
            <a:solidFill>
              <a:schemeClr val="dk1"/>
            </a:solidFill>
            <a:prstDash val="solid"/>
            <a:round/>
            <a:headEnd len="sm" w="sm" type="none"/>
            <a:tailEnd len="med" w="med" type="stealth"/>
          </a:ln>
        </p:spPr>
      </p:cxnSp>
      <p:sp>
        <p:nvSpPr>
          <p:cNvPr id="374" name="Google Shape;374;p23"/>
          <p:cNvSpPr/>
          <p:nvPr/>
        </p:nvSpPr>
        <p:spPr>
          <a:xfrm rot="10800000">
            <a:off x="3780948" y="2982571"/>
            <a:ext cx="502251" cy="806468"/>
          </a:xfrm>
          <a:prstGeom prst="leftBracket">
            <a:avLst>
              <a:gd fmla="val 66096"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375" name="Google Shape;375;p23"/>
          <p:cNvCxnSpPr/>
          <p:nvPr/>
        </p:nvCxnSpPr>
        <p:spPr>
          <a:xfrm rot="10800000">
            <a:off x="6740422" y="2199682"/>
            <a:ext cx="1431980" cy="1"/>
          </a:xfrm>
          <a:prstGeom prst="straightConnector1">
            <a:avLst/>
          </a:prstGeom>
          <a:noFill/>
          <a:ln cap="flat" cmpd="sng" w="19050">
            <a:solidFill>
              <a:schemeClr val="dk1"/>
            </a:solidFill>
            <a:prstDash val="solid"/>
            <a:round/>
            <a:headEnd len="sm" w="sm" type="none"/>
            <a:tailEnd len="med" w="med" type="stealth"/>
          </a:ln>
        </p:spPr>
      </p:cxnSp>
      <p:sp>
        <p:nvSpPr>
          <p:cNvPr id="376" name="Google Shape;376;p23"/>
          <p:cNvSpPr/>
          <p:nvPr/>
        </p:nvSpPr>
        <p:spPr>
          <a:xfrm>
            <a:off x="258222" y="4938970"/>
            <a:ext cx="3254519" cy="396044"/>
          </a:xfrm>
          <a:prstGeom prst="rect">
            <a:avLst/>
          </a:prstGeom>
          <a:solidFill>
            <a:schemeClr val="accent1"/>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A boat on bunglines 1–7</a:t>
            </a:r>
            <a:endParaRPr/>
          </a:p>
        </p:txBody>
      </p:sp>
      <p:sp>
        <p:nvSpPr>
          <p:cNvPr id="377" name="Google Shape;377;p23"/>
          <p:cNvSpPr/>
          <p:nvPr/>
        </p:nvSpPr>
        <p:spPr>
          <a:xfrm>
            <a:off x="3831058" y="4938970"/>
            <a:ext cx="3260862" cy="396044"/>
          </a:xfrm>
          <a:prstGeom prst="rect">
            <a:avLst/>
          </a:prstGeom>
          <a:solidFill>
            <a:schemeClr val="accent1"/>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A boat on bunglines 8–14</a:t>
            </a:r>
            <a:endParaRPr/>
          </a:p>
        </p:txBody>
      </p:sp>
      <p:sp>
        <p:nvSpPr>
          <p:cNvPr id="378" name="Google Shape;378;p23"/>
          <p:cNvSpPr/>
          <p:nvPr/>
        </p:nvSpPr>
        <p:spPr>
          <a:xfrm>
            <a:off x="251520"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BH Island</a:t>
            </a:r>
            <a:endParaRPr/>
          </a:p>
        </p:txBody>
      </p:sp>
      <p:sp>
        <p:nvSpPr>
          <p:cNvPr id="379" name="Google Shape;379;p23">
            <a:hlinkClick action="ppaction://hlinksldjump" r:id="rId3"/>
          </p:cNvPr>
          <p:cNvSpPr/>
          <p:nvPr/>
        </p:nvSpPr>
        <p:spPr>
          <a:xfrm>
            <a:off x="1352742"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Univ raft</a:t>
            </a:r>
            <a:endParaRPr/>
          </a:p>
        </p:txBody>
      </p:sp>
      <p:sp>
        <p:nvSpPr>
          <p:cNvPr id="380" name="Google Shape;380;p23">
            <a:hlinkClick action="ppaction://hlinksldjump" r:id="rId4"/>
          </p:cNvPr>
          <p:cNvSpPr/>
          <p:nvPr/>
        </p:nvSpPr>
        <p:spPr>
          <a:xfrm>
            <a:off x="2432742"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Longbridges</a:t>
            </a:r>
            <a:endParaRPr/>
          </a:p>
        </p:txBody>
      </p:sp>
      <p:sp>
        <p:nvSpPr>
          <p:cNvPr id="381" name="Google Shape;381;p23"/>
          <p:cNvSpPr/>
          <p:nvPr/>
        </p:nvSpPr>
        <p:spPr>
          <a:xfrm>
            <a:off x="3831058"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BH Island</a:t>
            </a:r>
            <a:endParaRPr/>
          </a:p>
        </p:txBody>
      </p:sp>
      <p:sp>
        <p:nvSpPr>
          <p:cNvPr id="382" name="Google Shape;382;p23"/>
          <p:cNvSpPr/>
          <p:nvPr/>
        </p:nvSpPr>
        <p:spPr>
          <a:xfrm>
            <a:off x="4932280"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Univ raft</a:t>
            </a:r>
            <a:endParaRPr/>
          </a:p>
        </p:txBody>
      </p:sp>
      <p:sp>
        <p:nvSpPr>
          <p:cNvPr id="383" name="Google Shape;383;p23">
            <a:hlinkClick action="ppaction://hlinksldjump" r:id="rId5"/>
          </p:cNvPr>
          <p:cNvSpPr/>
          <p:nvPr/>
        </p:nvSpPr>
        <p:spPr>
          <a:xfrm>
            <a:off x="6012280"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Longbridges</a:t>
            </a:r>
            <a:endParaRPr/>
          </a:p>
        </p:txBody>
      </p:sp>
      <p:sp>
        <p:nvSpPr>
          <p:cNvPr id="384" name="Google Shape;384;p23">
            <a:hlinkClick action="ppaction://hlinksldjump" r:id="rId6"/>
          </p:cNvPr>
          <p:cNvSpPr/>
          <p:nvPr/>
        </p:nvSpPr>
        <p:spPr>
          <a:xfrm>
            <a:off x="7336718" y="5335014"/>
            <a:ext cx="1667675" cy="398242"/>
          </a:xfrm>
          <a:prstGeom prst="rect">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800">
                <a:solidFill>
                  <a:schemeClr val="lt1"/>
                </a:solidFill>
                <a:latin typeface="Calibri"/>
                <a:ea typeface="Calibri"/>
                <a:cs typeface="Calibri"/>
                <a:sym typeface="Calibri"/>
              </a:rPr>
              <a:t>Skip &gt;</a:t>
            </a:r>
            <a:endParaRPr/>
          </a:p>
        </p:txBody>
      </p:sp>
      <p:sp>
        <p:nvSpPr>
          <p:cNvPr id="385" name="Google Shape;385;p23"/>
          <p:cNvSpPr/>
          <p:nvPr/>
        </p:nvSpPr>
        <p:spPr>
          <a:xfrm>
            <a:off x="2231740" y="3555154"/>
            <a:ext cx="324000" cy="324000"/>
          </a:xfrm>
          <a:prstGeom prst="ellipse">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6" name="Google Shape;386;p23"/>
          <p:cNvSpPr txBox="1"/>
          <p:nvPr/>
        </p:nvSpPr>
        <p:spPr>
          <a:xfrm>
            <a:off x="7157145" y="44624"/>
            <a:ext cx="159158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WARMING UP</a:t>
            </a:r>
            <a:endParaRPr/>
          </a:p>
        </p:txBody>
      </p:sp>
      <p:sp>
        <p:nvSpPr>
          <p:cNvPr id="387" name="Google Shape;387;p23"/>
          <p:cNvSpPr txBox="1"/>
          <p:nvPr/>
        </p:nvSpPr>
        <p:spPr>
          <a:xfrm>
            <a:off x="7149591" y="340331"/>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HEAD FOR START</a:t>
            </a:r>
            <a:endParaRPr/>
          </a:p>
        </p:txBody>
      </p:sp>
      <p:sp>
        <p:nvSpPr>
          <p:cNvPr id="388" name="Google Shape;388;p23"/>
          <p:cNvSpPr txBox="1"/>
          <p:nvPr/>
        </p:nvSpPr>
        <p:spPr>
          <a:xfrm>
            <a:off x="7142037" y="636038"/>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WAITING</a:t>
            </a:r>
            <a:endParaRPr/>
          </a:p>
        </p:txBody>
      </p:sp>
      <p:sp>
        <p:nvSpPr>
          <p:cNvPr id="389" name="Google Shape;389;p23"/>
          <p:cNvSpPr txBox="1"/>
          <p:nvPr/>
        </p:nvSpPr>
        <p:spPr>
          <a:xfrm>
            <a:off x="7134483" y="931745"/>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RACE STARTED</a:t>
            </a:r>
            <a:endParaRPr/>
          </a:p>
        </p:txBody>
      </p:sp>
      <p:sp>
        <p:nvSpPr>
          <p:cNvPr id="390" name="Google Shape;390;p23"/>
          <p:cNvSpPr txBox="1"/>
          <p:nvPr/>
        </p:nvSpPr>
        <p:spPr>
          <a:xfrm>
            <a:off x="7134482" y="1201642"/>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LANDING</a:t>
            </a:r>
            <a:endParaRPr/>
          </a:p>
        </p:txBody>
      </p:sp>
      <p:sp>
        <p:nvSpPr>
          <p:cNvPr id="391" name="Google Shape;391;p23">
            <a:hlinkClick action="ppaction://hlinksldjump" r:id="rId7"/>
          </p:cNvPr>
          <p:cNvSpPr/>
          <p:nvPr/>
        </p:nvSpPr>
        <p:spPr>
          <a:xfrm>
            <a:off x="7336717" y="4739849"/>
            <a:ext cx="1667675" cy="398242"/>
          </a:xfrm>
          <a:prstGeom prst="rect">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800">
                <a:solidFill>
                  <a:schemeClr val="lt1"/>
                </a:solidFill>
                <a:latin typeface="Calibri"/>
                <a:ea typeface="Calibri"/>
                <a:cs typeface="Calibri"/>
                <a:sym typeface="Calibri"/>
              </a:rPr>
              <a:t>&lt; Marshals</a:t>
            </a:r>
            <a:endParaRPr/>
          </a:p>
        </p:txBody>
      </p:sp>
      <p:sp>
        <p:nvSpPr>
          <p:cNvPr id="392" name="Google Shape;392;p23"/>
          <p:cNvSpPr/>
          <p:nvPr/>
        </p:nvSpPr>
        <p:spPr>
          <a:xfrm>
            <a:off x="5724128" y="1772816"/>
            <a:ext cx="216024" cy="216024"/>
          </a:xfrm>
          <a:prstGeom prst="star5">
            <a:avLst>
              <a:gd fmla="val 19098" name="adj"/>
              <a:gd fmla="val 105146" name="hf"/>
              <a:gd fmla="val 110557" name="vf"/>
            </a:avLst>
          </a:prstGeom>
          <a:solidFill>
            <a:srgbClr val="FFFF00"/>
          </a:solidFill>
          <a:ln cap="flat" cmpd="sng" w="9525">
            <a:solidFill>
              <a:srgbClr val="5252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p23"/>
          <p:cNvSpPr/>
          <p:nvPr/>
        </p:nvSpPr>
        <p:spPr>
          <a:xfrm>
            <a:off x="5652120" y="3111047"/>
            <a:ext cx="257721" cy="170857"/>
          </a:xfrm>
          <a:prstGeom prst="rect">
            <a:avLst/>
          </a:prstGeom>
          <a:solidFill>
            <a:srgbClr val="ECFA66"/>
          </a:solidFill>
          <a:ln cap="flat" cmpd="sng" w="25400">
            <a:solidFill>
              <a:srgbClr val="ECFA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500"/>
                                        <p:tgtEl>
                                          <p:spTgt spid="385"/>
                                        </p:tgtEl>
                                      </p:cBhvr>
                                    </p:animEffec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500"/>
                                        <p:tgtEl>
                                          <p:spTgt spid="375"/>
                                        </p:tgtEl>
                                      </p:cBhvr>
                                    </p:animEffect>
                                    <p:set>
                                      <p:cBhvr>
                                        <p:cTn dur="1" fill="hold">
                                          <p:stCondLst>
                                            <p:cond delay="500"/>
                                          </p:stCondLst>
                                        </p:cTn>
                                        <p:tgtEl>
                                          <p:spTgt spid="37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71"/>
                                        </p:tgtEl>
                                      </p:cBhvr>
                                    </p:animEffect>
                                    <p:set>
                                      <p:cBhvr>
                                        <p:cTn dur="1" fill="hold">
                                          <p:stCondLst>
                                            <p:cond delay="500"/>
                                          </p:stCondLst>
                                        </p:cTn>
                                        <p:tgtEl>
                                          <p:spTgt spid="37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72"/>
                                        </p:tgtEl>
                                      </p:cBhvr>
                                    </p:animEffect>
                                    <p:set>
                                      <p:cBhvr>
                                        <p:cTn dur="1" fill="hold">
                                          <p:stCondLst>
                                            <p:cond delay="500"/>
                                          </p:stCondLst>
                                        </p:cTn>
                                        <p:tgtEl>
                                          <p:spTgt spid="37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67"/>
                                        </p:tgtEl>
                                      </p:cBhvr>
                                    </p:animEffect>
                                    <p:set>
                                      <p:cBhvr>
                                        <p:cTn dur="1" fill="hold">
                                          <p:stCondLst>
                                            <p:cond delay="500"/>
                                          </p:stCondLst>
                                        </p:cTn>
                                        <p:tgtEl>
                                          <p:spTgt spid="36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69"/>
                                        </p:tgtEl>
                                      </p:cBhvr>
                                    </p:animEffect>
                                    <p:set>
                                      <p:cBhvr>
                                        <p:cTn dur="1" fill="hold">
                                          <p:stCondLst>
                                            <p:cond delay="500"/>
                                          </p:stCondLst>
                                        </p:cTn>
                                        <p:tgtEl>
                                          <p:spTgt spid="36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68"/>
                                        </p:tgtEl>
                                      </p:cBhvr>
                                    </p:animEffect>
                                    <p:set>
                                      <p:cBhvr>
                                        <p:cTn dur="1" fill="hold">
                                          <p:stCondLst>
                                            <p:cond delay="500"/>
                                          </p:stCondLst>
                                        </p:cTn>
                                        <p:tgtEl>
                                          <p:spTgt spid="36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66"/>
                                        </p:tgtEl>
                                      </p:cBhvr>
                                    </p:animEffect>
                                    <p:set>
                                      <p:cBhvr>
                                        <p:cTn dur="1" fill="hold">
                                          <p:stCondLst>
                                            <p:cond delay="500"/>
                                          </p:stCondLst>
                                        </p:cTn>
                                        <p:tgtEl>
                                          <p:spTgt spid="36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70"/>
                                        </p:tgtEl>
                                      </p:cBhvr>
                                    </p:animEffect>
                                    <p:set>
                                      <p:cBhvr>
                                        <p:cTn dur="1" fill="hold">
                                          <p:stCondLst>
                                            <p:cond delay="500"/>
                                          </p:stCondLst>
                                        </p:cTn>
                                        <p:tgtEl>
                                          <p:spTgt spid="37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74"/>
                                        </p:tgtEl>
                                      </p:cBhvr>
                                    </p:animEffect>
                                    <p:set>
                                      <p:cBhvr>
                                        <p:cTn dur="1" fill="hold">
                                          <p:stCondLst>
                                            <p:cond delay="500"/>
                                          </p:stCondLst>
                                        </p:cTn>
                                        <p:tgtEl>
                                          <p:spTgt spid="37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73"/>
                                        </p:tgtEl>
                                      </p:cBhvr>
                                    </p:animEffect>
                                    <p:set>
                                      <p:cBhvr>
                                        <p:cTn dur="1" fill="hold">
                                          <p:stCondLst>
                                            <p:cond delay="500"/>
                                          </p:stCondLst>
                                        </p:cTn>
                                        <p:tgtEl>
                                          <p:spTgt spid="373"/>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500"/>
                                        <p:tgtEl>
                                          <p:spTgt spid="375"/>
                                        </p:tgtEl>
                                      </p:cBhvr>
                                    </p:animEffect>
                                  </p:childTnLst>
                                </p:cTn>
                              </p:par>
                              <p:par>
                                <p:cTn fill="hold" nodeType="with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500"/>
                                        <p:tgtEl>
                                          <p:spTgt spid="371"/>
                                        </p:tgtEl>
                                      </p:cBhvr>
                                    </p:animEffect>
                                  </p:childTnLst>
                                </p:cTn>
                              </p:par>
                              <p:par>
                                <p:cTn fill="hold" nodeType="with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500"/>
                                        <p:tgtEl>
                                          <p:spTgt spid="372"/>
                                        </p:tgtEl>
                                      </p:cBhvr>
                                    </p:animEffect>
                                  </p:childTnLst>
                                </p:cTn>
                              </p:par>
                              <p:par>
                                <p:cTn fill="hold" nodeType="with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500"/>
                                        <p:tgtEl>
                                          <p:spTgt spid="367"/>
                                        </p:tgtEl>
                                      </p:cBhvr>
                                    </p:animEffect>
                                  </p:childTnLst>
                                </p:cTn>
                              </p:par>
                              <p:par>
                                <p:cTn fill="hold" nodeType="with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500"/>
                                        <p:tgtEl>
                                          <p:spTgt spid="369"/>
                                        </p:tgtEl>
                                      </p:cBhvr>
                                    </p:animEffect>
                                  </p:childTnLst>
                                </p:cTn>
                              </p:par>
                              <p:par>
                                <p:cTn fill="hold" nodeType="with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500"/>
                                        <p:tgtEl>
                                          <p:spTgt spid="368"/>
                                        </p:tgtEl>
                                      </p:cBhvr>
                                    </p:animEffect>
                                  </p:childTnLst>
                                </p:cTn>
                              </p:par>
                              <p:par>
                                <p:cTn fill="hold" nodeType="with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500"/>
                                        <p:tgtEl>
                                          <p:spTgt spid="366"/>
                                        </p:tgtEl>
                                      </p:cBhvr>
                                    </p:animEffect>
                                  </p:childTnLst>
                                </p:cTn>
                              </p:par>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500"/>
                                        <p:tgtEl>
                                          <p:spTgt spid="370"/>
                                        </p:tgtEl>
                                      </p:cBhvr>
                                    </p:animEffect>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500"/>
                                        <p:tgtEl>
                                          <p:spTgt spid="374"/>
                                        </p:tgtEl>
                                      </p:cBhvr>
                                    </p:animEffect>
                                  </p:childTnLst>
                                </p:cTn>
                              </p:par>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500"/>
                                        <p:tgtEl>
                                          <p:spTgt spid="373"/>
                                        </p:tgtEl>
                                      </p:cBhvr>
                                    </p:animEffect>
                                  </p:childTnLst>
                                </p:cTn>
                              </p:par>
                            </p:childTnLst>
                          </p:cTn>
                        </p:par>
                        <p:par>
                          <p:cTn fill="hold">
                            <p:stCondLst>
                              <p:cond delay="1500"/>
                            </p:stCondLst>
                            <p:childTnLst>
                              <p:par>
                                <p:cTn fill="hold" nodeType="afterEffect" presetClass="exit" presetID="10" presetSubtype="0">
                                  <p:stCondLst>
                                    <p:cond delay="0"/>
                                  </p:stCondLst>
                                  <p:childTnLst>
                                    <p:animEffect filter="fade" transition="out">
                                      <p:cBhvr>
                                        <p:cTn dur="700"/>
                                        <p:tgtEl>
                                          <p:spTgt spid="385"/>
                                        </p:tgtEl>
                                      </p:cBhvr>
                                    </p:animEffect>
                                    <p:set>
                                      <p:cBhvr>
                                        <p:cTn dur="1" fill="hold">
                                          <p:stCondLst>
                                            <p:cond delay="700"/>
                                          </p:stCondLst>
                                        </p:cTn>
                                        <p:tgtEl>
                                          <p:spTgt spid="38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24"/>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399" name="Google Shape;399;p24"/>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400" name="Google Shape;400;p24"/>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The circulation pattern on Race Day</a:t>
            </a:r>
            <a:br>
              <a:rPr lang="en-GB"/>
            </a:br>
            <a:r>
              <a:rPr b="0" i="1" lang="en-GB"/>
              <a:t>Live demonstration (click the green buttons!)</a:t>
            </a:r>
            <a:endParaRPr/>
          </a:p>
        </p:txBody>
      </p:sp>
      <p:cxnSp>
        <p:nvCxnSpPr>
          <p:cNvPr id="401" name="Google Shape;401;p24"/>
          <p:cNvCxnSpPr/>
          <p:nvPr/>
        </p:nvCxnSpPr>
        <p:spPr>
          <a:xfrm rot="10800000">
            <a:off x="1205626" y="3789040"/>
            <a:ext cx="2382748" cy="0"/>
          </a:xfrm>
          <a:prstGeom prst="straightConnector1">
            <a:avLst/>
          </a:prstGeom>
          <a:noFill/>
          <a:ln cap="flat" cmpd="sng" w="19050">
            <a:solidFill>
              <a:schemeClr val="dk1"/>
            </a:solidFill>
            <a:prstDash val="solid"/>
            <a:round/>
            <a:headEnd len="sm" w="sm" type="none"/>
            <a:tailEnd len="med" w="med" type="stealth"/>
          </a:ln>
        </p:spPr>
      </p:cxnSp>
      <p:cxnSp>
        <p:nvCxnSpPr>
          <p:cNvPr id="402" name="Google Shape;402;p24"/>
          <p:cNvCxnSpPr/>
          <p:nvPr/>
        </p:nvCxnSpPr>
        <p:spPr>
          <a:xfrm>
            <a:off x="6740422" y="2924944"/>
            <a:ext cx="1431978" cy="1"/>
          </a:xfrm>
          <a:prstGeom prst="straightConnector1">
            <a:avLst/>
          </a:prstGeom>
          <a:noFill/>
          <a:ln cap="flat" cmpd="sng" w="19050">
            <a:solidFill>
              <a:schemeClr val="dk1"/>
            </a:solidFill>
            <a:prstDash val="solid"/>
            <a:round/>
            <a:headEnd len="sm" w="sm" type="none"/>
            <a:tailEnd len="med" w="med" type="stealth"/>
          </a:ln>
        </p:spPr>
      </p:cxnSp>
      <p:sp>
        <p:nvSpPr>
          <p:cNvPr id="403" name="Google Shape;403;p24"/>
          <p:cNvSpPr/>
          <p:nvPr/>
        </p:nvSpPr>
        <p:spPr>
          <a:xfrm>
            <a:off x="469348" y="2982572"/>
            <a:ext cx="502251" cy="806468"/>
          </a:xfrm>
          <a:prstGeom prst="leftBracket">
            <a:avLst>
              <a:gd fmla="val 66096"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404" name="Google Shape;404;p24"/>
          <p:cNvCxnSpPr/>
          <p:nvPr/>
        </p:nvCxnSpPr>
        <p:spPr>
          <a:xfrm>
            <a:off x="1110582" y="2982572"/>
            <a:ext cx="1629798" cy="0"/>
          </a:xfrm>
          <a:prstGeom prst="straightConnector1">
            <a:avLst/>
          </a:prstGeom>
          <a:noFill/>
          <a:ln cap="flat" cmpd="sng" w="19050">
            <a:solidFill>
              <a:schemeClr val="dk1"/>
            </a:solidFill>
            <a:prstDash val="solid"/>
            <a:round/>
            <a:headEnd len="sm" w="sm" type="none"/>
            <a:tailEnd len="med" w="med" type="stealth"/>
          </a:ln>
        </p:spPr>
      </p:cxnSp>
      <p:cxnSp>
        <p:nvCxnSpPr>
          <p:cNvPr id="405" name="Google Shape;405;p24"/>
          <p:cNvCxnSpPr/>
          <p:nvPr/>
        </p:nvCxnSpPr>
        <p:spPr>
          <a:xfrm flipH="1" rot="10800000">
            <a:off x="2892780" y="2982571"/>
            <a:ext cx="1391188" cy="1"/>
          </a:xfrm>
          <a:prstGeom prst="straightConnector1">
            <a:avLst/>
          </a:prstGeom>
          <a:noFill/>
          <a:ln cap="flat" cmpd="sng" w="19050">
            <a:solidFill>
              <a:schemeClr val="dk1"/>
            </a:solidFill>
            <a:prstDash val="solid"/>
            <a:round/>
            <a:headEnd len="sm" w="sm" type="none"/>
            <a:tailEnd len="med" w="med" type="stealth"/>
          </a:ln>
        </p:spPr>
      </p:cxnSp>
      <p:sp>
        <p:nvSpPr>
          <p:cNvPr id="406" name="Google Shape;406;p24"/>
          <p:cNvSpPr/>
          <p:nvPr/>
        </p:nvSpPr>
        <p:spPr>
          <a:xfrm flipH="1" rot="10800000">
            <a:off x="6300192" y="2199682"/>
            <a:ext cx="372793" cy="731961"/>
          </a:xfrm>
          <a:prstGeom prst="leftBracket">
            <a:avLst>
              <a:gd fmla="val 96579"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24"/>
          <p:cNvSpPr/>
          <p:nvPr/>
        </p:nvSpPr>
        <p:spPr>
          <a:xfrm flipH="1">
            <a:off x="8309128" y="2199683"/>
            <a:ext cx="432048" cy="731961"/>
          </a:xfrm>
          <a:prstGeom prst="leftBracket">
            <a:avLst>
              <a:gd fmla="val 83334"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408" name="Google Shape;408;p24"/>
          <p:cNvCxnSpPr/>
          <p:nvPr/>
        </p:nvCxnSpPr>
        <p:spPr>
          <a:xfrm flipH="1" rot="10800000">
            <a:off x="4427984" y="2924944"/>
            <a:ext cx="1080120" cy="57631"/>
          </a:xfrm>
          <a:prstGeom prst="straightConnector1">
            <a:avLst/>
          </a:prstGeom>
          <a:noFill/>
          <a:ln cap="flat" cmpd="sng" w="19050">
            <a:solidFill>
              <a:schemeClr val="dk1"/>
            </a:solidFill>
            <a:prstDash val="solid"/>
            <a:round/>
            <a:headEnd len="sm" w="sm" type="none"/>
            <a:tailEnd len="med" w="med" type="stealth"/>
          </a:ln>
        </p:spPr>
      </p:cxnSp>
      <p:sp>
        <p:nvSpPr>
          <p:cNvPr id="409" name="Google Shape;409;p24"/>
          <p:cNvSpPr/>
          <p:nvPr/>
        </p:nvSpPr>
        <p:spPr>
          <a:xfrm rot="10800000">
            <a:off x="3780948" y="2982571"/>
            <a:ext cx="502251" cy="806468"/>
          </a:xfrm>
          <a:prstGeom prst="leftBracket">
            <a:avLst>
              <a:gd fmla="val 66096" name="adj"/>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410" name="Google Shape;410;p24"/>
          <p:cNvCxnSpPr/>
          <p:nvPr/>
        </p:nvCxnSpPr>
        <p:spPr>
          <a:xfrm rot="10800000">
            <a:off x="6740422" y="2199682"/>
            <a:ext cx="1431980" cy="1"/>
          </a:xfrm>
          <a:prstGeom prst="straightConnector1">
            <a:avLst/>
          </a:prstGeom>
          <a:noFill/>
          <a:ln cap="flat" cmpd="sng" w="19050">
            <a:solidFill>
              <a:schemeClr val="dk1"/>
            </a:solidFill>
            <a:prstDash val="solid"/>
            <a:round/>
            <a:headEnd len="sm" w="sm" type="none"/>
            <a:tailEnd len="med" w="med" type="stealth"/>
          </a:ln>
        </p:spPr>
      </p:cxnSp>
      <p:sp>
        <p:nvSpPr>
          <p:cNvPr id="411" name="Google Shape;411;p24"/>
          <p:cNvSpPr/>
          <p:nvPr/>
        </p:nvSpPr>
        <p:spPr>
          <a:xfrm>
            <a:off x="258222" y="4938970"/>
            <a:ext cx="3254519" cy="396044"/>
          </a:xfrm>
          <a:prstGeom prst="rect">
            <a:avLst/>
          </a:prstGeom>
          <a:solidFill>
            <a:schemeClr val="accent1"/>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A boat on bunglines 1–7</a:t>
            </a:r>
            <a:endParaRPr/>
          </a:p>
        </p:txBody>
      </p:sp>
      <p:sp>
        <p:nvSpPr>
          <p:cNvPr id="412" name="Google Shape;412;p24"/>
          <p:cNvSpPr/>
          <p:nvPr/>
        </p:nvSpPr>
        <p:spPr>
          <a:xfrm>
            <a:off x="3831058" y="4938970"/>
            <a:ext cx="3260862" cy="396044"/>
          </a:xfrm>
          <a:prstGeom prst="rect">
            <a:avLst/>
          </a:prstGeom>
          <a:solidFill>
            <a:schemeClr val="accent1"/>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A boat on bunglines 8–14</a:t>
            </a:r>
            <a:endParaRPr/>
          </a:p>
        </p:txBody>
      </p:sp>
      <p:sp>
        <p:nvSpPr>
          <p:cNvPr id="413" name="Google Shape;413;p24"/>
          <p:cNvSpPr/>
          <p:nvPr/>
        </p:nvSpPr>
        <p:spPr>
          <a:xfrm>
            <a:off x="251520"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BH Island</a:t>
            </a:r>
            <a:endParaRPr/>
          </a:p>
        </p:txBody>
      </p:sp>
      <p:sp>
        <p:nvSpPr>
          <p:cNvPr id="414" name="Google Shape;414;p24">
            <a:hlinkClick action="ppaction://hlinksldjump" r:id="rId3"/>
          </p:cNvPr>
          <p:cNvSpPr/>
          <p:nvPr/>
        </p:nvSpPr>
        <p:spPr>
          <a:xfrm>
            <a:off x="1352742"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Univ raft</a:t>
            </a:r>
            <a:endParaRPr/>
          </a:p>
        </p:txBody>
      </p:sp>
      <p:sp>
        <p:nvSpPr>
          <p:cNvPr id="415" name="Google Shape;415;p24">
            <a:hlinkClick action="ppaction://hlinksldjump" r:id="rId4"/>
          </p:cNvPr>
          <p:cNvSpPr/>
          <p:nvPr/>
        </p:nvSpPr>
        <p:spPr>
          <a:xfrm>
            <a:off x="2432742"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Longbridges</a:t>
            </a:r>
            <a:endParaRPr/>
          </a:p>
        </p:txBody>
      </p:sp>
      <p:sp>
        <p:nvSpPr>
          <p:cNvPr id="416" name="Google Shape;416;p24"/>
          <p:cNvSpPr/>
          <p:nvPr/>
        </p:nvSpPr>
        <p:spPr>
          <a:xfrm>
            <a:off x="3831058"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BH Island</a:t>
            </a:r>
            <a:endParaRPr/>
          </a:p>
        </p:txBody>
      </p:sp>
      <p:sp>
        <p:nvSpPr>
          <p:cNvPr id="417" name="Google Shape;417;p24"/>
          <p:cNvSpPr/>
          <p:nvPr/>
        </p:nvSpPr>
        <p:spPr>
          <a:xfrm>
            <a:off x="4932280"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Univ raft</a:t>
            </a:r>
            <a:endParaRPr/>
          </a:p>
        </p:txBody>
      </p:sp>
      <p:sp>
        <p:nvSpPr>
          <p:cNvPr id="418" name="Google Shape;418;p24">
            <a:hlinkClick action="ppaction://hlinksldjump" r:id="rId5"/>
          </p:cNvPr>
          <p:cNvSpPr/>
          <p:nvPr/>
        </p:nvSpPr>
        <p:spPr>
          <a:xfrm>
            <a:off x="6012280" y="5335014"/>
            <a:ext cx="1080000" cy="398242"/>
          </a:xfrm>
          <a:prstGeom prst="rect">
            <a:avLst/>
          </a:prstGeom>
          <a:solidFill>
            <a:schemeClr val="accent4"/>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Longbridges</a:t>
            </a:r>
            <a:endParaRPr/>
          </a:p>
        </p:txBody>
      </p:sp>
      <p:sp>
        <p:nvSpPr>
          <p:cNvPr id="419" name="Google Shape;419;p24">
            <a:hlinkClick action="ppaction://hlinksldjump" r:id="rId6"/>
          </p:cNvPr>
          <p:cNvSpPr/>
          <p:nvPr/>
        </p:nvSpPr>
        <p:spPr>
          <a:xfrm>
            <a:off x="7336718" y="5335014"/>
            <a:ext cx="1667675" cy="398242"/>
          </a:xfrm>
          <a:prstGeom prst="rect">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800">
                <a:solidFill>
                  <a:schemeClr val="lt1"/>
                </a:solidFill>
                <a:latin typeface="Calibri"/>
                <a:ea typeface="Calibri"/>
                <a:cs typeface="Calibri"/>
                <a:sym typeface="Calibri"/>
              </a:rPr>
              <a:t>Skip &gt;</a:t>
            </a:r>
            <a:endParaRPr/>
          </a:p>
        </p:txBody>
      </p:sp>
      <p:sp>
        <p:nvSpPr>
          <p:cNvPr id="420" name="Google Shape;420;p24"/>
          <p:cNvSpPr/>
          <p:nvPr/>
        </p:nvSpPr>
        <p:spPr>
          <a:xfrm>
            <a:off x="3708073" y="3555154"/>
            <a:ext cx="324000" cy="324000"/>
          </a:xfrm>
          <a:prstGeom prst="ellipse">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1" name="Google Shape;421;p24"/>
          <p:cNvSpPr txBox="1"/>
          <p:nvPr/>
        </p:nvSpPr>
        <p:spPr>
          <a:xfrm>
            <a:off x="7157145" y="44624"/>
            <a:ext cx="159158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WARMING UP</a:t>
            </a:r>
            <a:endParaRPr/>
          </a:p>
        </p:txBody>
      </p:sp>
      <p:sp>
        <p:nvSpPr>
          <p:cNvPr id="422" name="Google Shape;422;p24"/>
          <p:cNvSpPr txBox="1"/>
          <p:nvPr/>
        </p:nvSpPr>
        <p:spPr>
          <a:xfrm>
            <a:off x="7149591" y="340331"/>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HEAD FOR START</a:t>
            </a:r>
            <a:endParaRPr/>
          </a:p>
        </p:txBody>
      </p:sp>
      <p:sp>
        <p:nvSpPr>
          <p:cNvPr id="423" name="Google Shape;423;p24"/>
          <p:cNvSpPr txBox="1"/>
          <p:nvPr/>
        </p:nvSpPr>
        <p:spPr>
          <a:xfrm>
            <a:off x="7142037" y="636038"/>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WAITING</a:t>
            </a:r>
            <a:endParaRPr/>
          </a:p>
        </p:txBody>
      </p:sp>
      <p:sp>
        <p:nvSpPr>
          <p:cNvPr id="424" name="Google Shape;424;p24"/>
          <p:cNvSpPr txBox="1"/>
          <p:nvPr/>
        </p:nvSpPr>
        <p:spPr>
          <a:xfrm>
            <a:off x="7134483" y="931745"/>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RACE STARTED</a:t>
            </a:r>
            <a:endParaRPr/>
          </a:p>
        </p:txBody>
      </p:sp>
      <p:sp>
        <p:nvSpPr>
          <p:cNvPr id="425" name="Google Shape;425;p24"/>
          <p:cNvSpPr txBox="1"/>
          <p:nvPr/>
        </p:nvSpPr>
        <p:spPr>
          <a:xfrm>
            <a:off x="7134482" y="1201642"/>
            <a:ext cx="16708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6"/>
                </a:solidFill>
                <a:latin typeface="Calibri"/>
                <a:ea typeface="Calibri"/>
                <a:cs typeface="Calibri"/>
                <a:sym typeface="Calibri"/>
              </a:rPr>
              <a:t>LANDING</a:t>
            </a:r>
            <a:endParaRPr/>
          </a:p>
        </p:txBody>
      </p:sp>
      <p:sp>
        <p:nvSpPr>
          <p:cNvPr id="426" name="Google Shape;426;p24">
            <a:hlinkClick action="ppaction://hlinksldjump" r:id="rId7"/>
          </p:cNvPr>
          <p:cNvSpPr/>
          <p:nvPr/>
        </p:nvSpPr>
        <p:spPr>
          <a:xfrm>
            <a:off x="7336717" y="4739849"/>
            <a:ext cx="1667675" cy="398242"/>
          </a:xfrm>
          <a:prstGeom prst="rect">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800">
                <a:solidFill>
                  <a:schemeClr val="lt1"/>
                </a:solidFill>
                <a:latin typeface="Calibri"/>
                <a:ea typeface="Calibri"/>
                <a:cs typeface="Calibri"/>
                <a:sym typeface="Calibri"/>
              </a:rPr>
              <a:t>&lt; Marshals</a:t>
            </a:r>
            <a:endParaRPr/>
          </a:p>
        </p:txBody>
      </p:sp>
      <p:sp>
        <p:nvSpPr>
          <p:cNvPr id="427" name="Google Shape;427;p24"/>
          <p:cNvSpPr/>
          <p:nvPr/>
        </p:nvSpPr>
        <p:spPr>
          <a:xfrm>
            <a:off x="5724128" y="1772816"/>
            <a:ext cx="216024" cy="216024"/>
          </a:xfrm>
          <a:prstGeom prst="star5">
            <a:avLst>
              <a:gd fmla="val 19098" name="adj"/>
              <a:gd fmla="val 105146" name="hf"/>
              <a:gd fmla="val 110557" name="vf"/>
            </a:avLst>
          </a:prstGeom>
          <a:solidFill>
            <a:srgbClr val="FFFF00"/>
          </a:solidFill>
          <a:ln cap="flat" cmpd="sng" w="9525">
            <a:solidFill>
              <a:srgbClr val="5252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8" name="Google Shape;428;p24"/>
          <p:cNvSpPr/>
          <p:nvPr/>
        </p:nvSpPr>
        <p:spPr>
          <a:xfrm>
            <a:off x="5652120" y="3111047"/>
            <a:ext cx="257721" cy="170857"/>
          </a:xfrm>
          <a:prstGeom prst="rect">
            <a:avLst/>
          </a:prstGeom>
          <a:solidFill>
            <a:srgbClr val="ECFA66"/>
          </a:solidFill>
          <a:ln cap="flat" cmpd="sng" w="25400">
            <a:solidFill>
              <a:srgbClr val="ECFA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500"/>
                                        <p:tgtEl>
                                          <p:spTgt spid="420"/>
                                        </p:tgtEl>
                                      </p:cBhvr>
                                    </p:animEffec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500"/>
                                        <p:tgtEl>
                                          <p:spTgt spid="410"/>
                                        </p:tgtEl>
                                      </p:cBhvr>
                                    </p:animEffect>
                                    <p:set>
                                      <p:cBhvr>
                                        <p:cTn dur="1" fill="hold">
                                          <p:stCondLst>
                                            <p:cond delay="500"/>
                                          </p:stCondLst>
                                        </p:cTn>
                                        <p:tgtEl>
                                          <p:spTgt spid="41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06"/>
                                        </p:tgtEl>
                                      </p:cBhvr>
                                    </p:animEffect>
                                    <p:set>
                                      <p:cBhvr>
                                        <p:cTn dur="1" fill="hold">
                                          <p:stCondLst>
                                            <p:cond delay="500"/>
                                          </p:stCondLst>
                                        </p:cTn>
                                        <p:tgtEl>
                                          <p:spTgt spid="40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07"/>
                                        </p:tgtEl>
                                      </p:cBhvr>
                                    </p:animEffect>
                                    <p:set>
                                      <p:cBhvr>
                                        <p:cTn dur="1" fill="hold">
                                          <p:stCondLst>
                                            <p:cond delay="500"/>
                                          </p:stCondLst>
                                        </p:cTn>
                                        <p:tgtEl>
                                          <p:spTgt spid="40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02"/>
                                        </p:tgtEl>
                                      </p:cBhvr>
                                    </p:animEffect>
                                    <p:set>
                                      <p:cBhvr>
                                        <p:cTn dur="1" fill="hold">
                                          <p:stCondLst>
                                            <p:cond delay="500"/>
                                          </p:stCondLst>
                                        </p:cTn>
                                        <p:tgtEl>
                                          <p:spTgt spid="40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04"/>
                                        </p:tgtEl>
                                      </p:cBhvr>
                                    </p:animEffect>
                                    <p:set>
                                      <p:cBhvr>
                                        <p:cTn dur="1" fill="hold">
                                          <p:stCondLst>
                                            <p:cond delay="500"/>
                                          </p:stCondLst>
                                        </p:cTn>
                                        <p:tgtEl>
                                          <p:spTgt spid="40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03"/>
                                        </p:tgtEl>
                                      </p:cBhvr>
                                    </p:animEffect>
                                    <p:set>
                                      <p:cBhvr>
                                        <p:cTn dur="1" fill="hold">
                                          <p:stCondLst>
                                            <p:cond delay="500"/>
                                          </p:stCondLst>
                                        </p:cTn>
                                        <p:tgtEl>
                                          <p:spTgt spid="40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01"/>
                                        </p:tgtEl>
                                      </p:cBhvr>
                                    </p:animEffect>
                                    <p:set>
                                      <p:cBhvr>
                                        <p:cTn dur="1" fill="hold">
                                          <p:stCondLst>
                                            <p:cond delay="500"/>
                                          </p:stCondLst>
                                        </p:cTn>
                                        <p:tgtEl>
                                          <p:spTgt spid="40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05"/>
                                        </p:tgtEl>
                                      </p:cBhvr>
                                    </p:animEffect>
                                    <p:set>
                                      <p:cBhvr>
                                        <p:cTn dur="1" fill="hold">
                                          <p:stCondLst>
                                            <p:cond delay="500"/>
                                          </p:stCondLst>
                                        </p:cTn>
                                        <p:tgtEl>
                                          <p:spTgt spid="40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09"/>
                                        </p:tgtEl>
                                      </p:cBhvr>
                                    </p:animEffect>
                                    <p:set>
                                      <p:cBhvr>
                                        <p:cTn dur="1" fill="hold">
                                          <p:stCondLst>
                                            <p:cond delay="500"/>
                                          </p:stCondLst>
                                        </p:cTn>
                                        <p:tgtEl>
                                          <p:spTgt spid="40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08"/>
                                        </p:tgtEl>
                                      </p:cBhvr>
                                    </p:animEffect>
                                    <p:set>
                                      <p:cBhvr>
                                        <p:cTn dur="1" fill="hold">
                                          <p:stCondLst>
                                            <p:cond delay="500"/>
                                          </p:stCondLst>
                                        </p:cTn>
                                        <p:tgtEl>
                                          <p:spTgt spid="408"/>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500"/>
                                        <p:tgtEl>
                                          <p:spTgt spid="410"/>
                                        </p:tgtEl>
                                      </p:cBhvr>
                                    </p:animEffect>
                                  </p:childTnLst>
                                </p:cTn>
                              </p:par>
                              <p:par>
                                <p:cTn fill="hold" nodeType="with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500"/>
                                        <p:tgtEl>
                                          <p:spTgt spid="406"/>
                                        </p:tgtEl>
                                      </p:cBhvr>
                                    </p:animEffect>
                                  </p:childTnLst>
                                </p:cTn>
                              </p:par>
                              <p:par>
                                <p:cTn fill="hold" nodeType="with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500"/>
                                        <p:tgtEl>
                                          <p:spTgt spid="407"/>
                                        </p:tgtEl>
                                      </p:cBhvr>
                                    </p:animEffect>
                                  </p:childTnLst>
                                </p:cTn>
                              </p:par>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500"/>
                                        <p:tgtEl>
                                          <p:spTgt spid="402"/>
                                        </p:tgtEl>
                                      </p:cBhvr>
                                    </p:animEffect>
                                  </p:childTnLst>
                                </p:cTn>
                              </p:par>
                              <p:par>
                                <p:cTn fill="hold" nodeType="with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500"/>
                                        <p:tgtEl>
                                          <p:spTgt spid="404"/>
                                        </p:tgtEl>
                                      </p:cBhvr>
                                    </p:animEffect>
                                  </p:childTnLst>
                                </p:cTn>
                              </p:par>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
                                        <p:tgtEl>
                                          <p:spTgt spid="403"/>
                                        </p:tgtEl>
                                      </p:cBhvr>
                                    </p:animEffect>
                                  </p:childTnLst>
                                </p:cTn>
                              </p:par>
                              <p:par>
                                <p:cTn fill="hold" nodeType="with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500"/>
                                        <p:tgtEl>
                                          <p:spTgt spid="401"/>
                                        </p:tgtEl>
                                      </p:cBhvr>
                                    </p:animEffect>
                                  </p:childTnLst>
                                </p:cTn>
                              </p:par>
                              <p:par>
                                <p:cTn fill="hold" nodeType="with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500"/>
                                        <p:tgtEl>
                                          <p:spTgt spid="405"/>
                                        </p:tgtEl>
                                      </p:cBhvr>
                                    </p:animEffect>
                                  </p:childTnLst>
                                </p:cTn>
                              </p:par>
                              <p:par>
                                <p:cTn fill="hold" nodeType="with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500"/>
                                        <p:tgtEl>
                                          <p:spTgt spid="409"/>
                                        </p:tgtEl>
                                      </p:cBhvr>
                                    </p:animEffect>
                                  </p:childTnLst>
                                </p:cTn>
                              </p:par>
                              <p:par>
                                <p:cTn fill="hold" nodeType="with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500"/>
                                        <p:tgtEl>
                                          <p:spTgt spid="408"/>
                                        </p:tgtEl>
                                      </p:cBhvr>
                                    </p:animEffect>
                                  </p:childTnLst>
                                </p:cTn>
                              </p:par>
                            </p:childTnLst>
                          </p:cTn>
                        </p:par>
                        <p:par>
                          <p:cTn fill="hold">
                            <p:stCondLst>
                              <p:cond delay="1500"/>
                            </p:stCondLst>
                            <p:childTnLst>
                              <p:par>
                                <p:cTn fill="hold" nodeType="afterEffect" presetClass="exit" presetID="10" presetSubtype="0">
                                  <p:stCondLst>
                                    <p:cond delay="0"/>
                                  </p:stCondLst>
                                  <p:childTnLst>
                                    <p:animEffect filter="fade" transition="out">
                                      <p:cBhvr>
                                        <p:cTn dur="700"/>
                                        <p:tgtEl>
                                          <p:spTgt spid="420"/>
                                        </p:tgtEl>
                                      </p:cBhvr>
                                    </p:animEffect>
                                    <p:set>
                                      <p:cBhvr>
                                        <p:cTn dur="1" fill="hold">
                                          <p:stCondLst>
                                            <p:cond delay="700"/>
                                          </p:stCondLst>
                                        </p:cTn>
                                        <p:tgtEl>
                                          <p:spTgt spid="42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25"/>
          <p:cNvSpPr txBox="1"/>
          <p:nvPr>
            <p:ph type="ctrTitle"/>
          </p:nvPr>
        </p:nvSpPr>
        <p:spPr>
          <a:xfrm>
            <a:off x="653361" y="427242"/>
            <a:ext cx="7772400" cy="692713"/>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dk2"/>
              </a:buClr>
              <a:buSzPts val="2900"/>
              <a:buFont typeface="Calibri"/>
              <a:buNone/>
            </a:pPr>
            <a:r>
              <a:rPr lang="en-GB"/>
              <a:t>Information for marshals</a:t>
            </a:r>
            <a:endParaRPr/>
          </a:p>
        </p:txBody>
      </p:sp>
      <p:pic>
        <p:nvPicPr>
          <p:cNvPr id="434" name="Google Shape;434;p25"/>
          <p:cNvPicPr preferRelativeResize="0"/>
          <p:nvPr/>
        </p:nvPicPr>
        <p:blipFill rotWithShape="1">
          <a:blip r:embed="rId3">
            <a:alphaModFix/>
          </a:blip>
          <a:srcRect b="0" l="0" r="0" t="0"/>
          <a:stretch/>
        </p:blipFill>
        <p:spPr>
          <a:xfrm>
            <a:off x="0" y="2957512"/>
            <a:ext cx="9144000" cy="3927871"/>
          </a:xfrm>
          <a:prstGeom prst="rect">
            <a:avLst/>
          </a:prstGeom>
          <a:noFill/>
          <a:ln>
            <a:noFill/>
          </a:ln>
        </p:spPr>
      </p:pic>
      <p:sp>
        <p:nvSpPr>
          <p:cNvPr id="435" name="Google Shape;435;p25"/>
          <p:cNvSpPr txBox="1"/>
          <p:nvPr/>
        </p:nvSpPr>
        <p:spPr>
          <a:xfrm>
            <a:off x="107504" y="1321757"/>
            <a:ext cx="8928992" cy="1631216"/>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2"/>
              </a:buClr>
              <a:buSzPts val="2800"/>
              <a:buFont typeface="Arial"/>
              <a:buChar char="•"/>
            </a:pPr>
            <a:r>
              <a:rPr lang="en-GB" sz="2800">
                <a:solidFill>
                  <a:schemeClr val="dk2"/>
                </a:solidFill>
                <a:latin typeface="Calibri"/>
                <a:ea typeface="Calibri"/>
                <a:cs typeface="Calibri"/>
                <a:sym typeface="Calibri"/>
              </a:rPr>
              <a:t>River checks</a:t>
            </a:r>
            <a:endParaRPr/>
          </a:p>
          <a:p>
            <a:pPr indent="-457200" lvl="0" marL="457200" marR="0" rtl="0" algn="l">
              <a:spcBef>
                <a:spcPts val="0"/>
              </a:spcBef>
              <a:spcAft>
                <a:spcPts val="0"/>
              </a:spcAft>
              <a:buClr>
                <a:schemeClr val="dk2"/>
              </a:buClr>
              <a:buSzPts val="2800"/>
              <a:buFont typeface="Arial"/>
              <a:buChar char="•"/>
            </a:pPr>
            <a:r>
              <a:rPr lang="en-GB" sz="2800">
                <a:solidFill>
                  <a:schemeClr val="dk2"/>
                </a:solidFill>
                <a:latin typeface="Calibri"/>
                <a:ea typeface="Calibri"/>
                <a:cs typeface="Calibri"/>
                <a:sym typeface="Calibri"/>
              </a:rPr>
              <a:t>The starting protocol</a:t>
            </a:r>
            <a:endParaRPr/>
          </a:p>
          <a:p>
            <a:pPr indent="-457200" lvl="0" marL="457200" marR="0" rtl="0" algn="l">
              <a:spcBef>
                <a:spcPts val="0"/>
              </a:spcBef>
              <a:spcAft>
                <a:spcPts val="0"/>
              </a:spcAft>
              <a:buClr>
                <a:schemeClr val="dk2"/>
              </a:buClr>
              <a:buSzPts val="2800"/>
              <a:buFont typeface="Arial"/>
              <a:buChar char="•"/>
            </a:pPr>
            <a:r>
              <a:rPr lang="en-GB" sz="2800">
                <a:solidFill>
                  <a:schemeClr val="dk2"/>
                </a:solidFill>
                <a:latin typeface="Calibri"/>
                <a:ea typeface="Calibri"/>
                <a:cs typeface="Calibri"/>
                <a:sym typeface="Calibri"/>
              </a:rPr>
              <a:t>Klaxons, crashes and injuries</a:t>
            </a:r>
            <a:endParaRPr/>
          </a:p>
          <a:p>
            <a:pPr indent="-184150" lvl="0" marL="285750" marR="0" rtl="0" algn="l">
              <a:spcBef>
                <a:spcPts val="0"/>
              </a:spcBef>
              <a:spcAft>
                <a:spcPts val="0"/>
              </a:spcAft>
              <a:buClr>
                <a:schemeClr val="dk1"/>
              </a:buClr>
              <a:buSzPts val="1600"/>
              <a:buFont typeface="Arial"/>
              <a:buNone/>
            </a:pPr>
            <a:r>
              <a:t/>
            </a:r>
            <a:endParaRPr b="1" sz="1600">
              <a:solidFill>
                <a:schemeClr val="dk2"/>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26"/>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River checks</a:t>
            </a:r>
            <a:br>
              <a:rPr lang="en-GB"/>
            </a:br>
            <a:r>
              <a:rPr b="0" i="1" lang="en-GB"/>
              <a:t>How to take part in them</a:t>
            </a:r>
            <a:endParaRPr/>
          </a:p>
        </p:txBody>
      </p:sp>
      <p:sp>
        <p:nvSpPr>
          <p:cNvPr id="441" name="Google Shape;441;p26"/>
          <p:cNvSpPr txBox="1"/>
          <p:nvPr>
            <p:ph idx="1" type="body"/>
          </p:nvPr>
        </p:nvSpPr>
        <p:spPr>
          <a:xfrm>
            <a:off x="457200" y="1196752"/>
            <a:ext cx="5842992" cy="4680520"/>
          </a:xfrm>
          <a:prstGeom prst="rect">
            <a:avLst/>
          </a:prstGeom>
          <a:noFill/>
          <a:ln>
            <a:noFill/>
          </a:ln>
        </p:spPr>
        <p:txBody>
          <a:bodyPr anchorCtr="0" anchor="t" bIns="45700" lIns="91425" spcFirstLastPara="1" rIns="91425" wrap="square" tIns="45700">
            <a:normAutofit/>
          </a:bodyPr>
          <a:lstStyle/>
          <a:p>
            <a:pPr indent="-342879" lvl="0" marL="342879" rtl="0" algn="l">
              <a:spcBef>
                <a:spcPts val="0"/>
              </a:spcBef>
              <a:spcAft>
                <a:spcPts val="0"/>
              </a:spcAft>
              <a:buClr>
                <a:schemeClr val="dk2"/>
              </a:buClr>
              <a:buSzPts val="1800"/>
              <a:buChar char="•"/>
            </a:pPr>
            <a:r>
              <a:rPr lang="en-GB"/>
              <a:t>Several times each division, the SU will ask for a river check.</a:t>
            </a:r>
            <a:endParaRPr/>
          </a:p>
          <a:p>
            <a:pPr indent="-342879" lvl="0" marL="342879" rtl="0" algn="l">
              <a:spcBef>
                <a:spcPts val="360"/>
              </a:spcBef>
              <a:spcAft>
                <a:spcPts val="0"/>
              </a:spcAft>
              <a:buClr>
                <a:schemeClr val="dk2"/>
              </a:buClr>
              <a:buSzPts val="1800"/>
              <a:buChar char="•"/>
            </a:pPr>
            <a:r>
              <a:rPr lang="en-GB"/>
              <a:t>One by one, each marshal should report over the radio if the river is clear</a:t>
            </a:r>
            <a:endParaRPr/>
          </a:p>
          <a:p>
            <a:pPr indent="-342879" lvl="0" marL="342879" rtl="0" algn="l">
              <a:spcBef>
                <a:spcPts val="360"/>
              </a:spcBef>
              <a:spcAft>
                <a:spcPts val="0"/>
              </a:spcAft>
              <a:buClr>
                <a:schemeClr val="dk2"/>
              </a:buClr>
              <a:buSzPts val="1800"/>
              <a:buChar char="•"/>
            </a:pPr>
            <a:r>
              <a:rPr lang="en-GB"/>
              <a:t>If the sequence breaks (no reply within 10 seconds), the next marshal should pick it up</a:t>
            </a:r>
            <a:endParaRPr/>
          </a:p>
          <a:p>
            <a:pPr indent="0" lvl="0" marL="0"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rPr b="1" lang="en-GB"/>
              <a:t>These checks are vital because we cannot start races with other boats on the course!</a:t>
            </a:r>
            <a:endParaRPr/>
          </a:p>
          <a:p>
            <a:pPr indent="0" lvl="0" marL="0"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rPr i="1" lang="en-GB"/>
              <a:t>What type of things do we need to know about?</a:t>
            </a:r>
            <a:endParaRPr/>
          </a:p>
        </p:txBody>
      </p:sp>
      <p:sp>
        <p:nvSpPr>
          <p:cNvPr id="442" name="Google Shape;442;p26"/>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443" name="Google Shape;443;p26"/>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444" name="Google Shape;444;p26"/>
          <p:cNvSpPr/>
          <p:nvPr/>
        </p:nvSpPr>
        <p:spPr>
          <a:xfrm>
            <a:off x="6444208" y="692696"/>
            <a:ext cx="2376264" cy="4032448"/>
          </a:xfrm>
          <a:prstGeom prst="rect">
            <a:avLst/>
          </a:prstGeom>
          <a:solidFill>
            <a:schemeClr val="accent6"/>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800">
                <a:solidFill>
                  <a:schemeClr val="dk2"/>
                </a:solidFill>
                <a:latin typeface="Calibri"/>
                <a:ea typeface="Calibri"/>
                <a:cs typeface="Calibri"/>
                <a:sym typeface="Calibri"/>
              </a:rPr>
              <a:t>The order:</a:t>
            </a:r>
            <a:endParaRPr/>
          </a:p>
          <a:p>
            <a:pPr indent="-342900" lvl="0" marL="342900" marR="0" rtl="0" algn="l">
              <a:spcBef>
                <a:spcPts val="0"/>
              </a:spcBef>
              <a:spcAft>
                <a:spcPts val="0"/>
              </a:spcAft>
              <a:buClr>
                <a:schemeClr val="dk2"/>
              </a:buClr>
              <a:buSzPts val="1800"/>
              <a:buFont typeface="Calibri"/>
              <a:buAutoNum type="arabicPeriod"/>
            </a:pPr>
            <a:r>
              <a:rPr lang="en-GB" sz="1800">
                <a:solidFill>
                  <a:schemeClr val="dk2"/>
                </a:solidFill>
                <a:latin typeface="Calibri"/>
                <a:ea typeface="Calibri"/>
                <a:cs typeface="Calibri"/>
                <a:sym typeface="Calibri"/>
              </a:rPr>
              <a:t>Head</a:t>
            </a:r>
            <a:endParaRPr/>
          </a:p>
          <a:p>
            <a:pPr indent="-342900" lvl="0" marL="342900" marR="0" rtl="0" algn="l">
              <a:spcBef>
                <a:spcPts val="0"/>
              </a:spcBef>
              <a:spcAft>
                <a:spcPts val="0"/>
              </a:spcAft>
              <a:buClr>
                <a:schemeClr val="dk2"/>
              </a:buClr>
              <a:buSzPts val="1800"/>
              <a:buFont typeface="Calibri"/>
              <a:buAutoNum type="arabicPeriod"/>
            </a:pPr>
            <a:r>
              <a:rPr lang="en-GB" sz="1800">
                <a:solidFill>
                  <a:schemeClr val="dk2"/>
                </a:solidFill>
                <a:latin typeface="Calibri"/>
                <a:ea typeface="Calibri"/>
                <a:cs typeface="Calibri"/>
                <a:sym typeface="Calibri"/>
              </a:rPr>
              <a:t>Finish</a:t>
            </a:r>
            <a:endParaRPr/>
          </a:p>
          <a:p>
            <a:pPr indent="-342900" lvl="0" marL="342900" marR="0" rtl="0" algn="l">
              <a:spcBef>
                <a:spcPts val="0"/>
              </a:spcBef>
              <a:spcAft>
                <a:spcPts val="0"/>
              </a:spcAft>
              <a:buClr>
                <a:schemeClr val="dk2"/>
              </a:buClr>
              <a:buSzPts val="1800"/>
              <a:buFont typeface="Calibri"/>
              <a:buAutoNum type="arabicPeriod"/>
            </a:pPr>
            <a:r>
              <a:rPr lang="en-GB" sz="1800">
                <a:solidFill>
                  <a:schemeClr val="dk2"/>
                </a:solidFill>
                <a:latin typeface="Calibri"/>
                <a:ea typeface="Calibri"/>
                <a:cs typeface="Calibri"/>
                <a:sym typeface="Calibri"/>
              </a:rPr>
              <a:t>Boathouses A</a:t>
            </a:r>
            <a:endParaRPr/>
          </a:p>
          <a:p>
            <a:pPr indent="-342900" lvl="0" marL="342900" marR="0" rtl="0" algn="l">
              <a:spcBef>
                <a:spcPts val="0"/>
              </a:spcBef>
              <a:spcAft>
                <a:spcPts val="0"/>
              </a:spcAft>
              <a:buClr>
                <a:schemeClr val="dk2"/>
              </a:buClr>
              <a:buSzPts val="1800"/>
              <a:buFont typeface="Calibri"/>
              <a:buAutoNum type="arabicPeriod"/>
            </a:pPr>
            <a:r>
              <a:rPr lang="en-GB" sz="1800">
                <a:solidFill>
                  <a:schemeClr val="dk2"/>
                </a:solidFill>
                <a:latin typeface="Calibri"/>
                <a:ea typeface="Calibri"/>
                <a:cs typeface="Calibri"/>
                <a:sym typeface="Calibri"/>
              </a:rPr>
              <a:t>Boathouses B</a:t>
            </a:r>
            <a:endParaRPr/>
          </a:p>
          <a:p>
            <a:pPr indent="-342900" lvl="0" marL="342900" marR="0" rtl="0" algn="l">
              <a:spcBef>
                <a:spcPts val="0"/>
              </a:spcBef>
              <a:spcAft>
                <a:spcPts val="0"/>
              </a:spcAft>
              <a:buClr>
                <a:schemeClr val="dk2"/>
              </a:buClr>
              <a:buSzPts val="1800"/>
              <a:buFont typeface="Calibri"/>
              <a:buAutoNum type="arabicPeriod"/>
            </a:pPr>
            <a:r>
              <a:rPr lang="en-GB" sz="1800">
                <a:solidFill>
                  <a:schemeClr val="dk2"/>
                </a:solidFill>
                <a:latin typeface="Calibri"/>
                <a:ea typeface="Calibri"/>
                <a:cs typeface="Calibri"/>
                <a:sym typeface="Calibri"/>
              </a:rPr>
              <a:t>Univ</a:t>
            </a:r>
            <a:endParaRPr/>
          </a:p>
          <a:p>
            <a:pPr indent="-342900" lvl="0" marL="342900" marR="0" rtl="0" algn="l">
              <a:spcBef>
                <a:spcPts val="0"/>
              </a:spcBef>
              <a:spcAft>
                <a:spcPts val="0"/>
              </a:spcAft>
              <a:buClr>
                <a:schemeClr val="dk2"/>
              </a:buClr>
              <a:buSzPts val="1800"/>
              <a:buFont typeface="Calibri"/>
              <a:buAutoNum type="arabicPeriod"/>
            </a:pPr>
            <a:r>
              <a:rPr lang="en-GB" sz="1800">
                <a:solidFill>
                  <a:schemeClr val="dk2"/>
                </a:solidFill>
                <a:latin typeface="Calibri"/>
                <a:ea typeface="Calibri"/>
                <a:cs typeface="Calibri"/>
                <a:sym typeface="Calibri"/>
              </a:rPr>
              <a:t>Greenbank</a:t>
            </a:r>
            <a:endParaRPr/>
          </a:p>
          <a:p>
            <a:pPr indent="-342900" lvl="0" marL="342900" marR="0" rtl="0" algn="l">
              <a:spcBef>
                <a:spcPts val="0"/>
              </a:spcBef>
              <a:spcAft>
                <a:spcPts val="0"/>
              </a:spcAft>
              <a:buClr>
                <a:schemeClr val="dk2"/>
              </a:buClr>
              <a:buSzPts val="1800"/>
              <a:buFont typeface="Calibri"/>
              <a:buAutoNum type="arabicPeriod"/>
            </a:pPr>
            <a:r>
              <a:rPr lang="en-GB" sz="1800">
                <a:solidFill>
                  <a:schemeClr val="dk2"/>
                </a:solidFill>
                <a:latin typeface="Calibri"/>
                <a:ea typeface="Calibri"/>
                <a:cs typeface="Calibri"/>
                <a:sym typeface="Calibri"/>
              </a:rPr>
              <a:t>Longbridges</a:t>
            </a:r>
            <a:endParaRPr/>
          </a:p>
          <a:p>
            <a:pPr indent="-342900" lvl="0" marL="342900" marR="0" rtl="0" algn="l">
              <a:spcBef>
                <a:spcPts val="0"/>
              </a:spcBef>
              <a:spcAft>
                <a:spcPts val="0"/>
              </a:spcAft>
              <a:buClr>
                <a:schemeClr val="dk2"/>
              </a:buClr>
              <a:buSzPts val="1800"/>
              <a:buFont typeface="Calibri"/>
              <a:buAutoNum type="arabicPeriod"/>
            </a:pPr>
            <a:r>
              <a:rPr lang="en-GB" sz="1800">
                <a:solidFill>
                  <a:schemeClr val="dk2"/>
                </a:solidFill>
                <a:latin typeface="Calibri"/>
                <a:ea typeface="Calibri"/>
                <a:cs typeface="Calibri"/>
                <a:sym typeface="Calibri"/>
              </a:rPr>
              <a:t>Top Gut</a:t>
            </a:r>
            <a:endParaRPr/>
          </a:p>
          <a:p>
            <a:pPr indent="-342900" lvl="0" marL="342900" marR="0" rtl="0" algn="l">
              <a:spcBef>
                <a:spcPts val="0"/>
              </a:spcBef>
              <a:spcAft>
                <a:spcPts val="0"/>
              </a:spcAft>
              <a:buClr>
                <a:schemeClr val="dk2"/>
              </a:buClr>
              <a:buSzPts val="1800"/>
              <a:buFont typeface="Calibri"/>
              <a:buAutoNum type="arabicPeriod"/>
            </a:pPr>
            <a:r>
              <a:rPr lang="en-GB" sz="1800">
                <a:solidFill>
                  <a:schemeClr val="dk2"/>
                </a:solidFill>
                <a:latin typeface="Calibri"/>
                <a:ea typeface="Calibri"/>
                <a:cs typeface="Calibri"/>
                <a:sym typeface="Calibri"/>
              </a:rPr>
              <a:t>Middle Gut</a:t>
            </a:r>
            <a:endParaRPr/>
          </a:p>
          <a:p>
            <a:pPr indent="-342900" lvl="0" marL="342900" marR="0" rtl="0" algn="l">
              <a:spcBef>
                <a:spcPts val="0"/>
              </a:spcBef>
              <a:spcAft>
                <a:spcPts val="0"/>
              </a:spcAft>
              <a:buClr>
                <a:schemeClr val="dk2"/>
              </a:buClr>
              <a:buSzPts val="1800"/>
              <a:buFont typeface="Calibri"/>
              <a:buAutoNum type="arabicPeriod"/>
            </a:pPr>
            <a:r>
              <a:rPr lang="en-GB" sz="1800">
                <a:solidFill>
                  <a:schemeClr val="dk2"/>
                </a:solidFill>
                <a:latin typeface="Calibri"/>
                <a:ea typeface="Calibri"/>
                <a:cs typeface="Calibri"/>
                <a:sym typeface="Calibri"/>
              </a:rPr>
              <a:t>Bottom Gut</a:t>
            </a:r>
            <a:endParaRPr/>
          </a:p>
          <a:p>
            <a:pPr indent="-342900" lvl="0" marL="342900" marR="0" rtl="0" algn="l">
              <a:spcBef>
                <a:spcPts val="0"/>
              </a:spcBef>
              <a:spcAft>
                <a:spcPts val="0"/>
              </a:spcAft>
              <a:buClr>
                <a:schemeClr val="dk2"/>
              </a:buClr>
              <a:buSzPts val="1800"/>
              <a:buFont typeface="Calibri"/>
              <a:buAutoNum type="arabicPeriod"/>
            </a:pPr>
            <a:r>
              <a:rPr lang="en-GB" sz="1800">
                <a:solidFill>
                  <a:schemeClr val="dk2"/>
                </a:solidFill>
                <a:latin typeface="Calibri"/>
                <a:ea typeface="Calibri"/>
                <a:cs typeface="Calibri"/>
                <a:sym typeface="Calibri"/>
              </a:rPr>
              <a:t>Donnington Bridge</a:t>
            </a:r>
            <a:endParaRPr/>
          </a:p>
          <a:p>
            <a:pPr indent="-342900" lvl="0" marL="342900" marR="0" rtl="0" algn="l">
              <a:spcBef>
                <a:spcPts val="0"/>
              </a:spcBef>
              <a:spcAft>
                <a:spcPts val="0"/>
              </a:spcAft>
              <a:buClr>
                <a:schemeClr val="dk2"/>
              </a:buClr>
              <a:buSzPts val="1800"/>
              <a:buFont typeface="Calibri"/>
              <a:buAutoNum type="arabicPeriod"/>
            </a:pPr>
            <a:r>
              <a:rPr lang="en-GB" sz="1800">
                <a:solidFill>
                  <a:schemeClr val="dk2"/>
                </a:solidFill>
                <a:latin typeface="Calibri"/>
                <a:ea typeface="Calibri"/>
                <a:cs typeface="Calibri"/>
                <a:sym typeface="Calibri"/>
              </a:rPr>
              <a:t>Top Bunglines</a:t>
            </a:r>
            <a:endParaRPr/>
          </a:p>
          <a:p>
            <a:pPr indent="-342900" lvl="0" marL="342900" marR="0" rtl="0" algn="l">
              <a:spcBef>
                <a:spcPts val="0"/>
              </a:spcBef>
              <a:spcAft>
                <a:spcPts val="0"/>
              </a:spcAft>
              <a:buClr>
                <a:schemeClr val="dk2"/>
              </a:buClr>
              <a:buSzPts val="1800"/>
              <a:buFont typeface="Calibri"/>
              <a:buAutoNum type="arabicPeriod"/>
            </a:pPr>
            <a:r>
              <a:rPr lang="en-GB" sz="1800">
                <a:solidFill>
                  <a:schemeClr val="dk2"/>
                </a:solidFill>
                <a:latin typeface="Calibri"/>
                <a:ea typeface="Calibri"/>
                <a:cs typeface="Calibri"/>
                <a:sym typeface="Calibri"/>
              </a:rPr>
              <a:t>Bottom Bunglines</a:t>
            </a:r>
            <a:endParaRPr/>
          </a:p>
          <a:p>
            <a:pPr indent="-228600" lvl="0" marL="342900" marR="0" rtl="0" algn="l">
              <a:spcBef>
                <a:spcPts val="0"/>
              </a:spcBef>
              <a:spcAft>
                <a:spcPts val="0"/>
              </a:spcAft>
              <a:buClr>
                <a:schemeClr val="dk1"/>
              </a:buClr>
              <a:buSzPts val="1800"/>
              <a:buFont typeface="Calibri"/>
              <a:buNone/>
            </a:pPr>
            <a:r>
              <a:t/>
            </a:r>
            <a:endParaRPr sz="1800">
              <a:solidFill>
                <a:schemeClr val="dk2"/>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27"/>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Do we really have to klaxon for swans?</a:t>
            </a:r>
            <a:br>
              <a:rPr lang="en-GB"/>
            </a:br>
            <a:r>
              <a:rPr b="0" i="1" lang="en-GB"/>
              <a:t>A story about animal welfare</a:t>
            </a:r>
            <a:endParaRPr/>
          </a:p>
        </p:txBody>
      </p:sp>
      <p:sp>
        <p:nvSpPr>
          <p:cNvPr id="450" name="Google Shape;450;p27"/>
          <p:cNvSpPr txBox="1"/>
          <p:nvPr>
            <p:ph idx="1" type="body"/>
          </p:nvPr>
        </p:nvSpPr>
        <p:spPr>
          <a:xfrm>
            <a:off x="467544" y="1052736"/>
            <a:ext cx="8229600" cy="2088232"/>
          </a:xfrm>
          <a:prstGeom prst="rect">
            <a:avLst/>
          </a:prstGeom>
          <a:noFill/>
          <a:ln>
            <a:noFill/>
          </a:ln>
        </p:spPr>
        <p:txBody>
          <a:bodyPr anchorCtr="0" anchor="t" bIns="45700" lIns="91425" spcFirstLastPara="1" rIns="91425" wrap="square" tIns="45700">
            <a:normAutofit/>
          </a:bodyPr>
          <a:lstStyle/>
          <a:p>
            <a:pPr indent="-342879" lvl="0" marL="342879" rtl="0" algn="l">
              <a:spcBef>
                <a:spcPts val="0"/>
              </a:spcBef>
              <a:spcAft>
                <a:spcPts val="0"/>
              </a:spcAft>
              <a:buClr>
                <a:schemeClr val="dk2"/>
              </a:buClr>
              <a:buSzPts val="1800"/>
              <a:buChar char="•"/>
            </a:pPr>
            <a:r>
              <a:rPr lang="en-GB"/>
              <a:t>During Summer Eights 2012, a boat narrowly clipped the wings of a swan that was hiding along Greenbank. OURCs spent two hours chasing an injured and distressed swan up the Cherwell cut. Its wing was later amputated. OURCs donated £50 to the swan charity for its assistance. Oriel were not fined for the accident as it was not their fault.</a:t>
            </a:r>
            <a:endParaRPr/>
          </a:p>
          <a:p>
            <a:pPr indent="-342879" lvl="0" marL="342879" rtl="0" algn="l">
              <a:spcBef>
                <a:spcPts val="360"/>
              </a:spcBef>
              <a:spcAft>
                <a:spcPts val="0"/>
              </a:spcAft>
              <a:buClr>
                <a:schemeClr val="dk2"/>
              </a:buClr>
              <a:buSzPts val="1800"/>
              <a:buChar char="•"/>
            </a:pPr>
            <a:r>
              <a:rPr lang="en-GB"/>
              <a:t>The story attracted a large amount of negative press from the community and the media (the article below attracting over 2600 views)</a:t>
            </a:r>
            <a:endParaRPr/>
          </a:p>
          <a:p>
            <a:pPr indent="-228579" lvl="0" marL="342879" rtl="0" algn="l">
              <a:spcBef>
                <a:spcPts val="360"/>
              </a:spcBef>
              <a:spcAft>
                <a:spcPts val="0"/>
              </a:spcAft>
              <a:buClr>
                <a:schemeClr val="dk2"/>
              </a:buClr>
              <a:buSzPts val="1800"/>
              <a:buNone/>
            </a:pPr>
            <a:r>
              <a:t/>
            </a:r>
            <a:endParaRPr/>
          </a:p>
        </p:txBody>
      </p:sp>
      <p:sp>
        <p:nvSpPr>
          <p:cNvPr id="451" name="Google Shape;451;p27"/>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452" name="Google Shape;452;p27"/>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pic>
        <p:nvPicPr>
          <p:cNvPr id="453" name="Google Shape;453;p27"/>
          <p:cNvPicPr preferRelativeResize="0"/>
          <p:nvPr/>
        </p:nvPicPr>
        <p:blipFill rotWithShape="1">
          <a:blip r:embed="rId3">
            <a:alphaModFix/>
          </a:blip>
          <a:srcRect b="0" l="0" r="0" t="0"/>
          <a:stretch/>
        </p:blipFill>
        <p:spPr>
          <a:xfrm>
            <a:off x="5436096" y="3212976"/>
            <a:ext cx="3096344" cy="19712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54" name="Google Shape;454;p27"/>
          <p:cNvPicPr preferRelativeResize="0"/>
          <p:nvPr/>
        </p:nvPicPr>
        <p:blipFill rotWithShape="1">
          <a:blip r:embed="rId4">
            <a:alphaModFix/>
          </a:blip>
          <a:srcRect b="0" l="0" r="0" t="0"/>
          <a:stretch/>
        </p:blipFill>
        <p:spPr>
          <a:xfrm>
            <a:off x="2915816" y="3318280"/>
            <a:ext cx="1997320" cy="1904802"/>
          </a:xfrm>
          <a:prstGeom prst="rect">
            <a:avLst/>
          </a:prstGeom>
          <a:noFill/>
          <a:ln>
            <a:noFill/>
          </a:ln>
        </p:spPr>
      </p:pic>
      <p:pic>
        <p:nvPicPr>
          <p:cNvPr id="455" name="Google Shape;455;p27"/>
          <p:cNvPicPr preferRelativeResize="0"/>
          <p:nvPr/>
        </p:nvPicPr>
        <p:blipFill rotWithShape="1">
          <a:blip r:embed="rId5">
            <a:alphaModFix/>
          </a:blip>
          <a:srcRect b="0" l="0" r="0" t="0"/>
          <a:stretch/>
        </p:blipFill>
        <p:spPr>
          <a:xfrm>
            <a:off x="539552" y="3329038"/>
            <a:ext cx="2160240" cy="1883287"/>
          </a:xfrm>
          <a:prstGeom prst="rect">
            <a:avLst/>
          </a:prstGeom>
          <a:noFill/>
          <a:ln>
            <a:noFill/>
          </a:ln>
        </p:spPr>
      </p:pic>
      <p:sp>
        <p:nvSpPr>
          <p:cNvPr id="456" name="Google Shape;456;p27"/>
          <p:cNvSpPr txBox="1"/>
          <p:nvPr/>
        </p:nvSpPr>
        <p:spPr>
          <a:xfrm>
            <a:off x="791830" y="5373216"/>
            <a:ext cx="824261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rgbClr val="FF0000"/>
                </a:solidFill>
                <a:latin typeface="Calibri"/>
                <a:ea typeface="Calibri"/>
                <a:cs typeface="Calibri"/>
                <a:sym typeface="Calibri"/>
              </a:rPr>
              <a:t>Harming a swan is a criminal offence which can be prosecuted – as much as we don’t want klaxons, we </a:t>
            </a:r>
            <a:r>
              <a:rPr b="1" lang="en-GB" sz="1800">
                <a:solidFill>
                  <a:srgbClr val="FF0000"/>
                </a:solidFill>
                <a:latin typeface="Calibri"/>
                <a:ea typeface="Calibri"/>
                <a:cs typeface="Calibri"/>
                <a:sym typeface="Calibri"/>
              </a:rPr>
              <a:t>really</a:t>
            </a:r>
            <a:r>
              <a:rPr lang="en-GB" sz="1800">
                <a:solidFill>
                  <a:srgbClr val="FF0000"/>
                </a:solidFill>
                <a:latin typeface="Calibri"/>
                <a:ea typeface="Calibri"/>
                <a:cs typeface="Calibri"/>
                <a:sym typeface="Calibri"/>
              </a:rPr>
              <a:t> don’t want criminal proceedings brought against crews.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0"/>
          <p:cNvSpPr txBox="1"/>
          <p:nvPr>
            <p:ph type="ctrTitle"/>
          </p:nvPr>
        </p:nvSpPr>
        <p:spPr>
          <a:xfrm>
            <a:off x="653361" y="427242"/>
            <a:ext cx="7772400" cy="692713"/>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dk2"/>
              </a:buClr>
              <a:buSzPts val="2900"/>
              <a:buFont typeface="Calibri"/>
              <a:buNone/>
            </a:pPr>
            <a:r>
              <a:rPr lang="en-GB"/>
              <a:t>Contents</a:t>
            </a:r>
            <a:endParaRPr/>
          </a:p>
        </p:txBody>
      </p:sp>
      <p:graphicFrame>
        <p:nvGraphicFramePr>
          <p:cNvPr id="95" name="Google Shape;95;p10"/>
          <p:cNvGraphicFramePr/>
          <p:nvPr/>
        </p:nvGraphicFramePr>
        <p:xfrm>
          <a:off x="2483768" y="1894475"/>
          <a:ext cx="3000000" cy="3000000"/>
        </p:xfrm>
        <a:graphic>
          <a:graphicData uri="http://schemas.openxmlformats.org/drawingml/2006/table">
            <a:tbl>
              <a:tblPr bandRow="1" firstRow="1">
                <a:noFill/>
                <a:tableStyleId>{8BC3B1CC-B657-482D-982D-253C45CA7DA4}</a:tableStyleId>
              </a:tblPr>
              <a:tblGrid>
                <a:gridCol w="3096350"/>
                <a:gridCol w="1512175"/>
                <a:gridCol w="1080125"/>
              </a:tblGrid>
              <a:tr h="105175">
                <a:tc>
                  <a:txBody>
                    <a:bodyPr/>
                    <a:lstStyle/>
                    <a:p>
                      <a:pPr indent="0" lvl="0" marL="0" marR="0" rtl="0" algn="ctr">
                        <a:spcBef>
                          <a:spcPts val="0"/>
                        </a:spcBef>
                        <a:spcAft>
                          <a:spcPts val="0"/>
                        </a:spcAft>
                        <a:buNone/>
                      </a:pPr>
                      <a:r>
                        <a:rPr lang="en-GB" sz="1800" u="none" cap="none" strike="noStrike"/>
                        <a:t>Section</a:t>
                      </a:r>
                      <a:endParaRPr/>
                    </a:p>
                  </a:txBody>
                  <a:tcPr marT="45725" marB="45725" marR="91450" marL="91450"/>
                </a:tc>
                <a:tc>
                  <a:txBody>
                    <a:bodyPr/>
                    <a:lstStyle/>
                    <a:p>
                      <a:pPr indent="0" lvl="0" marL="0" marR="0" rtl="0" algn="ctr">
                        <a:spcBef>
                          <a:spcPts val="0"/>
                        </a:spcBef>
                        <a:spcAft>
                          <a:spcPts val="0"/>
                        </a:spcAft>
                        <a:buNone/>
                      </a:pPr>
                      <a:r>
                        <a:rPr lang="en-GB" sz="1800" u="none" cap="none" strike="noStrike"/>
                        <a:t>Slide number</a:t>
                      </a:r>
                      <a:endParaRPr/>
                    </a:p>
                  </a:txBody>
                  <a:tcPr marT="45725" marB="45725" marR="91450" marL="91450"/>
                </a:tc>
                <a:tc>
                  <a:txBody>
                    <a:bodyPr/>
                    <a:lstStyle/>
                    <a:p>
                      <a:pPr indent="0" lvl="0" marL="0" marR="0" rtl="0" algn="ctr">
                        <a:spcBef>
                          <a:spcPts val="0"/>
                        </a:spcBef>
                        <a:spcAft>
                          <a:spcPts val="0"/>
                        </a:spcAft>
                        <a:buNone/>
                      </a:pPr>
                      <a:r>
                        <a:rPr lang="en-GB" sz="1800" u="none" cap="none" strike="noStrike"/>
                        <a:t>Skip to</a:t>
                      </a:r>
                      <a:endParaRPr sz="1800" u="none" cap="none" strike="noStrike"/>
                    </a:p>
                  </a:txBody>
                  <a:tcPr marT="45725" marB="45725" marR="91450" marL="91450"/>
                </a:tc>
              </a:tr>
              <a:tr h="61200">
                <a:tc>
                  <a:txBody>
                    <a:bodyPr/>
                    <a:lstStyle/>
                    <a:p>
                      <a:pPr indent="0" lvl="0" marL="0" marR="0" rtl="0" algn="l">
                        <a:spcBef>
                          <a:spcPts val="0"/>
                        </a:spcBef>
                        <a:spcAft>
                          <a:spcPts val="0"/>
                        </a:spcAft>
                        <a:buNone/>
                      </a:pPr>
                      <a:r>
                        <a:rPr lang="en-GB" sz="1800" u="none" cap="none" strike="noStrike">
                          <a:solidFill>
                            <a:schemeClr val="dk2"/>
                          </a:solidFill>
                        </a:rPr>
                        <a:t>Introduction and objectives</a:t>
                      </a:r>
                      <a:endParaRPr sz="1800">
                        <a:solidFill>
                          <a:schemeClr val="dk2"/>
                        </a:solidFill>
                      </a:endParaRPr>
                    </a:p>
                  </a:txBody>
                  <a:tcPr marT="45725" marB="45725" marR="91450" marL="91450"/>
                </a:tc>
                <a:tc>
                  <a:txBody>
                    <a:bodyPr/>
                    <a:lstStyle/>
                    <a:p>
                      <a:pPr indent="0" lvl="0" marL="0" marR="0" rtl="0" algn="ctr">
                        <a:spcBef>
                          <a:spcPts val="0"/>
                        </a:spcBef>
                        <a:spcAft>
                          <a:spcPts val="0"/>
                        </a:spcAft>
                        <a:buNone/>
                      </a:pPr>
                      <a:r>
                        <a:rPr lang="en-GB" sz="1800">
                          <a:solidFill>
                            <a:schemeClr val="dk2"/>
                          </a:solidFill>
                        </a:rPr>
                        <a:t>2</a:t>
                      </a:r>
                      <a:endParaRPr/>
                    </a:p>
                  </a:txBody>
                  <a:tcPr marT="45725" marB="45725" marR="91450" marL="91450"/>
                </a:tc>
                <a:tc>
                  <a:txBody>
                    <a:bodyPr/>
                    <a:lstStyle/>
                    <a:p>
                      <a:pPr indent="0" lvl="0" marL="0" marR="0" rtl="0" algn="ctr">
                        <a:spcBef>
                          <a:spcPts val="0"/>
                        </a:spcBef>
                        <a:spcAft>
                          <a:spcPts val="0"/>
                        </a:spcAft>
                        <a:buNone/>
                      </a:pPr>
                      <a:r>
                        <a:rPr lang="en-GB" sz="1800" u="sng">
                          <a:solidFill>
                            <a:schemeClr val="hlink"/>
                          </a:solidFill>
                          <a:hlinkClick action="ppaction://hlinksldjump" r:id="rId3"/>
                        </a:rPr>
                        <a:t>&gt;&gt;</a:t>
                      </a:r>
                      <a:endParaRPr sz="1800">
                        <a:solidFill>
                          <a:schemeClr val="dk2"/>
                        </a:solidFill>
                      </a:endParaRPr>
                    </a:p>
                  </a:txBody>
                  <a:tcPr marT="45725" marB="45725" marR="91450" marL="91450"/>
                </a:tc>
              </a:tr>
              <a:tr h="370850">
                <a:tc>
                  <a:txBody>
                    <a:bodyPr/>
                    <a:lstStyle/>
                    <a:p>
                      <a:pPr indent="0" lvl="0" marL="0" marR="0" rtl="0" algn="l">
                        <a:spcBef>
                          <a:spcPts val="0"/>
                        </a:spcBef>
                        <a:spcAft>
                          <a:spcPts val="0"/>
                        </a:spcAft>
                        <a:buNone/>
                      </a:pPr>
                      <a:r>
                        <a:rPr lang="en-GB" sz="1800">
                          <a:solidFill>
                            <a:schemeClr val="dk2"/>
                          </a:solidFill>
                        </a:rPr>
                        <a:t>The</a:t>
                      </a:r>
                      <a:r>
                        <a:rPr lang="en-GB" sz="1800">
                          <a:solidFill>
                            <a:schemeClr val="dk2"/>
                          </a:solidFill>
                        </a:rPr>
                        <a:t> c</a:t>
                      </a:r>
                      <a:r>
                        <a:rPr lang="en-GB" sz="1800">
                          <a:solidFill>
                            <a:schemeClr val="dk2"/>
                          </a:solidFill>
                        </a:rPr>
                        <a:t>irculation pattern</a:t>
                      </a:r>
                      <a:endParaRPr/>
                    </a:p>
                  </a:txBody>
                  <a:tcPr marT="45725" marB="45725" marR="91450" marL="91450"/>
                </a:tc>
                <a:tc>
                  <a:txBody>
                    <a:bodyPr/>
                    <a:lstStyle/>
                    <a:p>
                      <a:pPr indent="0" lvl="0" marL="0" marR="0" rtl="0" algn="ctr">
                        <a:spcBef>
                          <a:spcPts val="0"/>
                        </a:spcBef>
                        <a:spcAft>
                          <a:spcPts val="0"/>
                        </a:spcAft>
                        <a:buNone/>
                      </a:pPr>
                      <a:r>
                        <a:rPr lang="en-GB" sz="1800">
                          <a:solidFill>
                            <a:schemeClr val="dk2"/>
                          </a:solidFill>
                        </a:rPr>
                        <a:t>8</a:t>
                      </a:r>
                      <a:endParaRPr/>
                    </a:p>
                  </a:txBody>
                  <a:tcPr marT="45725" marB="45725" marR="91450" marL="91450"/>
                </a:tc>
                <a:tc>
                  <a:txBody>
                    <a:bodyPr/>
                    <a:lstStyle/>
                    <a:p>
                      <a:pPr indent="0" lvl="0" marL="0" marR="0" rtl="0" algn="ctr">
                        <a:lnSpc>
                          <a:spcPct val="100000"/>
                        </a:lnSpc>
                        <a:spcBef>
                          <a:spcPts val="0"/>
                        </a:spcBef>
                        <a:spcAft>
                          <a:spcPts val="0"/>
                        </a:spcAft>
                        <a:buClr>
                          <a:schemeClr val="dk2"/>
                        </a:buClr>
                        <a:buSzPts val="1800"/>
                        <a:buFont typeface="Calibri"/>
                        <a:buNone/>
                      </a:pPr>
                      <a:r>
                        <a:rPr lang="en-GB" sz="1800" u="sng">
                          <a:solidFill>
                            <a:schemeClr val="hlink"/>
                          </a:solidFill>
                          <a:hlinkClick action="ppaction://hlinksldjump" r:id="rId4"/>
                        </a:rPr>
                        <a:t>&gt;&gt;</a:t>
                      </a:r>
                      <a:endParaRPr sz="1800">
                        <a:solidFill>
                          <a:schemeClr val="dk2"/>
                        </a:solidFill>
                      </a:endParaRPr>
                    </a:p>
                  </a:txBody>
                  <a:tcPr marT="45725" marB="45725" marR="91450" marL="91450"/>
                </a:tc>
              </a:tr>
              <a:tr h="370850">
                <a:tc>
                  <a:txBody>
                    <a:bodyPr/>
                    <a:lstStyle/>
                    <a:p>
                      <a:pPr indent="0" lvl="0" marL="0" marR="0" rtl="0" algn="l">
                        <a:spcBef>
                          <a:spcPts val="0"/>
                        </a:spcBef>
                        <a:spcAft>
                          <a:spcPts val="0"/>
                        </a:spcAft>
                        <a:buNone/>
                      </a:pPr>
                      <a:r>
                        <a:rPr lang="en-GB" sz="1800">
                          <a:solidFill>
                            <a:schemeClr val="dk2"/>
                          </a:solidFill>
                        </a:rPr>
                        <a:t>Marshalling information</a:t>
                      </a:r>
                      <a:endParaRPr/>
                    </a:p>
                  </a:txBody>
                  <a:tcPr marT="45725" marB="45725" marR="91450" marL="91450"/>
                </a:tc>
                <a:tc>
                  <a:txBody>
                    <a:bodyPr/>
                    <a:lstStyle/>
                    <a:p>
                      <a:pPr indent="0" lvl="0" marL="0" marR="0" rtl="0" algn="ctr">
                        <a:spcBef>
                          <a:spcPts val="0"/>
                        </a:spcBef>
                        <a:spcAft>
                          <a:spcPts val="0"/>
                        </a:spcAft>
                        <a:buNone/>
                      </a:pPr>
                      <a:r>
                        <a:rPr lang="en-GB" sz="1800">
                          <a:solidFill>
                            <a:schemeClr val="dk2"/>
                          </a:solidFill>
                        </a:rPr>
                        <a:t>16</a:t>
                      </a:r>
                      <a:endParaRPr/>
                    </a:p>
                  </a:txBody>
                  <a:tcPr marT="45725" marB="45725" marR="91450" marL="91450"/>
                </a:tc>
                <a:tc>
                  <a:txBody>
                    <a:bodyPr/>
                    <a:lstStyle/>
                    <a:p>
                      <a:pPr indent="0" lvl="0" marL="0" marR="0" rtl="0" algn="ctr">
                        <a:lnSpc>
                          <a:spcPct val="100000"/>
                        </a:lnSpc>
                        <a:spcBef>
                          <a:spcPts val="0"/>
                        </a:spcBef>
                        <a:spcAft>
                          <a:spcPts val="0"/>
                        </a:spcAft>
                        <a:buClr>
                          <a:schemeClr val="dk2"/>
                        </a:buClr>
                        <a:buSzPts val="1800"/>
                        <a:buFont typeface="Calibri"/>
                        <a:buNone/>
                      </a:pPr>
                      <a:r>
                        <a:rPr lang="en-GB" sz="1800" u="sng">
                          <a:solidFill>
                            <a:schemeClr val="hlink"/>
                          </a:solidFill>
                          <a:hlinkClick action="ppaction://hlinksldjump" r:id="rId5"/>
                        </a:rPr>
                        <a:t>&gt;&gt;</a:t>
                      </a:r>
                      <a:endParaRPr sz="1800">
                        <a:solidFill>
                          <a:schemeClr val="dk2"/>
                        </a:solidFill>
                      </a:endParaRPr>
                    </a:p>
                  </a:txBody>
                  <a:tcPr marT="45725" marB="45725" marR="91450" marL="91450"/>
                </a:tc>
              </a:tr>
              <a:tr h="370850">
                <a:tc>
                  <a:txBody>
                    <a:bodyPr/>
                    <a:lstStyle/>
                    <a:p>
                      <a:pPr indent="0" lvl="0" marL="0" marR="0" rtl="0" algn="l">
                        <a:spcBef>
                          <a:spcPts val="0"/>
                        </a:spcBef>
                        <a:spcAft>
                          <a:spcPts val="0"/>
                        </a:spcAft>
                        <a:buNone/>
                      </a:pPr>
                      <a:r>
                        <a:rPr lang="en-GB" sz="1800">
                          <a:solidFill>
                            <a:schemeClr val="dk2"/>
                          </a:solidFill>
                        </a:rPr>
                        <a:t>“When things go wrong”</a:t>
                      </a:r>
                      <a:endParaRPr/>
                    </a:p>
                  </a:txBody>
                  <a:tcPr marT="45725" marB="45725" marR="91450" marL="91450"/>
                </a:tc>
                <a:tc>
                  <a:txBody>
                    <a:bodyPr/>
                    <a:lstStyle/>
                    <a:p>
                      <a:pPr indent="0" lvl="0" marL="0" marR="0" rtl="0" algn="ctr">
                        <a:spcBef>
                          <a:spcPts val="0"/>
                        </a:spcBef>
                        <a:spcAft>
                          <a:spcPts val="0"/>
                        </a:spcAft>
                        <a:buNone/>
                      </a:pPr>
                      <a:r>
                        <a:rPr lang="en-GB" sz="1800">
                          <a:solidFill>
                            <a:schemeClr val="dk2"/>
                          </a:solidFill>
                        </a:rPr>
                        <a:t>31</a:t>
                      </a:r>
                      <a:endParaRPr/>
                    </a:p>
                  </a:txBody>
                  <a:tcPr marT="45725" marB="45725" marR="91450" marL="91450"/>
                </a:tc>
                <a:tc>
                  <a:txBody>
                    <a:bodyPr/>
                    <a:lstStyle/>
                    <a:p>
                      <a:pPr indent="0" lvl="0" marL="0" marR="0" rtl="0" algn="ctr">
                        <a:lnSpc>
                          <a:spcPct val="100000"/>
                        </a:lnSpc>
                        <a:spcBef>
                          <a:spcPts val="0"/>
                        </a:spcBef>
                        <a:spcAft>
                          <a:spcPts val="0"/>
                        </a:spcAft>
                        <a:buClr>
                          <a:schemeClr val="dk2"/>
                        </a:buClr>
                        <a:buSzPts val="1800"/>
                        <a:buFont typeface="Calibri"/>
                        <a:buNone/>
                      </a:pPr>
                      <a:r>
                        <a:rPr lang="en-GB" sz="1800" u="sng">
                          <a:solidFill>
                            <a:schemeClr val="hlink"/>
                          </a:solidFill>
                          <a:hlinkClick action="ppaction://hlinksldjump" r:id="rId6"/>
                        </a:rPr>
                        <a:t>&gt;&gt;</a:t>
                      </a:r>
                      <a:endParaRPr sz="1800">
                        <a:solidFill>
                          <a:schemeClr val="dk2"/>
                        </a:solidFill>
                      </a:endParaRPr>
                    </a:p>
                  </a:txBody>
                  <a:tcPr marT="45725" marB="45725" marR="91450" marL="91450"/>
                </a:tc>
              </a:tr>
              <a:tr h="370850">
                <a:tc>
                  <a:txBody>
                    <a:bodyPr/>
                    <a:lstStyle/>
                    <a:p>
                      <a:pPr indent="0" lvl="0" marL="0" marR="0" rtl="0" algn="l">
                        <a:spcBef>
                          <a:spcPts val="0"/>
                        </a:spcBef>
                        <a:spcAft>
                          <a:spcPts val="0"/>
                        </a:spcAft>
                        <a:buNone/>
                      </a:pPr>
                      <a:r>
                        <a:rPr lang="en-GB" sz="1800">
                          <a:solidFill>
                            <a:schemeClr val="dk2"/>
                          </a:solidFill>
                        </a:rPr>
                        <a:t>Towpath marshalling</a:t>
                      </a:r>
                      <a:endParaRPr/>
                    </a:p>
                  </a:txBody>
                  <a:tcPr marT="45725" marB="45725" marR="91450" marL="91450"/>
                </a:tc>
                <a:tc>
                  <a:txBody>
                    <a:bodyPr/>
                    <a:lstStyle/>
                    <a:p>
                      <a:pPr indent="0" lvl="0" marL="0" marR="0" rtl="0" algn="ctr">
                        <a:spcBef>
                          <a:spcPts val="0"/>
                        </a:spcBef>
                        <a:spcAft>
                          <a:spcPts val="0"/>
                        </a:spcAft>
                        <a:buNone/>
                      </a:pPr>
                      <a:r>
                        <a:rPr lang="en-GB" sz="1800">
                          <a:solidFill>
                            <a:schemeClr val="dk2"/>
                          </a:solidFill>
                        </a:rPr>
                        <a:t>52</a:t>
                      </a:r>
                      <a:endParaRPr/>
                    </a:p>
                  </a:txBody>
                  <a:tcPr marT="45725" marB="45725" marR="91450" marL="91450"/>
                </a:tc>
                <a:tc>
                  <a:txBody>
                    <a:bodyPr/>
                    <a:lstStyle/>
                    <a:p>
                      <a:pPr indent="0" lvl="0" marL="0" marR="0" rtl="0" algn="ctr">
                        <a:lnSpc>
                          <a:spcPct val="100000"/>
                        </a:lnSpc>
                        <a:spcBef>
                          <a:spcPts val="0"/>
                        </a:spcBef>
                        <a:spcAft>
                          <a:spcPts val="0"/>
                        </a:spcAft>
                        <a:buClr>
                          <a:schemeClr val="dk2"/>
                        </a:buClr>
                        <a:buSzPts val="1800"/>
                        <a:buFont typeface="Calibri"/>
                        <a:buNone/>
                      </a:pPr>
                      <a:r>
                        <a:rPr lang="en-GB" sz="1800" u="sng">
                          <a:solidFill>
                            <a:schemeClr val="hlink"/>
                          </a:solidFill>
                          <a:hlinkClick action="ppaction://hlinksldjump" r:id="rId7"/>
                        </a:rPr>
                        <a:t>&gt;&gt;</a:t>
                      </a:r>
                      <a:endParaRPr sz="1800">
                        <a:solidFill>
                          <a:schemeClr val="dk2"/>
                        </a:solidFill>
                      </a:endParaRPr>
                    </a:p>
                  </a:txBody>
                  <a:tcPr marT="45725" marB="45725" marR="91450" marL="91450"/>
                </a:tc>
              </a:tr>
              <a:tr h="370850">
                <a:tc>
                  <a:txBody>
                    <a:bodyPr/>
                    <a:lstStyle/>
                    <a:p>
                      <a:pPr indent="0" lvl="0" marL="0" marR="0" rtl="0" algn="l">
                        <a:spcBef>
                          <a:spcPts val="0"/>
                        </a:spcBef>
                        <a:spcAft>
                          <a:spcPts val="0"/>
                        </a:spcAft>
                        <a:buNone/>
                      </a:pPr>
                      <a:r>
                        <a:rPr lang="en-GB" sz="1800">
                          <a:solidFill>
                            <a:schemeClr val="dk2"/>
                          </a:solidFill>
                        </a:rPr>
                        <a:t>Umpiring</a:t>
                      </a:r>
                      <a:r>
                        <a:rPr lang="en-GB" sz="1800">
                          <a:solidFill>
                            <a:schemeClr val="dk2"/>
                          </a:solidFill>
                        </a:rPr>
                        <a:t> information</a:t>
                      </a:r>
                      <a:endParaRPr sz="1800">
                        <a:solidFill>
                          <a:schemeClr val="dk2"/>
                        </a:solidFill>
                      </a:endParaRPr>
                    </a:p>
                  </a:txBody>
                  <a:tcPr marT="45725" marB="45725" marR="91450" marL="91450"/>
                </a:tc>
                <a:tc>
                  <a:txBody>
                    <a:bodyPr/>
                    <a:lstStyle/>
                    <a:p>
                      <a:pPr indent="0" lvl="0" marL="0" marR="0" rtl="0" algn="ctr">
                        <a:spcBef>
                          <a:spcPts val="0"/>
                        </a:spcBef>
                        <a:spcAft>
                          <a:spcPts val="0"/>
                        </a:spcAft>
                        <a:buNone/>
                      </a:pPr>
                      <a:r>
                        <a:rPr lang="en-GB" sz="1800">
                          <a:solidFill>
                            <a:schemeClr val="dk2"/>
                          </a:solidFill>
                        </a:rPr>
                        <a:t>64</a:t>
                      </a:r>
                      <a:endParaRPr/>
                    </a:p>
                  </a:txBody>
                  <a:tcPr marT="45725" marB="45725" marR="91450" marL="91450"/>
                </a:tc>
                <a:tc>
                  <a:txBody>
                    <a:bodyPr/>
                    <a:lstStyle/>
                    <a:p>
                      <a:pPr indent="0" lvl="0" marL="0" marR="0" rtl="0" algn="ctr">
                        <a:lnSpc>
                          <a:spcPct val="100000"/>
                        </a:lnSpc>
                        <a:spcBef>
                          <a:spcPts val="0"/>
                        </a:spcBef>
                        <a:spcAft>
                          <a:spcPts val="0"/>
                        </a:spcAft>
                        <a:buClr>
                          <a:schemeClr val="dk2"/>
                        </a:buClr>
                        <a:buSzPts val="1800"/>
                        <a:buFont typeface="Calibri"/>
                        <a:buNone/>
                      </a:pPr>
                      <a:r>
                        <a:rPr lang="en-GB" sz="1800" u="sng">
                          <a:solidFill>
                            <a:schemeClr val="hlink"/>
                          </a:solidFill>
                          <a:hlinkClick action="ppaction://hlinksldjump" r:id="rId8"/>
                        </a:rPr>
                        <a:t>&gt;&gt;</a:t>
                      </a:r>
                      <a:endParaRPr sz="1800">
                        <a:solidFill>
                          <a:schemeClr val="dk2"/>
                        </a:solidFill>
                      </a:endParaRPr>
                    </a:p>
                  </a:txBody>
                  <a:tcPr marT="45725" marB="45725" marR="91450" marL="91450"/>
                </a:tc>
              </a:tr>
              <a:tr h="370850">
                <a:tc>
                  <a:txBody>
                    <a:bodyPr/>
                    <a:lstStyle/>
                    <a:p>
                      <a:pPr indent="0" lvl="0" marL="0" marR="0" rtl="0" algn="l">
                        <a:spcBef>
                          <a:spcPts val="0"/>
                        </a:spcBef>
                        <a:spcAft>
                          <a:spcPts val="0"/>
                        </a:spcAft>
                        <a:buNone/>
                      </a:pPr>
                      <a:r>
                        <a:rPr lang="en-GB" sz="1800">
                          <a:solidFill>
                            <a:schemeClr val="dk2"/>
                          </a:solidFill>
                        </a:rPr>
                        <a:t>Review of</a:t>
                      </a:r>
                      <a:r>
                        <a:rPr lang="en-GB" sz="1800">
                          <a:solidFill>
                            <a:schemeClr val="dk2"/>
                          </a:solidFill>
                        </a:rPr>
                        <a:t> objectives</a:t>
                      </a:r>
                      <a:endParaRPr sz="1800">
                        <a:solidFill>
                          <a:schemeClr val="dk2"/>
                        </a:solidFill>
                      </a:endParaRPr>
                    </a:p>
                  </a:txBody>
                  <a:tcPr marT="45725" marB="45725" marR="91450" marL="91450"/>
                </a:tc>
                <a:tc>
                  <a:txBody>
                    <a:bodyPr/>
                    <a:lstStyle/>
                    <a:p>
                      <a:pPr indent="0" lvl="0" marL="0" marR="0" rtl="0" algn="ctr">
                        <a:spcBef>
                          <a:spcPts val="0"/>
                        </a:spcBef>
                        <a:spcAft>
                          <a:spcPts val="0"/>
                        </a:spcAft>
                        <a:buNone/>
                      </a:pPr>
                      <a:r>
                        <a:rPr lang="en-GB" sz="1800">
                          <a:solidFill>
                            <a:schemeClr val="dk2"/>
                          </a:solidFill>
                        </a:rPr>
                        <a:t>73</a:t>
                      </a:r>
                      <a:endParaRPr/>
                    </a:p>
                  </a:txBody>
                  <a:tcPr marT="45725" marB="45725" marR="91450" marL="91450"/>
                </a:tc>
                <a:tc>
                  <a:txBody>
                    <a:bodyPr/>
                    <a:lstStyle/>
                    <a:p>
                      <a:pPr indent="0" lvl="0" marL="0" marR="0" rtl="0" algn="ctr">
                        <a:lnSpc>
                          <a:spcPct val="100000"/>
                        </a:lnSpc>
                        <a:spcBef>
                          <a:spcPts val="0"/>
                        </a:spcBef>
                        <a:spcAft>
                          <a:spcPts val="0"/>
                        </a:spcAft>
                        <a:buClr>
                          <a:schemeClr val="dk2"/>
                        </a:buClr>
                        <a:buSzPts val="1800"/>
                        <a:buFont typeface="Calibri"/>
                        <a:buNone/>
                      </a:pPr>
                      <a:r>
                        <a:rPr lang="en-GB" sz="1800" u="sng">
                          <a:solidFill>
                            <a:schemeClr val="hlink"/>
                          </a:solidFill>
                          <a:hlinkClick action="ppaction://hlinksldjump" r:id="rId9"/>
                        </a:rPr>
                        <a:t>&gt;&gt;</a:t>
                      </a:r>
                      <a:endParaRPr sz="1800">
                        <a:solidFill>
                          <a:schemeClr val="dk2"/>
                        </a:solidFill>
                      </a:endParaRPr>
                    </a:p>
                  </a:txBody>
                  <a:tcPr marT="45725" marB="45725" marR="91450" marL="91450"/>
                </a:tc>
              </a:tr>
              <a:tr h="370850">
                <a:tc>
                  <a:txBody>
                    <a:bodyPr/>
                    <a:lstStyle/>
                    <a:p>
                      <a:pPr indent="0" lvl="0" marL="0" marR="0" rtl="0" algn="l">
                        <a:spcBef>
                          <a:spcPts val="0"/>
                        </a:spcBef>
                        <a:spcAft>
                          <a:spcPts val="0"/>
                        </a:spcAft>
                        <a:buNone/>
                      </a:pPr>
                      <a:r>
                        <a:rPr lang="en-GB" sz="1800">
                          <a:solidFill>
                            <a:schemeClr val="dk2"/>
                          </a:solidFill>
                        </a:rPr>
                        <a:t>RQ’s Bumps problems</a:t>
                      </a:r>
                      <a:endParaRPr/>
                    </a:p>
                  </a:txBody>
                  <a:tcPr marT="45725" marB="45725" marR="91450" marL="91450"/>
                </a:tc>
                <a:tc>
                  <a:txBody>
                    <a:bodyPr/>
                    <a:lstStyle/>
                    <a:p>
                      <a:pPr indent="0" lvl="0" marL="0" marR="0" rtl="0" algn="ctr">
                        <a:spcBef>
                          <a:spcPts val="0"/>
                        </a:spcBef>
                        <a:spcAft>
                          <a:spcPts val="0"/>
                        </a:spcAft>
                        <a:buNone/>
                      </a:pPr>
                      <a:r>
                        <a:rPr lang="en-GB" sz="1800">
                          <a:solidFill>
                            <a:schemeClr val="dk2"/>
                          </a:solidFill>
                        </a:rPr>
                        <a:t>74</a:t>
                      </a:r>
                      <a:endParaRPr/>
                    </a:p>
                  </a:txBody>
                  <a:tcPr marT="45725" marB="45725" marR="91450" marL="91450"/>
                </a:tc>
                <a:tc>
                  <a:txBody>
                    <a:bodyPr/>
                    <a:lstStyle/>
                    <a:p>
                      <a:pPr indent="0" lvl="0" marL="0" marR="0" rtl="0" algn="ctr">
                        <a:lnSpc>
                          <a:spcPct val="100000"/>
                        </a:lnSpc>
                        <a:spcBef>
                          <a:spcPts val="0"/>
                        </a:spcBef>
                        <a:spcAft>
                          <a:spcPts val="0"/>
                        </a:spcAft>
                        <a:buClr>
                          <a:schemeClr val="dk2"/>
                        </a:buClr>
                        <a:buSzPts val="1800"/>
                        <a:buFont typeface="Calibri"/>
                        <a:buNone/>
                      </a:pPr>
                      <a:r>
                        <a:rPr lang="en-GB" sz="1800" u="sng">
                          <a:solidFill>
                            <a:schemeClr val="hlink"/>
                          </a:solidFill>
                          <a:hlinkClick action="ppaction://hlinksldjump" r:id="rId10"/>
                        </a:rPr>
                        <a:t>&gt;&gt;</a:t>
                      </a:r>
                      <a:endParaRPr sz="1800">
                        <a:solidFill>
                          <a:schemeClr val="dk2"/>
                        </a:solidFill>
                      </a:endParaRPr>
                    </a:p>
                  </a:txBody>
                  <a:tcPr marT="45725" marB="45725" marR="91450" marL="91450"/>
                </a:tc>
              </a:tr>
              <a:tr h="370850">
                <a:tc>
                  <a:txBody>
                    <a:bodyPr/>
                    <a:lstStyle/>
                    <a:p>
                      <a:pPr indent="0" lvl="0" marL="0" marR="0" rtl="0" algn="l">
                        <a:spcBef>
                          <a:spcPts val="0"/>
                        </a:spcBef>
                        <a:spcAft>
                          <a:spcPts val="0"/>
                        </a:spcAft>
                        <a:buNone/>
                      </a:pPr>
                      <a:r>
                        <a:rPr lang="en-GB" sz="1800">
                          <a:solidFill>
                            <a:schemeClr val="dk2"/>
                          </a:solidFill>
                        </a:rPr>
                        <a:t>Useful links</a:t>
                      </a:r>
                      <a:endParaRPr/>
                    </a:p>
                  </a:txBody>
                  <a:tcPr marT="45725" marB="45725" marR="91450" marL="91450"/>
                </a:tc>
                <a:tc>
                  <a:txBody>
                    <a:bodyPr/>
                    <a:lstStyle/>
                    <a:p>
                      <a:pPr indent="0" lvl="0" marL="0" marR="0" rtl="0" algn="ctr">
                        <a:spcBef>
                          <a:spcPts val="0"/>
                        </a:spcBef>
                        <a:spcAft>
                          <a:spcPts val="0"/>
                        </a:spcAft>
                        <a:buNone/>
                      </a:pPr>
                      <a:r>
                        <a:rPr lang="en-GB" sz="1800">
                          <a:solidFill>
                            <a:schemeClr val="dk2"/>
                          </a:solidFill>
                        </a:rPr>
                        <a:t>78</a:t>
                      </a:r>
                      <a:endParaRPr/>
                    </a:p>
                  </a:txBody>
                  <a:tcPr marT="45725" marB="45725" marR="91450" marL="91450"/>
                </a:tc>
                <a:tc>
                  <a:txBody>
                    <a:bodyPr/>
                    <a:lstStyle/>
                    <a:p>
                      <a:pPr indent="0" lvl="0" marL="0" marR="0" rtl="0" algn="ctr">
                        <a:lnSpc>
                          <a:spcPct val="100000"/>
                        </a:lnSpc>
                        <a:spcBef>
                          <a:spcPts val="0"/>
                        </a:spcBef>
                        <a:spcAft>
                          <a:spcPts val="0"/>
                        </a:spcAft>
                        <a:buClr>
                          <a:schemeClr val="dk2"/>
                        </a:buClr>
                        <a:buSzPts val="1800"/>
                        <a:buFont typeface="Calibri"/>
                        <a:buNone/>
                      </a:pPr>
                      <a:r>
                        <a:rPr lang="en-GB" sz="1800" u="sng">
                          <a:solidFill>
                            <a:schemeClr val="hlink"/>
                          </a:solidFill>
                          <a:hlinkClick action="ppaction://hlinksldjump" r:id="rId11"/>
                        </a:rPr>
                        <a:t>&gt;&gt;</a:t>
                      </a:r>
                      <a:endParaRPr sz="1800">
                        <a:solidFill>
                          <a:schemeClr val="dk2"/>
                        </a:solidFill>
                      </a:endParaRPr>
                    </a:p>
                  </a:txBody>
                  <a:tcPr marT="45725" marB="45725" marR="91450" marL="91450"/>
                </a:tc>
              </a:tr>
            </a:tbl>
          </a:graphicData>
        </a:graphic>
      </p:graphicFrame>
      <p:sp>
        <p:nvSpPr>
          <p:cNvPr id="96" name="Google Shape;96;p10"/>
          <p:cNvSpPr txBox="1"/>
          <p:nvPr/>
        </p:nvSpPr>
        <p:spPr>
          <a:xfrm>
            <a:off x="0" y="2060848"/>
            <a:ext cx="1944762" cy="160043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1" lang="en-GB" sz="1400" u="none" cap="none" strike="noStrike">
                <a:solidFill>
                  <a:schemeClr val="dk2"/>
                </a:solidFill>
                <a:latin typeface="Calibri"/>
                <a:ea typeface="Calibri"/>
                <a:cs typeface="Calibri"/>
                <a:sym typeface="Calibri"/>
              </a:rPr>
              <a:t>What you need for this presentation:</a:t>
            </a:r>
            <a:endParaRPr/>
          </a:p>
          <a:p>
            <a:pPr indent="-285750" lvl="0" marL="285750" marR="0" rtl="0" algn="l">
              <a:spcBef>
                <a:spcPts val="0"/>
              </a:spcBef>
              <a:spcAft>
                <a:spcPts val="0"/>
              </a:spcAft>
              <a:buClr>
                <a:schemeClr val="dk2"/>
              </a:buClr>
              <a:buSzPts val="1400"/>
              <a:buFont typeface="Arial"/>
              <a:buChar char="•"/>
            </a:pPr>
            <a:r>
              <a:rPr b="1" i="1" lang="en-GB" sz="1400" u="none" cap="none" strike="noStrike">
                <a:solidFill>
                  <a:schemeClr val="dk2"/>
                </a:solidFill>
                <a:latin typeface="Calibri"/>
                <a:ea typeface="Calibri"/>
                <a:cs typeface="Calibri"/>
                <a:sym typeface="Calibri"/>
              </a:rPr>
              <a:t>Speakers</a:t>
            </a:r>
            <a:endParaRPr/>
          </a:p>
          <a:p>
            <a:pPr indent="-285750" lvl="0" marL="285750" marR="0" rtl="0" algn="l">
              <a:spcBef>
                <a:spcPts val="0"/>
              </a:spcBef>
              <a:spcAft>
                <a:spcPts val="0"/>
              </a:spcAft>
              <a:buClr>
                <a:schemeClr val="dk2"/>
              </a:buClr>
              <a:buSzPts val="1400"/>
              <a:buFont typeface="Arial"/>
              <a:buChar char="•"/>
            </a:pPr>
            <a:r>
              <a:rPr b="0" i="1" lang="en-GB" sz="1400" u="none" cap="none" strike="noStrike">
                <a:solidFill>
                  <a:schemeClr val="dk2"/>
                </a:solidFill>
                <a:latin typeface="Calibri"/>
                <a:ea typeface="Calibri"/>
                <a:cs typeface="Calibri"/>
                <a:sym typeface="Calibri"/>
              </a:rPr>
              <a:t>An </a:t>
            </a:r>
            <a:r>
              <a:rPr b="1" i="1" lang="en-GB" sz="1400" u="none" cap="none" strike="noStrike">
                <a:solidFill>
                  <a:schemeClr val="dk2"/>
                </a:solidFill>
                <a:latin typeface="Calibri"/>
                <a:ea typeface="Calibri"/>
                <a:cs typeface="Calibri"/>
                <a:sym typeface="Calibri"/>
              </a:rPr>
              <a:t>internet connection </a:t>
            </a:r>
            <a:r>
              <a:rPr b="0" i="1" lang="en-GB" sz="1400" u="none" cap="none" strike="noStrike">
                <a:solidFill>
                  <a:schemeClr val="dk2"/>
                </a:solidFill>
                <a:latin typeface="Calibri"/>
                <a:ea typeface="Calibri"/>
                <a:cs typeface="Calibri"/>
                <a:sym typeface="Calibri"/>
              </a:rPr>
              <a:t>to launch YouTube videos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28"/>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462" name="Google Shape;462;p28"/>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463" name="Google Shape;463;p28"/>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River checks</a:t>
            </a:r>
            <a:br>
              <a:rPr lang="en-GB"/>
            </a:br>
            <a:r>
              <a:rPr b="0" i="1" lang="en-GB"/>
              <a:t>Things we need to know about during a river check</a:t>
            </a:r>
            <a:endParaRPr/>
          </a:p>
        </p:txBody>
      </p:sp>
      <p:pic>
        <p:nvPicPr>
          <p:cNvPr id="464" name="Google Shape;464;p28"/>
          <p:cNvPicPr preferRelativeResize="0"/>
          <p:nvPr/>
        </p:nvPicPr>
        <p:blipFill rotWithShape="1">
          <a:blip r:embed="rId3">
            <a:alphaModFix/>
          </a:blip>
          <a:srcRect b="0" l="0" r="0" t="0"/>
          <a:stretch/>
        </p:blipFill>
        <p:spPr>
          <a:xfrm>
            <a:off x="1834554" y="1124744"/>
            <a:ext cx="2697162" cy="1416050"/>
          </a:xfrm>
          <a:prstGeom prst="rect">
            <a:avLst/>
          </a:prstGeom>
          <a:noFill/>
          <a:ln>
            <a:noFill/>
          </a:ln>
        </p:spPr>
      </p:pic>
      <p:sp>
        <p:nvSpPr>
          <p:cNvPr id="465" name="Google Shape;465;p28"/>
          <p:cNvSpPr txBox="1"/>
          <p:nvPr/>
        </p:nvSpPr>
        <p:spPr>
          <a:xfrm>
            <a:off x="193849" y="1417272"/>
            <a:ext cx="1425824" cy="10002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2"/>
                </a:solidFill>
                <a:latin typeface="Calibri"/>
                <a:ea typeface="Calibri"/>
                <a:cs typeface="Calibri"/>
                <a:sym typeface="Calibri"/>
              </a:rPr>
              <a:t>Swans</a:t>
            </a:r>
            <a:endParaRPr/>
          </a:p>
          <a:p>
            <a:pPr indent="0" lvl="0" marL="0" marR="0" rtl="0" algn="l">
              <a:spcBef>
                <a:spcPts val="0"/>
              </a:spcBef>
              <a:spcAft>
                <a:spcPts val="0"/>
              </a:spcAft>
              <a:buNone/>
            </a:pPr>
            <a:r>
              <a:rPr i="1" lang="en-GB" sz="1600">
                <a:solidFill>
                  <a:schemeClr val="dk2"/>
                </a:solidFill>
                <a:latin typeface="Calibri"/>
                <a:ea typeface="Calibri"/>
                <a:cs typeface="Calibri"/>
                <a:sym typeface="Calibri"/>
              </a:rPr>
              <a:t>We need to protect them</a:t>
            </a:r>
            <a:endParaRPr/>
          </a:p>
          <a:p>
            <a:pPr indent="0" lvl="0" marL="0" marR="0" rtl="0" algn="l">
              <a:spcBef>
                <a:spcPts val="0"/>
              </a:spcBef>
              <a:spcAft>
                <a:spcPts val="0"/>
              </a:spcAft>
              <a:buNone/>
            </a:pPr>
            <a:r>
              <a:rPr i="1" lang="en-GB" sz="1100">
                <a:solidFill>
                  <a:schemeClr val="dk2"/>
                </a:solidFill>
                <a:latin typeface="Calibri"/>
                <a:ea typeface="Calibri"/>
                <a:cs typeface="Calibri"/>
                <a:sym typeface="Calibri"/>
              </a:rPr>
              <a:t>Photo: Hilary Wynne</a:t>
            </a:r>
            <a:endParaRPr/>
          </a:p>
        </p:txBody>
      </p:sp>
      <p:pic>
        <p:nvPicPr>
          <p:cNvPr id="466" name="Google Shape;466;p28"/>
          <p:cNvPicPr preferRelativeResize="0"/>
          <p:nvPr/>
        </p:nvPicPr>
        <p:blipFill rotWithShape="1">
          <a:blip r:embed="rId4">
            <a:alphaModFix/>
          </a:blip>
          <a:srcRect b="0" l="0" r="0" t="0"/>
          <a:stretch/>
        </p:blipFill>
        <p:spPr>
          <a:xfrm>
            <a:off x="6584828" y="1172378"/>
            <a:ext cx="2138211" cy="1215250"/>
          </a:xfrm>
          <a:prstGeom prst="rect">
            <a:avLst/>
          </a:prstGeom>
          <a:noFill/>
          <a:ln>
            <a:noFill/>
          </a:ln>
        </p:spPr>
      </p:pic>
      <p:sp>
        <p:nvSpPr>
          <p:cNvPr id="467" name="Google Shape;467;p28"/>
          <p:cNvSpPr txBox="1"/>
          <p:nvPr/>
        </p:nvSpPr>
        <p:spPr>
          <a:xfrm>
            <a:off x="4712620" y="1231653"/>
            <a:ext cx="1872208" cy="12464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2"/>
                </a:solidFill>
                <a:latin typeface="Calibri"/>
                <a:ea typeface="Calibri"/>
                <a:cs typeface="Calibri"/>
                <a:sym typeface="Calibri"/>
              </a:rPr>
              <a:t>Kayakers</a:t>
            </a:r>
            <a:endParaRPr/>
          </a:p>
          <a:p>
            <a:pPr indent="0" lvl="0" marL="0" marR="0" rtl="0" algn="l">
              <a:spcBef>
                <a:spcPts val="0"/>
              </a:spcBef>
              <a:spcAft>
                <a:spcPts val="0"/>
              </a:spcAft>
              <a:buNone/>
            </a:pPr>
            <a:r>
              <a:rPr i="1" lang="en-GB" sz="1600">
                <a:solidFill>
                  <a:schemeClr val="dk2"/>
                </a:solidFill>
                <a:latin typeface="Calibri"/>
                <a:ea typeface="Calibri"/>
                <a:cs typeface="Calibri"/>
                <a:sym typeface="Calibri"/>
              </a:rPr>
              <a:t>They often suddenly emerge – keep sharp!</a:t>
            </a:r>
            <a:endParaRPr/>
          </a:p>
          <a:p>
            <a:pPr indent="0" lvl="0" marL="0" marR="0" rtl="0" algn="l">
              <a:spcBef>
                <a:spcPts val="0"/>
              </a:spcBef>
              <a:spcAft>
                <a:spcPts val="0"/>
              </a:spcAft>
              <a:buNone/>
            </a:pPr>
            <a:r>
              <a:rPr i="1" lang="en-GB" sz="1100">
                <a:solidFill>
                  <a:schemeClr val="dk2"/>
                </a:solidFill>
                <a:latin typeface="Calibri"/>
                <a:ea typeface="Calibri"/>
                <a:cs typeface="Calibri"/>
                <a:sym typeface="Calibri"/>
              </a:rPr>
              <a:t>Photo: Wikipedia/Thruston</a:t>
            </a:r>
            <a:endParaRPr i="1" sz="1100">
              <a:solidFill>
                <a:schemeClr val="dk2"/>
              </a:solidFill>
              <a:latin typeface="Calibri"/>
              <a:ea typeface="Calibri"/>
              <a:cs typeface="Calibri"/>
              <a:sym typeface="Calibri"/>
            </a:endParaRPr>
          </a:p>
        </p:txBody>
      </p:sp>
      <p:pic>
        <p:nvPicPr>
          <p:cNvPr id="468" name="Google Shape;468;p28"/>
          <p:cNvPicPr preferRelativeResize="0"/>
          <p:nvPr/>
        </p:nvPicPr>
        <p:blipFill rotWithShape="1">
          <a:blip r:embed="rId5">
            <a:alphaModFix/>
          </a:blip>
          <a:srcRect b="0" l="0" r="0" t="0"/>
          <a:stretch/>
        </p:blipFill>
        <p:spPr>
          <a:xfrm>
            <a:off x="193849" y="4379395"/>
            <a:ext cx="2135233" cy="1132003"/>
          </a:xfrm>
          <a:prstGeom prst="rect">
            <a:avLst/>
          </a:prstGeom>
          <a:noFill/>
          <a:ln>
            <a:noFill/>
          </a:ln>
        </p:spPr>
      </p:pic>
      <p:sp>
        <p:nvSpPr>
          <p:cNvPr id="469" name="Google Shape;469;p28"/>
          <p:cNvSpPr txBox="1"/>
          <p:nvPr/>
        </p:nvSpPr>
        <p:spPr>
          <a:xfrm>
            <a:off x="193849" y="4013739"/>
            <a:ext cx="213754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2"/>
                </a:solidFill>
                <a:latin typeface="Calibri"/>
                <a:ea typeface="Calibri"/>
                <a:cs typeface="Calibri"/>
                <a:sym typeface="Calibri"/>
              </a:rPr>
              <a:t>Other boats, such as:</a:t>
            </a:r>
            <a:endParaRPr i="1" sz="1600">
              <a:solidFill>
                <a:schemeClr val="dk2"/>
              </a:solidFill>
              <a:latin typeface="Calibri"/>
              <a:ea typeface="Calibri"/>
              <a:cs typeface="Calibri"/>
              <a:sym typeface="Calibri"/>
            </a:endParaRPr>
          </a:p>
        </p:txBody>
      </p:sp>
      <p:sp>
        <p:nvSpPr>
          <p:cNvPr id="470" name="Google Shape;470;p28"/>
          <p:cNvSpPr txBox="1"/>
          <p:nvPr/>
        </p:nvSpPr>
        <p:spPr>
          <a:xfrm>
            <a:off x="192695" y="5603531"/>
            <a:ext cx="213754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GB" sz="1600">
                <a:solidFill>
                  <a:schemeClr val="dk2"/>
                </a:solidFill>
                <a:latin typeface="Calibri"/>
                <a:ea typeface="Calibri"/>
                <a:cs typeface="Calibri"/>
                <a:sym typeface="Calibri"/>
              </a:rPr>
              <a:t>The Constantia</a:t>
            </a:r>
            <a:endParaRPr/>
          </a:p>
        </p:txBody>
      </p:sp>
      <p:sp>
        <p:nvSpPr>
          <p:cNvPr id="471" name="Google Shape;471;p28"/>
          <p:cNvSpPr txBox="1"/>
          <p:nvPr/>
        </p:nvSpPr>
        <p:spPr>
          <a:xfrm>
            <a:off x="2398067" y="5610726"/>
            <a:ext cx="213754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GB" sz="1600">
                <a:solidFill>
                  <a:schemeClr val="dk2"/>
                </a:solidFill>
                <a:latin typeface="Calibri"/>
                <a:ea typeface="Calibri"/>
                <a:cs typeface="Calibri"/>
                <a:sym typeface="Calibri"/>
              </a:rPr>
              <a:t>The “Salters Steamers”</a:t>
            </a:r>
            <a:endParaRPr/>
          </a:p>
        </p:txBody>
      </p:sp>
      <p:sp>
        <p:nvSpPr>
          <p:cNvPr id="472" name="Google Shape;472;p28"/>
          <p:cNvSpPr txBox="1"/>
          <p:nvPr/>
        </p:nvSpPr>
        <p:spPr>
          <a:xfrm>
            <a:off x="4594700" y="5603529"/>
            <a:ext cx="2137540" cy="5078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GB" sz="1600">
                <a:solidFill>
                  <a:schemeClr val="dk2"/>
                </a:solidFill>
                <a:latin typeface="Calibri"/>
                <a:ea typeface="Calibri"/>
                <a:cs typeface="Calibri"/>
                <a:sym typeface="Calibri"/>
              </a:rPr>
              <a:t>House boats</a:t>
            </a:r>
            <a:endParaRPr/>
          </a:p>
          <a:p>
            <a:pPr indent="0" lvl="0" marL="0" marR="0" rtl="0" algn="ctr">
              <a:spcBef>
                <a:spcPts val="0"/>
              </a:spcBef>
              <a:spcAft>
                <a:spcPts val="0"/>
              </a:spcAft>
              <a:buNone/>
            </a:pPr>
            <a:r>
              <a:rPr i="1" lang="en-GB" sz="1100">
                <a:solidFill>
                  <a:schemeClr val="dk2"/>
                </a:solidFill>
                <a:latin typeface="Calibri"/>
                <a:ea typeface="Calibri"/>
                <a:cs typeface="Calibri"/>
                <a:sym typeface="Calibri"/>
              </a:rPr>
              <a:t>Source: Wikipedia/Mark.Murphy</a:t>
            </a:r>
            <a:endParaRPr i="1" sz="1100">
              <a:solidFill>
                <a:schemeClr val="dk2"/>
              </a:solidFill>
              <a:latin typeface="Calibri"/>
              <a:ea typeface="Calibri"/>
              <a:cs typeface="Calibri"/>
              <a:sym typeface="Calibri"/>
            </a:endParaRPr>
          </a:p>
        </p:txBody>
      </p:sp>
      <p:pic>
        <p:nvPicPr>
          <p:cNvPr id="473" name="Google Shape;473;p28"/>
          <p:cNvPicPr preferRelativeResize="0"/>
          <p:nvPr/>
        </p:nvPicPr>
        <p:blipFill rotWithShape="1">
          <a:blip r:embed="rId6">
            <a:alphaModFix/>
          </a:blip>
          <a:srcRect b="0" l="0" r="0" t="0"/>
          <a:stretch/>
        </p:blipFill>
        <p:spPr>
          <a:xfrm>
            <a:off x="2430636" y="4379395"/>
            <a:ext cx="1997348" cy="1122953"/>
          </a:xfrm>
          <a:prstGeom prst="rect">
            <a:avLst/>
          </a:prstGeom>
          <a:noFill/>
          <a:ln>
            <a:noFill/>
          </a:ln>
        </p:spPr>
      </p:pic>
      <p:pic>
        <p:nvPicPr>
          <p:cNvPr descr="File:Narrowboats at braunston.JPG" id="474" name="Google Shape;474;p28"/>
          <p:cNvPicPr preferRelativeResize="0"/>
          <p:nvPr/>
        </p:nvPicPr>
        <p:blipFill rotWithShape="1">
          <a:blip r:embed="rId7">
            <a:alphaModFix/>
          </a:blip>
          <a:srcRect b="0" l="0" r="0" t="0"/>
          <a:stretch/>
        </p:blipFill>
        <p:spPr>
          <a:xfrm>
            <a:off x="4482714" y="4366298"/>
            <a:ext cx="2332020" cy="1149146"/>
          </a:xfrm>
          <a:prstGeom prst="rect">
            <a:avLst/>
          </a:prstGeom>
          <a:noFill/>
          <a:ln>
            <a:noFill/>
          </a:ln>
        </p:spPr>
      </p:pic>
      <p:sp>
        <p:nvSpPr>
          <p:cNvPr id="475" name="Google Shape;475;p28"/>
          <p:cNvSpPr txBox="1"/>
          <p:nvPr/>
        </p:nvSpPr>
        <p:spPr>
          <a:xfrm>
            <a:off x="6819868" y="5603529"/>
            <a:ext cx="2137540"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GB" sz="1600">
                <a:solidFill>
                  <a:schemeClr val="dk2"/>
                </a:solidFill>
                <a:latin typeface="Calibri"/>
                <a:ea typeface="Calibri"/>
                <a:cs typeface="Calibri"/>
                <a:sym typeface="Calibri"/>
              </a:rPr>
              <a:t>Pedalos</a:t>
            </a:r>
            <a:endParaRPr i="1" sz="1600">
              <a:solidFill>
                <a:schemeClr val="dk2"/>
              </a:solidFill>
              <a:latin typeface="Calibri"/>
              <a:ea typeface="Calibri"/>
              <a:cs typeface="Calibri"/>
              <a:sym typeface="Calibri"/>
            </a:endParaRPr>
          </a:p>
          <a:p>
            <a:pPr indent="0" lvl="0" marL="0" marR="0" rtl="0" algn="ctr">
              <a:spcBef>
                <a:spcPts val="0"/>
              </a:spcBef>
              <a:spcAft>
                <a:spcPts val="0"/>
              </a:spcAft>
              <a:buNone/>
            </a:pPr>
            <a:r>
              <a:rPr i="1" lang="en-GB" sz="1100">
                <a:solidFill>
                  <a:schemeClr val="dk2"/>
                </a:solidFill>
                <a:latin typeface="Calibri"/>
                <a:ea typeface="Calibri"/>
                <a:cs typeface="Calibri"/>
                <a:sym typeface="Calibri"/>
              </a:rPr>
              <a:t>Source: Wikipedia/Thruston</a:t>
            </a:r>
            <a:endParaRPr i="1" sz="1100">
              <a:solidFill>
                <a:schemeClr val="dk2"/>
              </a:solidFill>
              <a:latin typeface="Calibri"/>
              <a:ea typeface="Calibri"/>
              <a:cs typeface="Calibri"/>
              <a:sym typeface="Calibri"/>
            </a:endParaRPr>
          </a:p>
          <a:p>
            <a:pPr indent="0" lvl="0" marL="0" marR="0" rtl="0" algn="ctr">
              <a:spcBef>
                <a:spcPts val="0"/>
              </a:spcBef>
              <a:spcAft>
                <a:spcPts val="0"/>
              </a:spcAft>
              <a:buNone/>
            </a:pPr>
            <a:r>
              <a:t/>
            </a:r>
            <a:endParaRPr i="1" sz="1100">
              <a:solidFill>
                <a:schemeClr val="dk2"/>
              </a:solidFill>
              <a:latin typeface="Calibri"/>
              <a:ea typeface="Calibri"/>
              <a:cs typeface="Calibri"/>
              <a:sym typeface="Calibri"/>
            </a:endParaRPr>
          </a:p>
        </p:txBody>
      </p:sp>
      <p:pic>
        <p:nvPicPr>
          <p:cNvPr id="476" name="Google Shape;476;p28"/>
          <p:cNvPicPr preferRelativeResize="0"/>
          <p:nvPr/>
        </p:nvPicPr>
        <p:blipFill rotWithShape="1">
          <a:blip r:embed="rId8">
            <a:alphaModFix/>
          </a:blip>
          <a:srcRect b="0" l="0" r="0" t="0"/>
          <a:stretch/>
        </p:blipFill>
        <p:spPr>
          <a:xfrm>
            <a:off x="6895817" y="4428402"/>
            <a:ext cx="2081064" cy="1033987"/>
          </a:xfrm>
          <a:prstGeom prst="rect">
            <a:avLst/>
          </a:prstGeom>
          <a:noFill/>
          <a:ln>
            <a:noFill/>
          </a:ln>
        </p:spPr>
      </p:pic>
      <p:sp>
        <p:nvSpPr>
          <p:cNvPr id="477" name="Google Shape;477;p28"/>
          <p:cNvSpPr txBox="1"/>
          <p:nvPr/>
        </p:nvSpPr>
        <p:spPr>
          <a:xfrm>
            <a:off x="193849" y="2707580"/>
            <a:ext cx="1872208" cy="10002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2"/>
                </a:solidFill>
                <a:latin typeface="Calibri"/>
                <a:ea typeface="Calibri"/>
                <a:cs typeface="Calibri"/>
                <a:sym typeface="Calibri"/>
              </a:rPr>
              <a:t>Punts</a:t>
            </a:r>
            <a:endParaRPr/>
          </a:p>
          <a:p>
            <a:pPr indent="0" lvl="0" marL="0" marR="0" rtl="0" algn="l">
              <a:spcBef>
                <a:spcPts val="0"/>
              </a:spcBef>
              <a:spcAft>
                <a:spcPts val="0"/>
              </a:spcAft>
              <a:buNone/>
            </a:pPr>
            <a:r>
              <a:rPr i="1" lang="en-GB" sz="1600">
                <a:solidFill>
                  <a:schemeClr val="dk2"/>
                </a:solidFill>
                <a:latin typeface="Calibri"/>
                <a:ea typeface="Calibri"/>
                <a:cs typeface="Calibri"/>
                <a:sym typeface="Calibri"/>
              </a:rPr>
              <a:t>Slow but wildly unpredictable</a:t>
            </a:r>
            <a:endParaRPr/>
          </a:p>
          <a:p>
            <a:pPr indent="0" lvl="0" marL="0" marR="0" rtl="0" algn="l">
              <a:spcBef>
                <a:spcPts val="0"/>
              </a:spcBef>
              <a:spcAft>
                <a:spcPts val="0"/>
              </a:spcAft>
              <a:buNone/>
            </a:pPr>
            <a:r>
              <a:rPr i="1" lang="en-GB" sz="1100">
                <a:solidFill>
                  <a:schemeClr val="dk2"/>
                </a:solidFill>
                <a:latin typeface="Calibri"/>
                <a:ea typeface="Calibri"/>
                <a:cs typeface="Calibri"/>
                <a:sym typeface="Calibri"/>
              </a:rPr>
              <a:t>Photo: Wikipedia/Evans1551</a:t>
            </a:r>
            <a:endParaRPr/>
          </a:p>
        </p:txBody>
      </p:sp>
      <p:pic>
        <p:nvPicPr>
          <p:cNvPr descr="http://upload.wikimedia.org/wikipedia/en/thumb/8/8b/Punting%2C_Cambridge%2C_Summer.jpg/350px-Punting%2C_Cambridge%2C_Summer.jpg" id="478" name="Google Shape;478;p28"/>
          <p:cNvPicPr preferRelativeResize="0"/>
          <p:nvPr/>
        </p:nvPicPr>
        <p:blipFill rotWithShape="1">
          <a:blip r:embed="rId9">
            <a:alphaModFix/>
          </a:blip>
          <a:srcRect b="0" l="0" r="0" t="0"/>
          <a:stretch/>
        </p:blipFill>
        <p:spPr>
          <a:xfrm>
            <a:off x="2075780" y="2636912"/>
            <a:ext cx="1787177" cy="1194855"/>
          </a:xfrm>
          <a:prstGeom prst="rect">
            <a:avLst/>
          </a:prstGeom>
          <a:noFill/>
          <a:ln>
            <a:noFill/>
          </a:ln>
        </p:spPr>
      </p:pic>
      <p:sp>
        <p:nvSpPr>
          <p:cNvPr id="479" name="Google Shape;479;p28"/>
          <p:cNvSpPr txBox="1"/>
          <p:nvPr/>
        </p:nvSpPr>
        <p:spPr>
          <a:xfrm>
            <a:off x="4730380" y="2734202"/>
            <a:ext cx="1569812" cy="75405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2"/>
                </a:solidFill>
                <a:latin typeface="Calibri"/>
                <a:ea typeface="Calibri"/>
                <a:cs typeface="Calibri"/>
                <a:sym typeface="Calibri"/>
              </a:rPr>
              <a:t>Swimmers</a:t>
            </a:r>
            <a:endParaRPr/>
          </a:p>
          <a:p>
            <a:pPr indent="0" lvl="0" marL="0" marR="0" rtl="0" algn="l">
              <a:spcBef>
                <a:spcPts val="0"/>
              </a:spcBef>
              <a:spcAft>
                <a:spcPts val="0"/>
              </a:spcAft>
              <a:buNone/>
            </a:pPr>
            <a:r>
              <a:rPr i="1" lang="en-GB" sz="1600">
                <a:solidFill>
                  <a:schemeClr val="dk2"/>
                </a:solidFill>
                <a:latin typeface="Calibri"/>
                <a:ea typeface="Calibri"/>
                <a:cs typeface="Calibri"/>
                <a:sym typeface="Calibri"/>
              </a:rPr>
              <a:t>Yes – really.</a:t>
            </a:r>
            <a:endParaRPr/>
          </a:p>
          <a:p>
            <a:pPr indent="0" lvl="0" marL="0" marR="0" rtl="0" algn="l">
              <a:spcBef>
                <a:spcPts val="0"/>
              </a:spcBef>
              <a:spcAft>
                <a:spcPts val="0"/>
              </a:spcAft>
              <a:buNone/>
            </a:pPr>
            <a:r>
              <a:rPr i="1" lang="en-GB" sz="1100">
                <a:solidFill>
                  <a:schemeClr val="dk2"/>
                </a:solidFill>
                <a:latin typeface="Calibri"/>
                <a:ea typeface="Calibri"/>
                <a:cs typeface="Calibri"/>
                <a:sym typeface="Calibri"/>
              </a:rPr>
              <a:t>Photo: guardian.co.uk</a:t>
            </a:r>
            <a:endParaRPr/>
          </a:p>
        </p:txBody>
      </p:sp>
      <p:pic>
        <p:nvPicPr>
          <p:cNvPr id="480" name="Google Shape;480;p28"/>
          <p:cNvPicPr preferRelativeResize="0"/>
          <p:nvPr/>
        </p:nvPicPr>
        <p:blipFill rotWithShape="1">
          <a:blip r:embed="rId10">
            <a:alphaModFix/>
          </a:blip>
          <a:srcRect b="0" l="0" r="0" t="0"/>
          <a:stretch/>
        </p:blipFill>
        <p:spPr>
          <a:xfrm>
            <a:off x="6532289" y="2540794"/>
            <a:ext cx="2190750" cy="1314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29"/>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486" name="Google Shape;486;p29"/>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487" name="Google Shape;487;p29"/>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River checks</a:t>
            </a:r>
            <a:br>
              <a:rPr lang="en-GB"/>
            </a:br>
            <a:r>
              <a:rPr b="0" i="1" lang="en-GB"/>
              <a:t>Things we </a:t>
            </a:r>
            <a:r>
              <a:rPr b="0" i="1" lang="en-GB">
                <a:solidFill>
                  <a:schemeClr val="accent3"/>
                </a:solidFill>
              </a:rPr>
              <a:t>don’t</a:t>
            </a:r>
            <a:r>
              <a:rPr b="0" i="1" lang="en-GB"/>
              <a:t> need to know about during a river check</a:t>
            </a:r>
            <a:endParaRPr/>
          </a:p>
        </p:txBody>
      </p:sp>
      <p:pic>
        <p:nvPicPr>
          <p:cNvPr id="488" name="Google Shape;488;p29"/>
          <p:cNvPicPr preferRelativeResize="0"/>
          <p:nvPr/>
        </p:nvPicPr>
        <p:blipFill rotWithShape="1">
          <a:blip r:embed="rId3">
            <a:alphaModFix/>
          </a:blip>
          <a:srcRect b="0" l="0" r="0" t="0"/>
          <a:stretch/>
        </p:blipFill>
        <p:spPr>
          <a:xfrm>
            <a:off x="7219821" y="1206689"/>
            <a:ext cx="1524922" cy="1358215"/>
          </a:xfrm>
          <a:prstGeom prst="rect">
            <a:avLst/>
          </a:prstGeom>
          <a:noFill/>
          <a:ln>
            <a:noFill/>
          </a:ln>
        </p:spPr>
      </p:pic>
      <p:pic>
        <p:nvPicPr>
          <p:cNvPr id="489" name="Google Shape;489;p29"/>
          <p:cNvPicPr preferRelativeResize="0"/>
          <p:nvPr/>
        </p:nvPicPr>
        <p:blipFill rotWithShape="1">
          <a:blip r:embed="rId4">
            <a:alphaModFix/>
          </a:blip>
          <a:srcRect b="0" l="0" r="0" t="0"/>
          <a:stretch/>
        </p:blipFill>
        <p:spPr>
          <a:xfrm>
            <a:off x="6304756" y="2924944"/>
            <a:ext cx="2439987" cy="1574800"/>
          </a:xfrm>
          <a:prstGeom prst="rect">
            <a:avLst/>
          </a:prstGeom>
          <a:noFill/>
          <a:ln>
            <a:noFill/>
          </a:ln>
        </p:spPr>
      </p:pic>
      <p:pic>
        <p:nvPicPr>
          <p:cNvPr id="490" name="Google Shape;490;p29"/>
          <p:cNvPicPr preferRelativeResize="0"/>
          <p:nvPr/>
        </p:nvPicPr>
        <p:blipFill rotWithShape="1">
          <a:blip r:embed="rId5">
            <a:alphaModFix/>
          </a:blip>
          <a:srcRect b="0" l="0" r="0" t="0"/>
          <a:stretch/>
        </p:blipFill>
        <p:spPr>
          <a:xfrm>
            <a:off x="1834554" y="2931206"/>
            <a:ext cx="2608263" cy="1512887"/>
          </a:xfrm>
          <a:prstGeom prst="rect">
            <a:avLst/>
          </a:prstGeom>
          <a:noFill/>
          <a:ln>
            <a:noFill/>
          </a:ln>
        </p:spPr>
      </p:pic>
      <p:sp>
        <p:nvSpPr>
          <p:cNvPr id="491" name="Google Shape;491;p29"/>
          <p:cNvSpPr txBox="1"/>
          <p:nvPr/>
        </p:nvSpPr>
        <p:spPr>
          <a:xfrm>
            <a:off x="179511" y="1293148"/>
            <a:ext cx="1584177" cy="14157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2"/>
                </a:solidFill>
                <a:latin typeface="Calibri"/>
                <a:ea typeface="Calibri"/>
                <a:cs typeface="Calibri"/>
                <a:sym typeface="Calibri"/>
              </a:rPr>
              <a:t>Environment Agency</a:t>
            </a:r>
            <a:endParaRPr/>
          </a:p>
          <a:p>
            <a:pPr indent="0" lvl="0" marL="0" marR="0" rtl="0" algn="l">
              <a:spcBef>
                <a:spcPts val="0"/>
              </a:spcBef>
              <a:spcAft>
                <a:spcPts val="0"/>
              </a:spcAft>
              <a:buNone/>
            </a:pPr>
            <a:r>
              <a:rPr i="1" lang="en-GB" sz="1600">
                <a:solidFill>
                  <a:schemeClr val="dk2"/>
                </a:solidFill>
                <a:latin typeface="Calibri"/>
                <a:ea typeface="Calibri"/>
                <a:cs typeface="Calibri"/>
                <a:sym typeface="Calibri"/>
              </a:rPr>
              <a:t>They help us run Torpids</a:t>
            </a:r>
            <a:endParaRPr/>
          </a:p>
          <a:p>
            <a:pPr indent="0" lvl="0" marL="0" marR="0" rtl="0" algn="l">
              <a:spcBef>
                <a:spcPts val="0"/>
              </a:spcBef>
              <a:spcAft>
                <a:spcPts val="0"/>
              </a:spcAft>
              <a:buNone/>
            </a:pPr>
            <a:r>
              <a:rPr i="1" lang="en-GB" sz="1100">
                <a:solidFill>
                  <a:schemeClr val="dk2"/>
                </a:solidFill>
                <a:latin typeface="Calibri"/>
                <a:ea typeface="Calibri"/>
                <a:cs typeface="Calibri"/>
                <a:sym typeface="Calibri"/>
              </a:rPr>
              <a:t>Photo: blogspot/oxford dailyphoto</a:t>
            </a:r>
            <a:endParaRPr i="1" sz="1100">
              <a:solidFill>
                <a:schemeClr val="dk2"/>
              </a:solidFill>
              <a:latin typeface="Calibri"/>
              <a:ea typeface="Calibri"/>
              <a:cs typeface="Calibri"/>
              <a:sym typeface="Calibri"/>
            </a:endParaRPr>
          </a:p>
        </p:txBody>
      </p:sp>
      <p:sp>
        <p:nvSpPr>
          <p:cNvPr id="492" name="Google Shape;492;p29"/>
          <p:cNvSpPr txBox="1"/>
          <p:nvPr/>
        </p:nvSpPr>
        <p:spPr>
          <a:xfrm>
            <a:off x="179511" y="3173735"/>
            <a:ext cx="1584176"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2"/>
                </a:solidFill>
                <a:latin typeface="Calibri"/>
                <a:ea typeface="Calibri"/>
                <a:cs typeface="Calibri"/>
                <a:sym typeface="Calibri"/>
              </a:rPr>
              <a:t>White (following) launches</a:t>
            </a:r>
            <a:endParaRPr/>
          </a:p>
          <a:p>
            <a:pPr indent="0" lvl="0" marL="0" marR="0" rtl="0" algn="l">
              <a:spcBef>
                <a:spcPts val="0"/>
              </a:spcBef>
              <a:spcAft>
                <a:spcPts val="0"/>
              </a:spcAft>
              <a:buNone/>
            </a:pPr>
            <a:r>
              <a:rPr i="1" lang="en-GB" sz="1600">
                <a:solidFill>
                  <a:schemeClr val="dk2"/>
                </a:solidFill>
                <a:latin typeface="Calibri"/>
                <a:ea typeface="Calibri"/>
                <a:cs typeface="Calibri"/>
                <a:sym typeface="Calibri"/>
              </a:rPr>
              <a:t>Follows races; has a radio</a:t>
            </a:r>
            <a:endParaRPr/>
          </a:p>
        </p:txBody>
      </p:sp>
      <p:sp>
        <p:nvSpPr>
          <p:cNvPr id="493" name="Google Shape;493;p29"/>
          <p:cNvSpPr txBox="1"/>
          <p:nvPr/>
        </p:nvSpPr>
        <p:spPr>
          <a:xfrm>
            <a:off x="5148064" y="1484635"/>
            <a:ext cx="1872208" cy="12464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2"/>
                </a:solidFill>
                <a:latin typeface="Calibri"/>
                <a:ea typeface="Calibri"/>
                <a:cs typeface="Calibri"/>
                <a:sym typeface="Calibri"/>
              </a:rPr>
              <a:t>Geese</a:t>
            </a:r>
            <a:endParaRPr/>
          </a:p>
          <a:p>
            <a:pPr indent="0" lvl="0" marL="0" marR="0" rtl="0" algn="l">
              <a:spcBef>
                <a:spcPts val="0"/>
              </a:spcBef>
              <a:spcAft>
                <a:spcPts val="0"/>
              </a:spcAft>
              <a:buNone/>
            </a:pPr>
            <a:r>
              <a:rPr i="1" lang="en-GB" sz="1600">
                <a:solidFill>
                  <a:schemeClr val="dk2"/>
                </a:solidFill>
                <a:latin typeface="Calibri"/>
                <a:ea typeface="Calibri"/>
                <a:cs typeface="Calibri"/>
                <a:sym typeface="Calibri"/>
              </a:rPr>
              <a:t>Not a protected species!</a:t>
            </a:r>
            <a:endParaRPr/>
          </a:p>
          <a:p>
            <a:pPr indent="0" lvl="0" marL="0" marR="0" rtl="0" algn="l">
              <a:spcBef>
                <a:spcPts val="0"/>
              </a:spcBef>
              <a:spcAft>
                <a:spcPts val="0"/>
              </a:spcAft>
              <a:buNone/>
            </a:pPr>
            <a:r>
              <a:rPr i="1" lang="en-GB" sz="1600">
                <a:solidFill>
                  <a:schemeClr val="dk2"/>
                </a:solidFill>
                <a:latin typeface="Calibri"/>
                <a:ea typeface="Calibri"/>
                <a:cs typeface="Calibri"/>
                <a:sym typeface="Calibri"/>
              </a:rPr>
              <a:t>note shorter necks..</a:t>
            </a:r>
            <a:endParaRPr/>
          </a:p>
          <a:p>
            <a:pPr indent="0" lvl="0" marL="0" marR="0" rtl="0" algn="l">
              <a:spcBef>
                <a:spcPts val="0"/>
              </a:spcBef>
              <a:spcAft>
                <a:spcPts val="0"/>
              </a:spcAft>
              <a:buNone/>
            </a:pPr>
            <a:r>
              <a:rPr i="1" lang="en-GB" sz="1100">
                <a:solidFill>
                  <a:schemeClr val="dk2"/>
                </a:solidFill>
                <a:latin typeface="Calibri"/>
                <a:ea typeface="Calibri"/>
                <a:cs typeface="Calibri"/>
                <a:sym typeface="Calibri"/>
              </a:rPr>
              <a:t>Photo: flickr/slightlymore</a:t>
            </a:r>
            <a:endParaRPr i="1" sz="1100">
              <a:solidFill>
                <a:schemeClr val="dk2"/>
              </a:solidFill>
              <a:latin typeface="Calibri"/>
              <a:ea typeface="Calibri"/>
              <a:cs typeface="Calibri"/>
              <a:sym typeface="Calibri"/>
            </a:endParaRPr>
          </a:p>
        </p:txBody>
      </p:sp>
      <p:sp>
        <p:nvSpPr>
          <p:cNvPr id="494" name="Google Shape;494;p29"/>
          <p:cNvSpPr txBox="1"/>
          <p:nvPr/>
        </p:nvSpPr>
        <p:spPr>
          <a:xfrm>
            <a:off x="4499992" y="2924944"/>
            <a:ext cx="1872208"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2"/>
                </a:solidFill>
                <a:latin typeface="Calibri"/>
                <a:ea typeface="Calibri"/>
                <a:cs typeface="Calibri"/>
                <a:sym typeface="Calibri"/>
              </a:rPr>
              <a:t>Yellow (extra) launch</a:t>
            </a:r>
            <a:endParaRPr/>
          </a:p>
          <a:p>
            <a:pPr indent="0" lvl="0" marL="0" marR="0" rtl="0" algn="l">
              <a:spcBef>
                <a:spcPts val="0"/>
              </a:spcBef>
              <a:spcAft>
                <a:spcPts val="0"/>
              </a:spcAft>
              <a:buNone/>
            </a:pPr>
            <a:r>
              <a:rPr i="1" lang="en-GB" sz="1600">
                <a:solidFill>
                  <a:schemeClr val="dk2"/>
                </a:solidFill>
                <a:latin typeface="Calibri"/>
                <a:ea typeface="Calibri"/>
                <a:cs typeface="Calibri"/>
                <a:sym typeface="Calibri"/>
              </a:rPr>
              <a:t>Normally stationed at Boathouse Island or Longbridges; has a radio</a:t>
            </a:r>
            <a:endParaRPr/>
          </a:p>
        </p:txBody>
      </p:sp>
      <p:pic>
        <p:nvPicPr>
          <p:cNvPr id="495" name="Google Shape;495;p29"/>
          <p:cNvPicPr preferRelativeResize="0"/>
          <p:nvPr/>
        </p:nvPicPr>
        <p:blipFill rotWithShape="1">
          <a:blip r:embed="rId6">
            <a:alphaModFix/>
          </a:blip>
          <a:srcRect b="0" l="0" r="0" t="0"/>
          <a:stretch/>
        </p:blipFill>
        <p:spPr>
          <a:xfrm>
            <a:off x="1835696" y="1363049"/>
            <a:ext cx="2608262" cy="1201855"/>
          </a:xfrm>
          <a:prstGeom prst="rect">
            <a:avLst/>
          </a:prstGeom>
          <a:noFill/>
          <a:ln>
            <a:noFill/>
          </a:ln>
        </p:spPr>
      </p:pic>
      <p:sp>
        <p:nvSpPr>
          <p:cNvPr id="496" name="Google Shape;496;p29"/>
          <p:cNvSpPr txBox="1"/>
          <p:nvPr/>
        </p:nvSpPr>
        <p:spPr>
          <a:xfrm>
            <a:off x="250378" y="4797152"/>
            <a:ext cx="1584176"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2"/>
                </a:solidFill>
                <a:latin typeface="Calibri"/>
                <a:ea typeface="Calibri"/>
                <a:cs typeface="Calibri"/>
                <a:sym typeface="Calibri"/>
              </a:rPr>
              <a:t>Our crews</a:t>
            </a:r>
            <a:endParaRPr/>
          </a:p>
          <a:p>
            <a:pPr indent="0" lvl="0" marL="0" marR="0" rtl="0" algn="l">
              <a:spcBef>
                <a:spcPts val="0"/>
              </a:spcBef>
              <a:spcAft>
                <a:spcPts val="0"/>
              </a:spcAft>
              <a:buNone/>
            </a:pPr>
            <a:r>
              <a:rPr i="1" lang="en-GB" sz="1600">
                <a:solidFill>
                  <a:schemeClr val="dk2"/>
                </a:solidFill>
                <a:latin typeface="Calibri"/>
                <a:ea typeface="Calibri"/>
                <a:cs typeface="Calibri"/>
                <a:sym typeface="Calibri"/>
              </a:rPr>
              <a:t>(Unless they’re in trouble or late)</a:t>
            </a:r>
            <a:endParaRPr/>
          </a:p>
        </p:txBody>
      </p:sp>
      <p:pic>
        <p:nvPicPr>
          <p:cNvPr descr="C:\Users\Phil\Pictures\Summer VIIIs Epione\IMG_2336.JPG" id="497" name="Google Shape;497;p29"/>
          <p:cNvPicPr preferRelativeResize="0"/>
          <p:nvPr/>
        </p:nvPicPr>
        <p:blipFill rotWithShape="1">
          <a:blip r:embed="rId7">
            <a:alphaModFix/>
          </a:blip>
          <a:srcRect b="0" l="0" r="0" t="0"/>
          <a:stretch/>
        </p:blipFill>
        <p:spPr>
          <a:xfrm>
            <a:off x="1834554" y="4632350"/>
            <a:ext cx="2110234" cy="140682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30"/>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River checks</a:t>
            </a:r>
            <a:br>
              <a:rPr lang="en-GB"/>
            </a:br>
            <a:r>
              <a:rPr b="0" i="1" lang="en-GB"/>
              <a:t>A live example</a:t>
            </a:r>
            <a:endParaRPr/>
          </a:p>
        </p:txBody>
      </p:sp>
      <p:sp>
        <p:nvSpPr>
          <p:cNvPr id="503" name="Google Shape;503;p30"/>
          <p:cNvSpPr txBox="1"/>
          <p:nvPr>
            <p:ph idx="1" type="body"/>
          </p:nvPr>
        </p:nvSpPr>
        <p:spPr>
          <a:xfrm>
            <a:off x="457200" y="1196752"/>
            <a:ext cx="8229600" cy="3888432"/>
          </a:xfrm>
          <a:prstGeom prst="rect">
            <a:avLst/>
          </a:prstGeom>
          <a:noFill/>
          <a:ln>
            <a:noFill/>
          </a:ln>
        </p:spPr>
        <p:txBody>
          <a:bodyPr anchorCtr="0" anchor="t" bIns="45700" lIns="91425" spcFirstLastPara="1" rIns="91425" wrap="square" tIns="45700">
            <a:normAutofit/>
          </a:bodyPr>
          <a:lstStyle/>
          <a:p>
            <a:pPr indent="-342879" lvl="0" marL="342879" rtl="0" algn="l">
              <a:spcBef>
                <a:spcPts val="0"/>
              </a:spcBef>
              <a:spcAft>
                <a:spcPts val="0"/>
              </a:spcAft>
              <a:buClr>
                <a:schemeClr val="dk2"/>
              </a:buClr>
              <a:buSzPts val="1800"/>
              <a:buChar char="•"/>
            </a:pPr>
            <a:r>
              <a:rPr lang="en-GB"/>
              <a:t>If the river is clear, say “Head, clear” “Finish, clear”, etc. </a:t>
            </a:r>
            <a:endParaRPr/>
          </a:p>
          <a:p>
            <a:pPr indent="-342879" lvl="0" marL="342879" rtl="0" algn="l">
              <a:spcBef>
                <a:spcPts val="360"/>
              </a:spcBef>
              <a:spcAft>
                <a:spcPts val="0"/>
              </a:spcAft>
              <a:buClr>
                <a:schemeClr val="dk2"/>
              </a:buClr>
              <a:buSzPts val="1800"/>
              <a:buChar char="•"/>
            </a:pPr>
            <a:r>
              <a:rPr lang="en-GB"/>
              <a:t>If not, please report it to the SU. </a:t>
            </a:r>
            <a:endParaRPr/>
          </a:p>
          <a:p>
            <a:pPr indent="-342879" lvl="0" marL="342879" rtl="0" algn="l">
              <a:spcBef>
                <a:spcPts val="360"/>
              </a:spcBef>
              <a:spcAft>
                <a:spcPts val="0"/>
              </a:spcAft>
              <a:buClr>
                <a:schemeClr val="dk2"/>
              </a:buClr>
              <a:buSzPts val="1800"/>
              <a:buChar char="•"/>
            </a:pPr>
            <a:r>
              <a:rPr lang="en-GB"/>
              <a:t>E.g. “Boathouses A, the narrowboat ‘X-ample’ is moving downstream along boathouse island.”</a:t>
            </a:r>
            <a:endParaRPr/>
          </a:p>
          <a:p>
            <a:pPr indent="0" lvl="0" marL="0" rtl="0" algn="l">
              <a:spcBef>
                <a:spcPts val="360"/>
              </a:spcBef>
              <a:spcAft>
                <a:spcPts val="0"/>
              </a:spcAft>
              <a:buClr>
                <a:schemeClr val="accent3"/>
              </a:buClr>
              <a:buSzPts val="1800"/>
              <a:buNone/>
            </a:pPr>
            <a:r>
              <a:rPr b="1" lang="en-GB">
                <a:solidFill>
                  <a:schemeClr val="accent3"/>
                </a:solidFill>
              </a:rPr>
              <a:t>Now listen to the following clips of a river check. The wind may be strong, and people might be talking nearby – but you need to listen up for when it’s you!</a:t>
            </a:r>
            <a:endParaRPr/>
          </a:p>
          <a:p>
            <a:pPr indent="0" lvl="0" marL="0"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t/>
            </a:r>
            <a:endParaRPr/>
          </a:p>
        </p:txBody>
      </p:sp>
      <p:sp>
        <p:nvSpPr>
          <p:cNvPr id="504" name="Google Shape;504;p30"/>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505" name="Google Shape;505;p30"/>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pic>
        <p:nvPicPr>
          <p:cNvPr id="506" name="Google Shape;506;p30"/>
          <p:cNvPicPr preferRelativeResize="0"/>
          <p:nvPr/>
        </p:nvPicPr>
        <p:blipFill rotWithShape="1">
          <a:blip r:embed="rId3">
            <a:alphaModFix/>
          </a:blip>
          <a:srcRect b="0" l="0" r="0" t="0"/>
          <a:stretch/>
        </p:blipFill>
        <p:spPr>
          <a:xfrm>
            <a:off x="7031918" y="3846760"/>
            <a:ext cx="609600" cy="609600"/>
          </a:xfrm>
          <a:prstGeom prst="rect">
            <a:avLst/>
          </a:prstGeom>
          <a:noFill/>
          <a:ln>
            <a:noFill/>
          </a:ln>
        </p:spPr>
      </p:pic>
      <p:sp>
        <p:nvSpPr>
          <p:cNvPr id="507" name="Google Shape;507;p30">
            <a:hlinkClick action="ppaction://hlinksldjump" r:id="rId4"/>
          </p:cNvPr>
          <p:cNvSpPr/>
          <p:nvPr/>
        </p:nvSpPr>
        <p:spPr>
          <a:xfrm>
            <a:off x="7336718" y="5335014"/>
            <a:ext cx="1667675" cy="398242"/>
          </a:xfrm>
          <a:prstGeom prst="rect">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800">
                <a:solidFill>
                  <a:schemeClr val="lt1"/>
                </a:solidFill>
                <a:latin typeface="Calibri"/>
                <a:ea typeface="Calibri"/>
                <a:cs typeface="Calibri"/>
                <a:sym typeface="Calibri"/>
              </a:rPr>
              <a:t>Next slide &gt;</a:t>
            </a:r>
            <a:endParaRPr/>
          </a:p>
        </p:txBody>
      </p:sp>
      <p:pic>
        <p:nvPicPr>
          <p:cNvPr id="508" name="Google Shape;508;p30"/>
          <p:cNvPicPr preferRelativeResize="0"/>
          <p:nvPr/>
        </p:nvPicPr>
        <p:blipFill rotWithShape="1">
          <a:blip r:embed="rId3">
            <a:alphaModFix/>
          </a:blip>
          <a:srcRect b="0" l="0" r="0" t="0"/>
          <a:stretch/>
        </p:blipFill>
        <p:spPr>
          <a:xfrm>
            <a:off x="1331640" y="3846760"/>
            <a:ext cx="609600" cy="609600"/>
          </a:xfrm>
          <a:prstGeom prst="rect">
            <a:avLst/>
          </a:prstGeom>
          <a:noFill/>
          <a:ln>
            <a:noFill/>
          </a:ln>
        </p:spPr>
      </p:pic>
      <p:pic>
        <p:nvPicPr>
          <p:cNvPr id="509" name="Google Shape;509;p30"/>
          <p:cNvPicPr preferRelativeResize="0"/>
          <p:nvPr/>
        </p:nvPicPr>
        <p:blipFill rotWithShape="1">
          <a:blip r:embed="rId3">
            <a:alphaModFix/>
          </a:blip>
          <a:srcRect b="0" l="0" r="0" t="0"/>
          <a:stretch/>
        </p:blipFill>
        <p:spPr>
          <a:xfrm>
            <a:off x="4139952" y="3846760"/>
            <a:ext cx="609600" cy="609600"/>
          </a:xfrm>
          <a:prstGeom prst="rect">
            <a:avLst/>
          </a:prstGeom>
          <a:noFill/>
          <a:ln>
            <a:noFill/>
          </a:ln>
        </p:spPr>
      </p:pic>
      <p:graphicFrame>
        <p:nvGraphicFramePr>
          <p:cNvPr id="510" name="Google Shape;510;p30"/>
          <p:cNvGraphicFramePr/>
          <p:nvPr/>
        </p:nvGraphicFramePr>
        <p:xfrm>
          <a:off x="935917" y="3356992"/>
          <a:ext cx="3000000" cy="3000000"/>
        </p:xfrm>
        <a:graphic>
          <a:graphicData uri="http://schemas.openxmlformats.org/drawingml/2006/table">
            <a:tbl>
              <a:tblPr bandRow="1" firstRow="1">
                <a:noFill/>
                <a:tableStyleId>{8BC3B1CC-B657-482D-982D-253C45CA7DA4}</a:tableStyleId>
              </a:tblPr>
              <a:tblGrid>
                <a:gridCol w="2239950"/>
                <a:gridCol w="3268350"/>
                <a:gridCol w="1726350"/>
              </a:tblGrid>
              <a:tr h="370850">
                <a:tc>
                  <a:txBody>
                    <a:bodyPr/>
                    <a:lstStyle/>
                    <a:p>
                      <a:pPr indent="0" lvl="0" marL="0" marR="0" rtl="0" algn="l">
                        <a:spcBef>
                          <a:spcPts val="0"/>
                        </a:spcBef>
                        <a:spcAft>
                          <a:spcPts val="0"/>
                        </a:spcAft>
                        <a:buNone/>
                      </a:pPr>
                      <a:r>
                        <a:rPr lang="en-GB" sz="1800">
                          <a:solidFill>
                            <a:schemeClr val="dk2"/>
                          </a:solidFill>
                        </a:rPr>
                        <a:t>“Model” check</a:t>
                      </a:r>
                      <a:endParaRPr/>
                    </a:p>
                  </a:txBody>
                  <a:tcPr marT="45725" marB="45725" marR="91450" marL="91450"/>
                </a:tc>
                <a:tc>
                  <a:txBody>
                    <a:bodyPr/>
                    <a:lstStyle/>
                    <a:p>
                      <a:pPr indent="0" lvl="0" marL="0" marR="0" rtl="0" algn="l">
                        <a:spcBef>
                          <a:spcPts val="0"/>
                        </a:spcBef>
                        <a:spcAft>
                          <a:spcPts val="0"/>
                        </a:spcAft>
                        <a:buNone/>
                      </a:pPr>
                      <a:r>
                        <a:rPr lang="en-GB" sz="1800">
                          <a:solidFill>
                            <a:schemeClr val="dk2"/>
                          </a:solidFill>
                        </a:rPr>
                        <a:t>Dealing</a:t>
                      </a:r>
                      <a:r>
                        <a:rPr lang="en-GB" sz="1800">
                          <a:solidFill>
                            <a:schemeClr val="dk2"/>
                          </a:solidFill>
                        </a:rPr>
                        <a:t> with no response</a:t>
                      </a:r>
                      <a:endParaRPr sz="1800">
                        <a:solidFill>
                          <a:schemeClr val="dk2"/>
                        </a:solidFill>
                      </a:endParaRPr>
                    </a:p>
                  </a:txBody>
                  <a:tcPr marT="45725" marB="45725" marR="91450" marL="91450"/>
                </a:tc>
                <a:tc>
                  <a:txBody>
                    <a:bodyPr/>
                    <a:lstStyle/>
                    <a:p>
                      <a:pPr indent="0" lvl="0" marL="0" marR="0" rtl="0" algn="l">
                        <a:spcBef>
                          <a:spcPts val="0"/>
                        </a:spcBef>
                        <a:spcAft>
                          <a:spcPts val="0"/>
                        </a:spcAft>
                        <a:buNone/>
                      </a:pPr>
                      <a:r>
                        <a:rPr lang="en-GB" sz="1800">
                          <a:solidFill>
                            <a:schemeClr val="dk2"/>
                          </a:solidFill>
                        </a:rPr>
                        <a:t>“Live” example</a:t>
                      </a:r>
                      <a:endParaRPr/>
                    </a:p>
                  </a:txBody>
                  <a:tcPr marT="45725" marB="45725" marR="91450" marL="91450"/>
                </a:tc>
              </a:tr>
            </a:tbl>
          </a:graphicData>
        </a:graphic>
      </p:graphicFrame>
      <p:sp>
        <p:nvSpPr>
          <p:cNvPr id="511" name="Google Shape;511;p30"/>
          <p:cNvSpPr txBox="1"/>
          <p:nvPr/>
        </p:nvSpPr>
        <p:spPr>
          <a:xfrm>
            <a:off x="899592" y="4797152"/>
            <a:ext cx="5328592"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2"/>
                </a:solidFill>
                <a:latin typeface="Calibri"/>
                <a:ea typeface="Calibri"/>
                <a:cs typeface="Calibri"/>
                <a:sym typeface="Calibri"/>
              </a:rPr>
              <a:t>The ‘no response’ example above has two marshals that do not answer: Boathouse B and Donny Bridge. It is preferred that the next marshal in line answers after 10 seconds (as Donny Bridge does), and not for the SU to prod the person (Boathouse B in the example).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5000"/>
                                        <p:tgtEl>
                                          <p:spTgt spid="5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5000"/>
                                        <p:tgtEl>
                                          <p:spTgt spid="5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5000"/>
                                        <p:tgtEl>
                                          <p:spTgt spid="5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31"/>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Crew checks and pushing off</a:t>
            </a:r>
            <a:br>
              <a:rPr lang="en-GB"/>
            </a:br>
            <a:r>
              <a:rPr b="0" i="1" lang="en-GB"/>
              <a:t>You must check the boats and encourage them when to push off</a:t>
            </a:r>
            <a:endParaRPr/>
          </a:p>
        </p:txBody>
      </p:sp>
      <p:sp>
        <p:nvSpPr>
          <p:cNvPr id="517" name="Google Shape;517;p31"/>
          <p:cNvSpPr txBox="1"/>
          <p:nvPr>
            <p:ph idx="1" type="body"/>
          </p:nvPr>
        </p:nvSpPr>
        <p:spPr>
          <a:xfrm>
            <a:off x="457200" y="1196752"/>
            <a:ext cx="8229600" cy="1944216"/>
          </a:xfrm>
          <a:prstGeom prst="rect">
            <a:avLst/>
          </a:prstGeom>
          <a:noFill/>
          <a:ln>
            <a:noFill/>
          </a:ln>
        </p:spPr>
        <p:txBody>
          <a:bodyPr anchorCtr="0" anchor="t" bIns="45700" lIns="91425" spcFirstLastPara="1" rIns="91425" wrap="square" tIns="45700">
            <a:normAutofit/>
          </a:bodyPr>
          <a:lstStyle/>
          <a:p>
            <a:pPr indent="-342879" lvl="0" marL="342879" rtl="0" algn="l">
              <a:spcBef>
                <a:spcPts val="0"/>
              </a:spcBef>
              <a:spcAft>
                <a:spcPts val="0"/>
              </a:spcAft>
              <a:buClr>
                <a:schemeClr val="dk2"/>
              </a:buClr>
              <a:buSzPts val="1800"/>
              <a:buChar char="•"/>
            </a:pPr>
            <a:r>
              <a:rPr lang="en-GB"/>
              <a:t>Raft marshals should ensure that crews do not put their shell on the water until the previous division of their gender has landed (i.e. for Men’s Div. 1, Men’s Div. 2 must have landed before Men’s Div. 1 puts their shell on the water)</a:t>
            </a:r>
            <a:endParaRPr/>
          </a:p>
          <a:p>
            <a:pPr indent="-342879" lvl="0" marL="342879" rtl="0" algn="l">
              <a:spcBef>
                <a:spcPts val="360"/>
              </a:spcBef>
              <a:spcAft>
                <a:spcPts val="0"/>
              </a:spcAft>
              <a:buClr>
                <a:schemeClr val="accent3"/>
              </a:buClr>
              <a:buSzPts val="1800"/>
              <a:buChar char="•"/>
            </a:pPr>
            <a:r>
              <a:rPr b="1" lang="en-GB">
                <a:solidFill>
                  <a:schemeClr val="accent3"/>
                </a:solidFill>
              </a:rPr>
              <a:t>Crews must not push off until the following launch for the division immediately before theirs goes past. </a:t>
            </a:r>
            <a:r>
              <a:rPr lang="en-GB"/>
              <a:t>Then they are safe to push off and warm up</a:t>
            </a:r>
            <a:endParaRPr/>
          </a:p>
          <a:p>
            <a:pPr indent="-342879" lvl="0" marL="342879" rtl="0" algn="l">
              <a:spcBef>
                <a:spcPts val="360"/>
              </a:spcBef>
              <a:spcAft>
                <a:spcPts val="0"/>
              </a:spcAft>
              <a:buClr>
                <a:schemeClr val="dk2"/>
              </a:buClr>
              <a:buSzPts val="1800"/>
              <a:buChar char="•"/>
            </a:pPr>
            <a:r>
              <a:rPr lang="en-GB"/>
              <a:t>Make sure crews push off promptly to avoid delays</a:t>
            </a:r>
            <a:endParaRPr b="1"/>
          </a:p>
          <a:p>
            <a:pPr indent="0" lvl="0" marL="0" rtl="0" algn="l">
              <a:spcBef>
                <a:spcPts val="360"/>
              </a:spcBef>
              <a:spcAft>
                <a:spcPts val="0"/>
              </a:spcAft>
              <a:buClr>
                <a:schemeClr val="dk2"/>
              </a:buClr>
              <a:buSzPts val="1800"/>
              <a:buNone/>
            </a:pPr>
            <a:r>
              <a:t/>
            </a:r>
            <a:endParaRPr/>
          </a:p>
          <a:p>
            <a:pPr indent="-228579" lvl="0" marL="342879" rtl="0" algn="l">
              <a:spcBef>
                <a:spcPts val="360"/>
              </a:spcBef>
              <a:spcAft>
                <a:spcPts val="0"/>
              </a:spcAft>
              <a:buClr>
                <a:schemeClr val="dk2"/>
              </a:buClr>
              <a:buSzPts val="1800"/>
              <a:buNone/>
            </a:pPr>
            <a:r>
              <a:t/>
            </a:r>
            <a:endParaRPr/>
          </a:p>
        </p:txBody>
      </p:sp>
      <p:sp>
        <p:nvSpPr>
          <p:cNvPr id="518" name="Google Shape;518;p31"/>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519" name="Google Shape;519;p31"/>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cxnSp>
        <p:nvCxnSpPr>
          <p:cNvPr id="520" name="Google Shape;520;p31"/>
          <p:cNvCxnSpPr/>
          <p:nvPr/>
        </p:nvCxnSpPr>
        <p:spPr>
          <a:xfrm>
            <a:off x="827584" y="4653136"/>
            <a:ext cx="7272808" cy="0"/>
          </a:xfrm>
          <a:prstGeom prst="straightConnector1">
            <a:avLst/>
          </a:prstGeom>
          <a:noFill/>
          <a:ln cap="flat" cmpd="sng" w="28575">
            <a:solidFill>
              <a:schemeClr val="accent2"/>
            </a:solidFill>
            <a:prstDash val="solid"/>
            <a:round/>
            <a:headEnd len="med" w="med" type="oval"/>
            <a:tailEnd len="med" w="med" type="stealth"/>
          </a:ln>
        </p:spPr>
      </p:cxnSp>
      <p:sp>
        <p:nvSpPr>
          <p:cNvPr id="521" name="Google Shape;521;p31"/>
          <p:cNvSpPr/>
          <p:nvPr/>
        </p:nvSpPr>
        <p:spPr>
          <a:xfrm>
            <a:off x="971600" y="3356992"/>
            <a:ext cx="1008112" cy="1152128"/>
          </a:xfrm>
          <a:prstGeom prst="wedgeRectCallout">
            <a:avLst>
              <a:gd fmla="val -20833" name="adj1"/>
              <a:gd fmla="val 62500" name="adj2"/>
            </a:avLst>
          </a:prstGeom>
          <a:solidFill>
            <a:schemeClr val="accent6"/>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a:solidFill>
                  <a:schemeClr val="dk2"/>
                </a:solidFill>
                <a:latin typeface="Calibri"/>
                <a:ea typeface="Calibri"/>
                <a:cs typeface="Calibri"/>
                <a:sym typeface="Calibri"/>
              </a:rPr>
              <a:t>Men</a:t>
            </a:r>
            <a:r>
              <a:rPr lang="en-GB" sz="1400">
                <a:solidFill>
                  <a:schemeClr val="dk2"/>
                </a:solidFill>
                <a:latin typeface="Calibri"/>
                <a:ea typeface="Calibri"/>
                <a:cs typeface="Calibri"/>
                <a:sym typeface="Calibri"/>
              </a:rPr>
              <a:t>’s Division 4 lands</a:t>
            </a:r>
            <a:endParaRPr/>
          </a:p>
        </p:txBody>
      </p:sp>
      <p:sp>
        <p:nvSpPr>
          <p:cNvPr id="522" name="Google Shape;522;p31"/>
          <p:cNvSpPr/>
          <p:nvPr/>
        </p:nvSpPr>
        <p:spPr>
          <a:xfrm>
            <a:off x="4247964" y="3356992"/>
            <a:ext cx="1080120" cy="1152128"/>
          </a:xfrm>
          <a:prstGeom prst="wedgeRectCallout">
            <a:avLst>
              <a:gd fmla="val -20833" name="adj1"/>
              <a:gd fmla="val 62500" name="adj2"/>
            </a:avLst>
          </a:prstGeom>
          <a:solidFill>
            <a:schemeClr val="accent6"/>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a:solidFill>
                  <a:schemeClr val="dk2"/>
                </a:solidFill>
                <a:latin typeface="Calibri"/>
                <a:ea typeface="Calibri"/>
                <a:cs typeface="Calibri"/>
                <a:sym typeface="Calibri"/>
              </a:rPr>
              <a:t>M</a:t>
            </a:r>
            <a:r>
              <a:rPr lang="en-GB" sz="1400">
                <a:solidFill>
                  <a:schemeClr val="dk2"/>
                </a:solidFill>
                <a:latin typeface="Calibri"/>
                <a:ea typeface="Calibri"/>
                <a:cs typeface="Calibri"/>
                <a:sym typeface="Calibri"/>
              </a:rPr>
              <a:t>en’s Division 3 pushes off</a:t>
            </a:r>
            <a:endParaRPr/>
          </a:p>
        </p:txBody>
      </p:sp>
      <p:sp>
        <p:nvSpPr>
          <p:cNvPr id="523" name="Google Shape;523;p31"/>
          <p:cNvSpPr/>
          <p:nvPr/>
        </p:nvSpPr>
        <p:spPr>
          <a:xfrm>
            <a:off x="3311860" y="4833618"/>
            <a:ext cx="1188132" cy="1152128"/>
          </a:xfrm>
          <a:prstGeom prst="wedgeRectCallout">
            <a:avLst>
              <a:gd fmla="val -21953" name="adj1"/>
              <a:gd fmla="val -65998" name="adj2"/>
            </a:avLst>
          </a:prstGeom>
          <a:solidFill>
            <a:schemeClr val="accent6"/>
          </a:solidFill>
          <a:ln cap="flat" cmpd="sng" w="25400">
            <a:solidFill>
              <a:srgbClr val="EB880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a:solidFill>
                  <a:schemeClr val="dk2"/>
                </a:solidFill>
                <a:latin typeface="Calibri"/>
                <a:ea typeface="Calibri"/>
                <a:cs typeface="Calibri"/>
                <a:sym typeface="Calibri"/>
              </a:rPr>
              <a:t>Wom</a:t>
            </a:r>
            <a:r>
              <a:rPr lang="en-GB" sz="1400">
                <a:solidFill>
                  <a:schemeClr val="dk2"/>
                </a:solidFill>
                <a:latin typeface="Calibri"/>
                <a:ea typeface="Calibri"/>
                <a:cs typeface="Calibri"/>
                <a:sym typeface="Calibri"/>
              </a:rPr>
              <a:t>en’s Division 4 races past</a:t>
            </a:r>
            <a:endParaRPr/>
          </a:p>
        </p:txBody>
      </p:sp>
      <p:sp>
        <p:nvSpPr>
          <p:cNvPr id="524" name="Google Shape;524;p31"/>
          <p:cNvSpPr/>
          <p:nvPr/>
        </p:nvSpPr>
        <p:spPr>
          <a:xfrm>
            <a:off x="5580112" y="3356992"/>
            <a:ext cx="1071736" cy="1152128"/>
          </a:xfrm>
          <a:prstGeom prst="wedgeRectCallout">
            <a:avLst>
              <a:gd fmla="val -20833" name="adj1"/>
              <a:gd fmla="val 62500" name="adj2"/>
            </a:avLst>
          </a:prstGeom>
          <a:solidFill>
            <a:schemeClr val="accent6"/>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a:solidFill>
                  <a:schemeClr val="dk2"/>
                </a:solidFill>
                <a:latin typeface="Calibri"/>
                <a:ea typeface="Calibri"/>
                <a:cs typeface="Calibri"/>
                <a:sym typeface="Calibri"/>
              </a:rPr>
              <a:t>Wom</a:t>
            </a:r>
            <a:r>
              <a:rPr lang="en-GB" sz="1400">
                <a:solidFill>
                  <a:schemeClr val="dk2"/>
                </a:solidFill>
                <a:latin typeface="Calibri"/>
                <a:ea typeface="Calibri"/>
                <a:cs typeface="Calibri"/>
                <a:sym typeface="Calibri"/>
              </a:rPr>
              <a:t>en’s Division 4 lands</a:t>
            </a:r>
            <a:endParaRPr/>
          </a:p>
        </p:txBody>
      </p:sp>
      <p:sp>
        <p:nvSpPr>
          <p:cNvPr id="525" name="Google Shape;525;p31"/>
          <p:cNvSpPr/>
          <p:nvPr/>
        </p:nvSpPr>
        <p:spPr>
          <a:xfrm>
            <a:off x="7236296" y="4848493"/>
            <a:ext cx="1188132" cy="1152128"/>
          </a:xfrm>
          <a:prstGeom prst="wedgeRectCallout">
            <a:avLst>
              <a:gd fmla="val -18289" name="adj1"/>
              <a:gd fmla="val -64738" name="adj2"/>
            </a:avLst>
          </a:prstGeom>
          <a:solidFill>
            <a:schemeClr val="accent6"/>
          </a:solidFill>
          <a:ln cap="flat" cmpd="sng" w="25400">
            <a:solidFill>
              <a:srgbClr val="EB880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a:solidFill>
                  <a:schemeClr val="dk2"/>
                </a:solidFill>
                <a:latin typeface="Calibri"/>
                <a:ea typeface="Calibri"/>
                <a:cs typeface="Calibri"/>
                <a:sym typeface="Calibri"/>
              </a:rPr>
              <a:t>M</a:t>
            </a:r>
            <a:r>
              <a:rPr lang="en-GB" sz="1400">
                <a:solidFill>
                  <a:schemeClr val="dk2"/>
                </a:solidFill>
                <a:latin typeface="Calibri"/>
                <a:ea typeface="Calibri"/>
                <a:cs typeface="Calibri"/>
                <a:sym typeface="Calibri"/>
              </a:rPr>
              <a:t>en’s Division 3 races past</a:t>
            </a:r>
            <a:endParaRPr/>
          </a:p>
        </p:txBody>
      </p:sp>
      <p:sp>
        <p:nvSpPr>
          <p:cNvPr id="526" name="Google Shape;526;p31"/>
          <p:cNvSpPr/>
          <p:nvPr/>
        </p:nvSpPr>
        <p:spPr>
          <a:xfrm>
            <a:off x="2267744" y="3356992"/>
            <a:ext cx="1080120" cy="1152128"/>
          </a:xfrm>
          <a:prstGeom prst="wedgeRectCallout">
            <a:avLst>
              <a:gd fmla="val -20833" name="adj1"/>
              <a:gd fmla="val 62500" name="adj2"/>
            </a:avLst>
          </a:prstGeom>
          <a:solidFill>
            <a:schemeClr val="accent6"/>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a:solidFill>
                  <a:schemeClr val="dk2"/>
                </a:solidFill>
                <a:latin typeface="Calibri"/>
                <a:ea typeface="Calibri"/>
                <a:cs typeface="Calibri"/>
                <a:sym typeface="Calibri"/>
              </a:rPr>
              <a:t>Men</a:t>
            </a:r>
            <a:r>
              <a:rPr lang="en-GB" sz="1400">
                <a:solidFill>
                  <a:schemeClr val="dk2"/>
                </a:solidFill>
                <a:latin typeface="Calibri"/>
                <a:ea typeface="Calibri"/>
                <a:cs typeface="Calibri"/>
                <a:sym typeface="Calibri"/>
              </a:rPr>
              <a:t>’s Division 3 puts boats on pontoon</a:t>
            </a:r>
            <a:endParaRPr/>
          </a:p>
        </p:txBody>
      </p:sp>
      <p:sp>
        <p:nvSpPr>
          <p:cNvPr id="527" name="Google Shape;527;p31"/>
          <p:cNvSpPr/>
          <p:nvPr/>
        </p:nvSpPr>
        <p:spPr>
          <a:xfrm>
            <a:off x="6876256" y="3357803"/>
            <a:ext cx="1080120" cy="1152128"/>
          </a:xfrm>
          <a:prstGeom prst="wedgeRectCallout">
            <a:avLst>
              <a:gd fmla="val -20833" name="adj1"/>
              <a:gd fmla="val 62500" name="adj2"/>
            </a:avLst>
          </a:prstGeom>
          <a:solidFill>
            <a:schemeClr val="accent6"/>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a:solidFill>
                  <a:schemeClr val="dk2"/>
                </a:solidFill>
                <a:latin typeface="Calibri"/>
                <a:ea typeface="Calibri"/>
                <a:cs typeface="Calibri"/>
                <a:sym typeface="Calibri"/>
              </a:rPr>
              <a:t>Wom</a:t>
            </a:r>
            <a:r>
              <a:rPr lang="en-GB" sz="1400">
                <a:solidFill>
                  <a:schemeClr val="dk2"/>
                </a:solidFill>
                <a:latin typeface="Calibri"/>
                <a:ea typeface="Calibri"/>
                <a:cs typeface="Calibri"/>
                <a:sym typeface="Calibri"/>
              </a:rPr>
              <a:t>en’s Division 3 puts boats on pontoon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32"/>
          <p:cNvSpPr/>
          <p:nvPr/>
        </p:nvSpPr>
        <p:spPr>
          <a:xfrm>
            <a:off x="6660232" y="256408"/>
            <a:ext cx="2325398" cy="5879440"/>
          </a:xfrm>
          <a:prstGeom prst="rect">
            <a:avLst/>
          </a:prstGeom>
          <a:solidFill>
            <a:srgbClr val="EF887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3" name="Google Shape;533;p32"/>
          <p:cNvSpPr/>
          <p:nvPr/>
        </p:nvSpPr>
        <p:spPr>
          <a:xfrm>
            <a:off x="4509761" y="260648"/>
            <a:ext cx="2014194" cy="5879440"/>
          </a:xfrm>
          <a:prstGeom prst="rect">
            <a:avLst/>
          </a:prstGeom>
          <a:solidFill>
            <a:srgbClr val="87EC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4" name="Google Shape;534;p32"/>
          <p:cNvSpPr txBox="1"/>
          <p:nvPr>
            <p:ph type="title"/>
          </p:nvPr>
        </p:nvSpPr>
        <p:spPr>
          <a:xfrm>
            <a:off x="457200" y="274638"/>
            <a:ext cx="3898776"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Crew checks and pushing off</a:t>
            </a:r>
            <a:br>
              <a:rPr lang="en-GB"/>
            </a:br>
            <a:r>
              <a:rPr b="0" i="1" lang="en-GB"/>
              <a:t>You must check the boats carefully</a:t>
            </a:r>
            <a:endParaRPr/>
          </a:p>
        </p:txBody>
      </p:sp>
      <p:sp>
        <p:nvSpPr>
          <p:cNvPr id="535" name="Google Shape;535;p32"/>
          <p:cNvSpPr txBox="1"/>
          <p:nvPr>
            <p:ph idx="1" type="body"/>
          </p:nvPr>
        </p:nvSpPr>
        <p:spPr>
          <a:xfrm>
            <a:off x="457200" y="1196752"/>
            <a:ext cx="4042792" cy="4392488"/>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1800"/>
              <a:buNone/>
            </a:pPr>
            <a:r>
              <a:rPr b="1" lang="en-GB"/>
              <a:t>Before a boat sets off, you must check:</a:t>
            </a:r>
            <a:endParaRPr/>
          </a:p>
          <a:p>
            <a:pPr indent="-342879" lvl="0" marL="342879" rtl="0" algn="l">
              <a:spcBef>
                <a:spcPts val="360"/>
              </a:spcBef>
              <a:spcAft>
                <a:spcPts val="0"/>
              </a:spcAft>
              <a:buClr>
                <a:schemeClr val="dk2"/>
              </a:buClr>
              <a:buSzPts val="1800"/>
              <a:buChar char="•"/>
            </a:pPr>
            <a:r>
              <a:rPr b="1" lang="en-GB"/>
              <a:t>Heel restraints </a:t>
            </a:r>
            <a:r>
              <a:rPr lang="en-GB"/>
              <a:t>– forcefully lift up- they should not go above horizontal nor break</a:t>
            </a:r>
            <a:endParaRPr/>
          </a:p>
          <a:p>
            <a:pPr indent="-342879" lvl="0" marL="342879" rtl="0" algn="l">
              <a:spcBef>
                <a:spcPts val="360"/>
              </a:spcBef>
              <a:spcAft>
                <a:spcPts val="0"/>
              </a:spcAft>
              <a:buClr>
                <a:schemeClr val="dk2"/>
              </a:buClr>
              <a:buSzPts val="1800"/>
              <a:buChar char="•"/>
            </a:pPr>
            <a:r>
              <a:rPr b="1" lang="en-GB"/>
              <a:t>Footplate properly attached to boat</a:t>
            </a:r>
            <a:endParaRPr/>
          </a:p>
          <a:p>
            <a:pPr indent="-342879" lvl="0" marL="342879" rtl="0" algn="l">
              <a:spcBef>
                <a:spcPts val="360"/>
              </a:spcBef>
              <a:spcAft>
                <a:spcPts val="0"/>
              </a:spcAft>
              <a:buClr>
                <a:schemeClr val="dk2"/>
              </a:buClr>
              <a:buSzPts val="1800"/>
              <a:buChar char="•"/>
            </a:pPr>
            <a:r>
              <a:rPr b="1" lang="en-GB"/>
              <a:t>Bow ball </a:t>
            </a:r>
            <a:r>
              <a:rPr lang="en-GB"/>
              <a:t>firmly fixed – give it a wiggle</a:t>
            </a:r>
            <a:endParaRPr/>
          </a:p>
          <a:p>
            <a:pPr indent="-342879" lvl="0" marL="342879" rtl="0" algn="l">
              <a:spcBef>
                <a:spcPts val="360"/>
              </a:spcBef>
              <a:spcAft>
                <a:spcPts val="0"/>
              </a:spcAft>
              <a:buClr>
                <a:schemeClr val="dk2"/>
              </a:buClr>
              <a:buSzPts val="1800"/>
              <a:buChar char="•"/>
            </a:pPr>
            <a:r>
              <a:rPr b="1" lang="en-GB"/>
              <a:t>Lifejacket</a:t>
            </a:r>
            <a:r>
              <a:rPr lang="en-GB"/>
              <a:t> over cox’s outermost layer</a:t>
            </a:r>
            <a:endParaRPr/>
          </a:p>
          <a:p>
            <a:pPr indent="-342879" lvl="0" marL="342879" rtl="0" algn="l">
              <a:spcBef>
                <a:spcPts val="360"/>
              </a:spcBef>
              <a:spcAft>
                <a:spcPts val="0"/>
              </a:spcAft>
              <a:buClr>
                <a:schemeClr val="dk2"/>
              </a:buClr>
              <a:buSzPts val="1800"/>
              <a:buChar char="•"/>
            </a:pPr>
            <a:r>
              <a:rPr b="1" lang="en-GB"/>
              <a:t>Hatch cover</a:t>
            </a:r>
            <a:r>
              <a:rPr lang="en-GB"/>
              <a:t>s are present and screwed tightly shut.</a:t>
            </a:r>
            <a:endParaRPr/>
          </a:p>
          <a:p>
            <a:pPr indent="-342879" lvl="0" marL="342879" rtl="0" algn="l">
              <a:spcBef>
                <a:spcPts val="360"/>
              </a:spcBef>
              <a:spcAft>
                <a:spcPts val="0"/>
              </a:spcAft>
              <a:buClr>
                <a:schemeClr val="dk2"/>
              </a:buClr>
              <a:buSzPts val="1800"/>
              <a:buChar char="•"/>
            </a:pPr>
            <a:r>
              <a:rPr lang="en-GB"/>
              <a:t>The boat has </a:t>
            </a:r>
            <a:r>
              <a:rPr b="1" lang="en-GB"/>
              <a:t>backstays</a:t>
            </a:r>
            <a:r>
              <a:rPr lang="en-GB"/>
              <a:t> and they are firmly attached.</a:t>
            </a:r>
            <a:endParaRPr/>
          </a:p>
          <a:p>
            <a:pPr indent="-342879" lvl="0" marL="342879" rtl="0" algn="l">
              <a:spcBef>
                <a:spcPts val="360"/>
              </a:spcBef>
              <a:spcAft>
                <a:spcPts val="0"/>
              </a:spcAft>
              <a:buClr>
                <a:schemeClr val="dk2"/>
              </a:buClr>
              <a:buSzPts val="1800"/>
              <a:buChar char="•"/>
            </a:pPr>
            <a:r>
              <a:rPr b="1" lang="en-GB"/>
              <a:t>Lights</a:t>
            </a:r>
            <a:r>
              <a:rPr lang="en-GB"/>
              <a:t> are attached to the boat for divisions requiring them.  </a:t>
            </a:r>
            <a:endParaRPr/>
          </a:p>
          <a:p>
            <a:pPr indent="0" lvl="0" marL="0" rtl="0" algn="l">
              <a:spcBef>
                <a:spcPts val="360"/>
              </a:spcBef>
              <a:spcAft>
                <a:spcPts val="0"/>
              </a:spcAft>
              <a:buClr>
                <a:schemeClr val="dk2"/>
              </a:buClr>
              <a:buSzPts val="1800"/>
              <a:buNone/>
            </a:pPr>
            <a:r>
              <a:t/>
            </a:r>
            <a:endParaRPr/>
          </a:p>
          <a:p>
            <a:pPr indent="-228579" lvl="0" marL="342879" rtl="0" algn="l">
              <a:spcBef>
                <a:spcPts val="360"/>
              </a:spcBef>
              <a:spcAft>
                <a:spcPts val="0"/>
              </a:spcAft>
              <a:buClr>
                <a:schemeClr val="dk2"/>
              </a:buClr>
              <a:buSzPts val="1800"/>
              <a:buNone/>
            </a:pPr>
            <a:r>
              <a:t/>
            </a:r>
            <a:endParaRPr/>
          </a:p>
        </p:txBody>
      </p:sp>
      <p:sp>
        <p:nvSpPr>
          <p:cNvPr id="536" name="Google Shape;536;p32"/>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537" name="Google Shape;537;p32"/>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pic>
        <p:nvPicPr>
          <p:cNvPr id="538" name="Google Shape;538;p32"/>
          <p:cNvPicPr preferRelativeResize="0"/>
          <p:nvPr/>
        </p:nvPicPr>
        <p:blipFill rotWithShape="1">
          <a:blip r:embed="rId3">
            <a:alphaModFix/>
          </a:blip>
          <a:srcRect b="18317" l="0" r="0" t="0"/>
          <a:stretch/>
        </p:blipFill>
        <p:spPr>
          <a:xfrm>
            <a:off x="4557215" y="404664"/>
            <a:ext cx="1919287" cy="1828346"/>
          </a:xfrm>
          <a:prstGeom prst="rect">
            <a:avLst/>
          </a:prstGeom>
          <a:noFill/>
          <a:ln>
            <a:noFill/>
          </a:ln>
        </p:spPr>
      </p:pic>
      <p:sp>
        <p:nvSpPr>
          <p:cNvPr id="539" name="Google Shape;539;p32"/>
          <p:cNvSpPr/>
          <p:nvPr/>
        </p:nvSpPr>
        <p:spPr>
          <a:xfrm>
            <a:off x="327589" y="3423218"/>
            <a:ext cx="4114034" cy="1944216"/>
          </a:xfrm>
          <a:prstGeom prst="rect">
            <a:avLst/>
          </a:prstGeom>
          <a:solidFill>
            <a:schemeClr val="lt1">
              <a:alpha val="7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Users\Phil\Documents\Rowing\OURCs\OUL no lifejackets\603259_10100386179974399_682269434_n.jpg" id="540" name="Google Shape;540;p32"/>
          <p:cNvPicPr preferRelativeResize="0"/>
          <p:nvPr/>
        </p:nvPicPr>
        <p:blipFill rotWithShape="1">
          <a:blip r:embed="rId4">
            <a:alphaModFix/>
          </a:blip>
          <a:srcRect b="0" l="0" r="0" t="0"/>
          <a:stretch/>
        </p:blipFill>
        <p:spPr>
          <a:xfrm>
            <a:off x="6755402" y="4365104"/>
            <a:ext cx="2191657" cy="1770744"/>
          </a:xfrm>
          <a:prstGeom prst="rect">
            <a:avLst/>
          </a:prstGeom>
          <a:noFill/>
          <a:ln>
            <a:noFill/>
          </a:ln>
        </p:spPr>
      </p:pic>
      <p:pic>
        <p:nvPicPr>
          <p:cNvPr id="541" name="Google Shape;541;p32"/>
          <p:cNvPicPr preferRelativeResize="0"/>
          <p:nvPr/>
        </p:nvPicPr>
        <p:blipFill rotWithShape="1">
          <a:blip r:embed="rId5">
            <a:alphaModFix/>
          </a:blip>
          <a:srcRect b="0" l="0" r="0" t="0"/>
          <a:stretch/>
        </p:blipFill>
        <p:spPr>
          <a:xfrm>
            <a:off x="4458500" y="4395326"/>
            <a:ext cx="2116717" cy="1710301"/>
          </a:xfrm>
          <a:prstGeom prst="rect">
            <a:avLst/>
          </a:prstGeom>
          <a:noFill/>
          <a:ln>
            <a:noFill/>
          </a:ln>
        </p:spPr>
      </p:pic>
      <p:pic>
        <p:nvPicPr>
          <p:cNvPr id="542" name="Google Shape;542;p32"/>
          <p:cNvPicPr preferRelativeResize="0"/>
          <p:nvPr/>
        </p:nvPicPr>
        <p:blipFill rotWithShape="1">
          <a:blip r:embed="rId6">
            <a:alphaModFix/>
          </a:blip>
          <a:srcRect b="0" l="0" r="0" t="0"/>
          <a:stretch/>
        </p:blipFill>
        <p:spPr>
          <a:xfrm>
            <a:off x="6665965" y="404664"/>
            <a:ext cx="2370531" cy="1828346"/>
          </a:xfrm>
          <a:prstGeom prst="rect">
            <a:avLst/>
          </a:prstGeom>
          <a:noFill/>
          <a:ln>
            <a:noFill/>
          </a:ln>
        </p:spPr>
      </p:pic>
      <p:pic>
        <p:nvPicPr>
          <p:cNvPr id="543" name="Google Shape;543;p32"/>
          <p:cNvPicPr preferRelativeResize="0"/>
          <p:nvPr/>
        </p:nvPicPr>
        <p:blipFill rotWithShape="1">
          <a:blip r:embed="rId7">
            <a:alphaModFix/>
          </a:blip>
          <a:srcRect b="0" l="0" r="0" t="0"/>
          <a:stretch/>
        </p:blipFill>
        <p:spPr>
          <a:xfrm>
            <a:off x="6711098" y="2430102"/>
            <a:ext cx="2280265" cy="1710199"/>
          </a:xfrm>
          <a:prstGeom prst="rect">
            <a:avLst/>
          </a:prstGeom>
          <a:noFill/>
          <a:ln>
            <a:noFill/>
          </a:ln>
        </p:spPr>
      </p:pic>
      <p:sp>
        <p:nvSpPr>
          <p:cNvPr id="544" name="Google Shape;544;p32"/>
          <p:cNvSpPr txBox="1"/>
          <p:nvPr/>
        </p:nvSpPr>
        <p:spPr>
          <a:xfrm>
            <a:off x="395536" y="5709201"/>
            <a:ext cx="3024336"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chemeClr val="dk2"/>
                </a:solidFill>
                <a:latin typeface="Calibri"/>
                <a:ea typeface="Calibri"/>
                <a:cs typeface="Calibri"/>
                <a:sym typeface="Calibri"/>
              </a:rPr>
              <a:t>Images 1,2, 4: packer.dsl.pipex.com/rowing</a:t>
            </a:r>
            <a:endParaRPr/>
          </a:p>
          <a:p>
            <a:pPr indent="0" lvl="0" marL="0" marR="0" rtl="0" algn="l">
              <a:spcBef>
                <a:spcPts val="0"/>
              </a:spcBef>
              <a:spcAft>
                <a:spcPts val="0"/>
              </a:spcAft>
              <a:buNone/>
            </a:pPr>
            <a:r>
              <a:rPr lang="en-GB" sz="1100">
                <a:solidFill>
                  <a:schemeClr val="dk2"/>
                </a:solidFill>
                <a:latin typeface="Calibri"/>
                <a:ea typeface="Calibri"/>
                <a:cs typeface="Calibri"/>
                <a:sym typeface="Calibri"/>
              </a:rPr>
              <a:t>Image 3: Janousek website</a:t>
            </a:r>
            <a:endParaRPr/>
          </a:p>
        </p:txBody>
      </p:sp>
      <p:pic>
        <p:nvPicPr>
          <p:cNvPr id="545" name="Google Shape;545;p32"/>
          <p:cNvPicPr preferRelativeResize="0"/>
          <p:nvPr/>
        </p:nvPicPr>
        <p:blipFill rotWithShape="1">
          <a:blip r:embed="rId8">
            <a:alphaModFix/>
          </a:blip>
          <a:srcRect b="0" l="0" r="0" t="0"/>
          <a:stretch/>
        </p:blipFill>
        <p:spPr>
          <a:xfrm>
            <a:off x="4509761" y="2420887"/>
            <a:ext cx="2014194" cy="172862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33"/>
          <p:cNvSpPr txBox="1"/>
          <p:nvPr>
            <p:ph type="title"/>
          </p:nvPr>
        </p:nvSpPr>
        <p:spPr>
          <a:xfrm>
            <a:off x="457200" y="274638"/>
            <a:ext cx="3898776"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Crew checks and pushing off</a:t>
            </a:r>
            <a:br>
              <a:rPr lang="en-GB"/>
            </a:br>
            <a:r>
              <a:rPr b="0" i="1" lang="en-GB"/>
              <a:t>You must check the boats carefully</a:t>
            </a:r>
            <a:endParaRPr/>
          </a:p>
        </p:txBody>
      </p:sp>
      <p:sp>
        <p:nvSpPr>
          <p:cNvPr id="551" name="Google Shape;551;p33"/>
          <p:cNvSpPr txBox="1"/>
          <p:nvPr>
            <p:ph idx="1" type="body"/>
          </p:nvPr>
        </p:nvSpPr>
        <p:spPr>
          <a:xfrm>
            <a:off x="457200" y="1196752"/>
            <a:ext cx="4042792" cy="4392488"/>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1800"/>
              <a:buNone/>
            </a:pPr>
            <a:r>
              <a:rPr b="1" lang="en-GB"/>
              <a:t>Before a boat sets off, you must check:</a:t>
            </a:r>
            <a:endParaRPr/>
          </a:p>
          <a:p>
            <a:pPr indent="-342879" lvl="0" marL="342879" rtl="0" algn="l">
              <a:spcBef>
                <a:spcPts val="360"/>
              </a:spcBef>
              <a:spcAft>
                <a:spcPts val="0"/>
              </a:spcAft>
              <a:buClr>
                <a:schemeClr val="dk2"/>
              </a:buClr>
              <a:buSzPts val="1800"/>
              <a:buChar char="•"/>
            </a:pPr>
            <a:r>
              <a:rPr b="1" lang="en-GB"/>
              <a:t>Heel restraints </a:t>
            </a:r>
            <a:r>
              <a:rPr lang="en-GB"/>
              <a:t>– gently lift up, they should not go above horizontal</a:t>
            </a:r>
            <a:endParaRPr/>
          </a:p>
          <a:p>
            <a:pPr indent="-342879" lvl="0" marL="342879" rtl="0" algn="l">
              <a:spcBef>
                <a:spcPts val="360"/>
              </a:spcBef>
              <a:spcAft>
                <a:spcPts val="0"/>
              </a:spcAft>
              <a:buClr>
                <a:schemeClr val="dk2"/>
              </a:buClr>
              <a:buSzPts val="1800"/>
              <a:buChar char="•"/>
            </a:pPr>
            <a:r>
              <a:rPr b="1" lang="en-GB"/>
              <a:t>Bow ball </a:t>
            </a:r>
            <a:r>
              <a:rPr lang="en-GB"/>
              <a:t>firmly fixed – give it a tug</a:t>
            </a:r>
            <a:endParaRPr/>
          </a:p>
          <a:p>
            <a:pPr indent="-342879" lvl="0" marL="342879" rtl="0" algn="l">
              <a:spcBef>
                <a:spcPts val="360"/>
              </a:spcBef>
              <a:spcAft>
                <a:spcPts val="0"/>
              </a:spcAft>
              <a:buClr>
                <a:schemeClr val="dk2"/>
              </a:buClr>
              <a:buSzPts val="1800"/>
              <a:buChar char="•"/>
            </a:pPr>
            <a:r>
              <a:rPr b="1" lang="en-GB"/>
              <a:t>Lifejacket</a:t>
            </a:r>
            <a:r>
              <a:rPr lang="en-GB"/>
              <a:t> over cox’s outermost layer</a:t>
            </a:r>
            <a:endParaRPr/>
          </a:p>
          <a:p>
            <a:pPr indent="-342879" lvl="0" marL="342879" rtl="0" algn="l">
              <a:spcBef>
                <a:spcPts val="360"/>
              </a:spcBef>
              <a:spcAft>
                <a:spcPts val="0"/>
              </a:spcAft>
              <a:buClr>
                <a:schemeClr val="dk2"/>
              </a:buClr>
              <a:buSzPts val="1800"/>
              <a:buChar char="•"/>
            </a:pPr>
            <a:r>
              <a:rPr lang="en-GB"/>
              <a:t>The boat has </a:t>
            </a:r>
            <a:r>
              <a:rPr b="1" lang="en-GB"/>
              <a:t>backstays</a:t>
            </a:r>
            <a:r>
              <a:rPr lang="en-GB"/>
              <a:t> and they are firmly attached.</a:t>
            </a:r>
            <a:endParaRPr b="1"/>
          </a:p>
          <a:p>
            <a:pPr indent="-342879" lvl="0" marL="342879" rtl="0" algn="l">
              <a:spcBef>
                <a:spcPts val="360"/>
              </a:spcBef>
              <a:spcAft>
                <a:spcPts val="0"/>
              </a:spcAft>
              <a:buClr>
                <a:schemeClr val="dk2"/>
              </a:buClr>
              <a:buSzPts val="1800"/>
              <a:buChar char="•"/>
            </a:pPr>
            <a:r>
              <a:rPr b="1" lang="en-GB"/>
              <a:t>Hatch covers</a:t>
            </a:r>
            <a:r>
              <a:rPr lang="en-GB"/>
              <a:t> are present (if meant to be) and screwed tightly shut.</a:t>
            </a:r>
            <a:endParaRPr/>
          </a:p>
          <a:p>
            <a:pPr indent="-342879" lvl="0" marL="342879" rtl="0" algn="l">
              <a:spcBef>
                <a:spcPts val="360"/>
              </a:spcBef>
              <a:spcAft>
                <a:spcPts val="0"/>
              </a:spcAft>
              <a:buClr>
                <a:schemeClr val="dk2"/>
              </a:buClr>
              <a:buSzPts val="1800"/>
              <a:buChar char="•"/>
            </a:pPr>
            <a:r>
              <a:rPr b="1" lang="en-GB"/>
              <a:t>Lights</a:t>
            </a:r>
            <a:r>
              <a:rPr lang="en-GB"/>
              <a:t> are attached to the boat for divisions requiring them. </a:t>
            </a:r>
            <a:endParaRPr b="1"/>
          </a:p>
          <a:p>
            <a:pPr indent="-342879" lvl="0" marL="342879" rtl="0" algn="l">
              <a:spcBef>
                <a:spcPts val="360"/>
              </a:spcBef>
              <a:spcAft>
                <a:spcPts val="0"/>
              </a:spcAft>
              <a:buClr>
                <a:schemeClr val="dk2"/>
              </a:buClr>
              <a:buSzPts val="1800"/>
              <a:buChar char="•"/>
            </a:pPr>
            <a:r>
              <a:rPr lang="en-GB"/>
              <a:t>The cox possesses </a:t>
            </a:r>
            <a:r>
              <a:rPr b="1" lang="en-GB"/>
              <a:t>photo</a:t>
            </a:r>
            <a:r>
              <a:rPr lang="en-GB"/>
              <a:t> </a:t>
            </a:r>
            <a:r>
              <a:rPr b="1" lang="en-GB"/>
              <a:t>ID for the whole crew.</a:t>
            </a:r>
            <a:endParaRPr b="1"/>
          </a:p>
          <a:p>
            <a:pPr indent="0" lvl="0" marL="0" rtl="0" algn="l">
              <a:spcBef>
                <a:spcPts val="360"/>
              </a:spcBef>
              <a:spcAft>
                <a:spcPts val="0"/>
              </a:spcAft>
              <a:buClr>
                <a:schemeClr val="dk2"/>
              </a:buClr>
              <a:buSzPts val="1800"/>
              <a:buNone/>
            </a:pPr>
            <a:r>
              <a:t/>
            </a:r>
            <a:endParaRPr/>
          </a:p>
          <a:p>
            <a:pPr indent="-228579" lvl="0" marL="342879" rtl="0" algn="l">
              <a:spcBef>
                <a:spcPts val="360"/>
              </a:spcBef>
              <a:spcAft>
                <a:spcPts val="0"/>
              </a:spcAft>
              <a:buClr>
                <a:schemeClr val="dk2"/>
              </a:buClr>
              <a:buSzPts val="1800"/>
              <a:buNone/>
            </a:pPr>
            <a:r>
              <a:t/>
            </a:r>
            <a:endParaRPr/>
          </a:p>
        </p:txBody>
      </p:sp>
      <p:sp>
        <p:nvSpPr>
          <p:cNvPr id="552" name="Google Shape;552;p33"/>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553" name="Google Shape;553;p33"/>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554" name="Google Shape;554;p33"/>
          <p:cNvSpPr/>
          <p:nvPr/>
        </p:nvSpPr>
        <p:spPr>
          <a:xfrm>
            <a:off x="402060" y="1556792"/>
            <a:ext cx="4056440" cy="1224136"/>
          </a:xfrm>
          <a:prstGeom prst="rect">
            <a:avLst/>
          </a:prstGeom>
          <a:solidFill>
            <a:schemeClr val="lt1">
              <a:alpha val="7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5" name="Google Shape;555;p33"/>
          <p:cNvSpPr txBox="1"/>
          <p:nvPr/>
        </p:nvSpPr>
        <p:spPr>
          <a:xfrm>
            <a:off x="395536" y="5709201"/>
            <a:ext cx="3024336"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chemeClr val="dk2"/>
                </a:solidFill>
                <a:latin typeface="Calibri"/>
                <a:ea typeface="Calibri"/>
                <a:cs typeface="Calibri"/>
                <a:sym typeface="Calibri"/>
              </a:rPr>
              <a:t>Images 1,2, 4: packer.dsl.pipex.com/rowing</a:t>
            </a:r>
            <a:endParaRPr/>
          </a:p>
          <a:p>
            <a:pPr indent="0" lvl="0" marL="0" marR="0" rtl="0" algn="l">
              <a:spcBef>
                <a:spcPts val="0"/>
              </a:spcBef>
              <a:spcAft>
                <a:spcPts val="0"/>
              </a:spcAft>
              <a:buNone/>
            </a:pPr>
            <a:r>
              <a:rPr lang="en-GB" sz="1100">
                <a:solidFill>
                  <a:schemeClr val="dk2"/>
                </a:solidFill>
                <a:latin typeface="Calibri"/>
                <a:ea typeface="Calibri"/>
                <a:cs typeface="Calibri"/>
                <a:sym typeface="Calibri"/>
              </a:rPr>
              <a:t>Image 3: Janousek website</a:t>
            </a:r>
            <a:endParaRPr/>
          </a:p>
        </p:txBody>
      </p:sp>
      <p:pic>
        <p:nvPicPr>
          <p:cNvPr id="556" name="Google Shape;556;p33"/>
          <p:cNvPicPr preferRelativeResize="0"/>
          <p:nvPr/>
        </p:nvPicPr>
        <p:blipFill rotWithShape="1">
          <a:blip r:embed="rId3">
            <a:alphaModFix/>
          </a:blip>
          <a:srcRect b="17874" l="0" r="0" t="0"/>
          <a:stretch/>
        </p:blipFill>
        <p:spPr>
          <a:xfrm>
            <a:off x="4882158" y="341221"/>
            <a:ext cx="4029075" cy="3731344"/>
          </a:xfrm>
          <a:prstGeom prst="rect">
            <a:avLst/>
          </a:prstGeom>
          <a:noFill/>
          <a:ln>
            <a:noFill/>
          </a:ln>
        </p:spPr>
      </p:pic>
      <p:cxnSp>
        <p:nvCxnSpPr>
          <p:cNvPr id="557" name="Google Shape;557;p33"/>
          <p:cNvCxnSpPr/>
          <p:nvPr/>
        </p:nvCxnSpPr>
        <p:spPr>
          <a:xfrm flipH="1" rot="10800000">
            <a:off x="4499992" y="3429000"/>
            <a:ext cx="2396703" cy="144016"/>
          </a:xfrm>
          <a:prstGeom prst="straightConnector1">
            <a:avLst/>
          </a:prstGeom>
          <a:noFill/>
          <a:ln cap="flat" cmpd="sng" w="28575">
            <a:solidFill>
              <a:schemeClr val="accent3"/>
            </a:solidFill>
            <a:prstDash val="solid"/>
            <a:round/>
            <a:headEnd len="sm" w="sm" type="none"/>
            <a:tailEnd len="med" w="med" type="stealth"/>
          </a:ln>
        </p:spPr>
      </p:cxnSp>
      <p:cxnSp>
        <p:nvCxnSpPr>
          <p:cNvPr id="558" name="Google Shape;558;p33"/>
          <p:cNvCxnSpPr/>
          <p:nvPr/>
        </p:nvCxnSpPr>
        <p:spPr>
          <a:xfrm>
            <a:off x="4509761" y="3068960"/>
            <a:ext cx="1286375" cy="0"/>
          </a:xfrm>
          <a:prstGeom prst="straightConnector1">
            <a:avLst/>
          </a:prstGeom>
          <a:noFill/>
          <a:ln cap="flat" cmpd="sng" w="28575">
            <a:solidFill>
              <a:schemeClr val="accent3"/>
            </a:solidFill>
            <a:prstDash val="solid"/>
            <a:round/>
            <a:headEnd len="sm" w="sm" type="none"/>
            <a:tailEnd len="med" w="med" type="stealth"/>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34"/>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Radios</a:t>
            </a:r>
            <a:br>
              <a:rPr lang="en-GB"/>
            </a:br>
            <a:r>
              <a:rPr b="0" i="1" lang="en-GB"/>
              <a:t>How to use them and how to look after them</a:t>
            </a:r>
            <a:endParaRPr/>
          </a:p>
        </p:txBody>
      </p:sp>
      <p:sp>
        <p:nvSpPr>
          <p:cNvPr id="564" name="Google Shape;564;p34"/>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lnSpcReduction="10000"/>
          </a:bodyPr>
          <a:lstStyle/>
          <a:p>
            <a:pPr indent="-342879" lvl="0" marL="342879" rtl="0" algn="l">
              <a:spcBef>
                <a:spcPts val="0"/>
              </a:spcBef>
              <a:spcAft>
                <a:spcPts val="0"/>
              </a:spcAft>
              <a:buClr>
                <a:schemeClr val="dk2"/>
              </a:buClr>
              <a:buSzPts val="1800"/>
              <a:buChar char="•"/>
            </a:pPr>
            <a:r>
              <a:rPr lang="en-GB"/>
              <a:t>To talk, wait for a break in radio traffic, push the large button on the side, </a:t>
            </a:r>
            <a:r>
              <a:rPr lang="en-GB">
                <a:solidFill>
                  <a:srgbClr val="FF0000"/>
                </a:solidFill>
              </a:rPr>
              <a:t>wait one second</a:t>
            </a:r>
            <a:r>
              <a:rPr lang="en-GB"/>
              <a:t>, then identify yourself and whom you are trying to call. Keep the button pushed until one second after you finish speaking. Speak slowly and clearly.    E.g. “Univ to racedesk…” or “Top gut to senior umpire…”</a:t>
            </a:r>
            <a:endParaRPr/>
          </a:p>
          <a:p>
            <a:pPr indent="-342879" lvl="0" marL="342879" rtl="0" algn="l">
              <a:spcBef>
                <a:spcPts val="360"/>
              </a:spcBef>
              <a:spcAft>
                <a:spcPts val="0"/>
              </a:spcAft>
              <a:buClr>
                <a:schemeClr val="dk2"/>
              </a:buClr>
              <a:buSzPts val="1800"/>
              <a:buChar char="•"/>
            </a:pPr>
            <a:r>
              <a:rPr lang="en-GB"/>
              <a:t>Listen out if racedesk or the SU are calling you. </a:t>
            </a:r>
            <a:endParaRPr/>
          </a:p>
          <a:p>
            <a:pPr indent="-342879" lvl="0" marL="342879" rtl="0" algn="l">
              <a:spcBef>
                <a:spcPts val="360"/>
              </a:spcBef>
              <a:spcAft>
                <a:spcPts val="0"/>
              </a:spcAft>
              <a:buClr>
                <a:schemeClr val="dk2"/>
              </a:buClr>
              <a:buSzPts val="1800"/>
              <a:buChar char="•"/>
            </a:pPr>
            <a:r>
              <a:rPr lang="en-GB"/>
              <a:t>If the battery runs out, find a nearby marshal to contact racedesk or phone racedesk.</a:t>
            </a:r>
            <a:endParaRPr/>
          </a:p>
          <a:p>
            <a:pPr indent="-342879" lvl="0" marL="342879" rtl="0" algn="l">
              <a:spcBef>
                <a:spcPts val="360"/>
              </a:spcBef>
              <a:spcAft>
                <a:spcPts val="0"/>
              </a:spcAft>
              <a:buClr>
                <a:schemeClr val="dk2"/>
              </a:buClr>
              <a:buSzPts val="1800"/>
              <a:buChar char="•"/>
            </a:pPr>
            <a:r>
              <a:rPr b="1" lang="en-GB"/>
              <a:t>Keep the radio dry </a:t>
            </a:r>
            <a:r>
              <a:rPr lang="en-GB"/>
              <a:t>and prevent it from falling into the river.  </a:t>
            </a:r>
            <a:endParaRPr/>
          </a:p>
          <a:p>
            <a:pPr indent="-342879" lvl="0" marL="342879" rtl="0" algn="l">
              <a:spcBef>
                <a:spcPts val="360"/>
              </a:spcBef>
              <a:spcAft>
                <a:spcPts val="0"/>
              </a:spcAft>
              <a:buClr>
                <a:schemeClr val="dk2"/>
              </a:buClr>
              <a:buSzPts val="1800"/>
              <a:buChar char="•"/>
            </a:pPr>
            <a:r>
              <a:rPr lang="en-GB"/>
              <a:t>Don’t speak when someone else is speaking, or everyone will hear this sound:</a:t>
            </a:r>
            <a:endParaRPr/>
          </a:p>
          <a:p>
            <a:pPr indent="-228579" lvl="0" marL="342879" rtl="0" algn="l">
              <a:spcBef>
                <a:spcPts val="360"/>
              </a:spcBef>
              <a:spcAft>
                <a:spcPts val="0"/>
              </a:spcAft>
              <a:buClr>
                <a:schemeClr val="dk2"/>
              </a:buClr>
              <a:buSzPts val="1800"/>
              <a:buNone/>
            </a:pPr>
            <a:r>
              <a:t/>
            </a:r>
            <a:endParaRPr/>
          </a:p>
          <a:p>
            <a:pPr indent="-228579" lvl="0" marL="342879" rtl="0" algn="l">
              <a:spcBef>
                <a:spcPts val="360"/>
              </a:spcBef>
              <a:spcAft>
                <a:spcPts val="0"/>
              </a:spcAft>
              <a:buClr>
                <a:schemeClr val="dk2"/>
              </a:buClr>
              <a:buSzPts val="1800"/>
              <a:buNone/>
            </a:pPr>
            <a:r>
              <a:t/>
            </a:r>
            <a:endParaRPr/>
          </a:p>
          <a:p>
            <a:pPr indent="-228579" lvl="0" marL="342879" rtl="0" algn="l">
              <a:spcBef>
                <a:spcPts val="360"/>
              </a:spcBef>
              <a:spcAft>
                <a:spcPts val="0"/>
              </a:spcAft>
              <a:buClr>
                <a:schemeClr val="dk2"/>
              </a:buClr>
              <a:buSzPts val="1800"/>
              <a:buNone/>
            </a:pPr>
            <a:r>
              <a:t/>
            </a:r>
            <a:endParaRPr/>
          </a:p>
          <a:p>
            <a:pPr indent="-342879" lvl="0" marL="342879" rtl="0" algn="l">
              <a:spcBef>
                <a:spcPts val="360"/>
              </a:spcBef>
              <a:spcAft>
                <a:spcPts val="0"/>
              </a:spcAft>
              <a:buClr>
                <a:srgbClr val="FF0000"/>
              </a:buClr>
              <a:buSzPts val="1800"/>
              <a:buChar char="•"/>
            </a:pPr>
            <a:r>
              <a:rPr b="1" lang="en-GB">
                <a:solidFill>
                  <a:srgbClr val="FF0000"/>
                </a:solidFill>
              </a:rPr>
              <a:t>Don’t put your radio or klaxon down – people do steal them and use them to delay racing!</a:t>
            </a:r>
            <a:endParaRPr/>
          </a:p>
          <a:p>
            <a:pPr indent="0" lvl="0" marL="0" rtl="0" algn="l">
              <a:spcBef>
                <a:spcPts val="360"/>
              </a:spcBef>
              <a:spcAft>
                <a:spcPts val="0"/>
              </a:spcAft>
              <a:buClr>
                <a:schemeClr val="dk2"/>
              </a:buClr>
              <a:buSzPts val="1800"/>
              <a:buNone/>
            </a:pPr>
            <a:r>
              <a:rPr lang="en-GB"/>
              <a:t>Eights 2010, Men’s Division 1 after the 1MG: “SU, SU, there is an otter in the river!”</a:t>
            </a:r>
            <a:endParaRPr/>
          </a:p>
          <a:p>
            <a:pPr indent="0" lvl="0" marL="0" rtl="0" algn="l">
              <a:spcBef>
                <a:spcPts val="360"/>
              </a:spcBef>
              <a:spcAft>
                <a:spcPts val="0"/>
              </a:spcAft>
              <a:buClr>
                <a:schemeClr val="dk2"/>
              </a:buClr>
              <a:buSzPts val="1800"/>
              <a:buNone/>
            </a:pPr>
            <a:r>
              <a:t/>
            </a:r>
            <a:endParaRPr/>
          </a:p>
        </p:txBody>
      </p:sp>
      <p:sp>
        <p:nvSpPr>
          <p:cNvPr id="565" name="Google Shape;565;p34"/>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566" name="Google Shape;566;p34"/>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pic>
        <p:nvPicPr>
          <p:cNvPr id="567" name="Google Shape;567;p34"/>
          <p:cNvPicPr preferRelativeResize="0"/>
          <p:nvPr/>
        </p:nvPicPr>
        <p:blipFill rotWithShape="1">
          <a:blip r:embed="rId3">
            <a:alphaModFix/>
          </a:blip>
          <a:srcRect b="0" l="0" r="0" t="0"/>
          <a:stretch/>
        </p:blipFill>
        <p:spPr>
          <a:xfrm>
            <a:off x="4267200" y="3861048"/>
            <a:ext cx="609600" cy="609600"/>
          </a:xfrm>
          <a:prstGeom prst="rect">
            <a:avLst/>
          </a:prstGeom>
          <a:noFill/>
          <a:ln>
            <a:noFill/>
          </a:ln>
        </p:spPr>
      </p:pic>
      <p:sp>
        <p:nvSpPr>
          <p:cNvPr id="568" name="Google Shape;568;p34">
            <a:hlinkClick action="ppaction://hlinksldjump" r:id="rId4"/>
          </p:cNvPr>
          <p:cNvSpPr/>
          <p:nvPr/>
        </p:nvSpPr>
        <p:spPr>
          <a:xfrm>
            <a:off x="7344307" y="5661248"/>
            <a:ext cx="1667675" cy="398242"/>
          </a:xfrm>
          <a:prstGeom prst="rect">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800">
                <a:solidFill>
                  <a:schemeClr val="lt1"/>
                </a:solidFill>
                <a:latin typeface="Calibri"/>
                <a:ea typeface="Calibri"/>
                <a:cs typeface="Calibri"/>
                <a:sym typeface="Calibri"/>
              </a:rPr>
              <a:t>Next slide &gt;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5000"/>
                                        <p:tgtEl>
                                          <p:spTgt spid="5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id="573" name="Google Shape;573;p35"/>
          <p:cNvPicPr preferRelativeResize="0"/>
          <p:nvPr>
            <p:ph idx="1" type="body"/>
          </p:nvPr>
        </p:nvPicPr>
        <p:blipFill rotWithShape="1">
          <a:blip r:embed="rId3">
            <a:alphaModFix/>
          </a:blip>
          <a:srcRect b="9404" l="17525" r="17802" t="16840"/>
          <a:stretch/>
        </p:blipFill>
        <p:spPr>
          <a:xfrm>
            <a:off x="3491880" y="1772816"/>
            <a:ext cx="1812465" cy="3452118"/>
          </a:xfrm>
          <a:prstGeom prst="rect">
            <a:avLst/>
          </a:prstGeom>
          <a:noFill/>
          <a:ln>
            <a:noFill/>
          </a:ln>
        </p:spPr>
      </p:pic>
      <p:sp>
        <p:nvSpPr>
          <p:cNvPr id="574" name="Google Shape;574;p35"/>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Radios</a:t>
            </a:r>
            <a:br>
              <a:rPr lang="en-GB"/>
            </a:br>
            <a:r>
              <a:rPr b="0" i="1" lang="en-GB"/>
              <a:t>What do they look like and how to use them</a:t>
            </a:r>
            <a:endParaRPr/>
          </a:p>
        </p:txBody>
      </p:sp>
      <p:sp>
        <p:nvSpPr>
          <p:cNvPr id="575" name="Google Shape;575;p35"/>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576" name="Google Shape;576;p35"/>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cxnSp>
        <p:nvCxnSpPr>
          <p:cNvPr id="577" name="Google Shape;577;p35"/>
          <p:cNvCxnSpPr>
            <a:stCxn id="578" idx="3"/>
          </p:cNvCxnSpPr>
          <p:nvPr/>
        </p:nvCxnSpPr>
        <p:spPr>
          <a:xfrm>
            <a:off x="2555776" y="2518157"/>
            <a:ext cx="1080000" cy="1054800"/>
          </a:xfrm>
          <a:prstGeom prst="straightConnector1">
            <a:avLst/>
          </a:prstGeom>
          <a:noFill/>
          <a:ln cap="flat" cmpd="sng" w="38100">
            <a:solidFill>
              <a:schemeClr val="accent4"/>
            </a:solidFill>
            <a:prstDash val="solid"/>
            <a:round/>
            <a:headEnd len="sm" w="sm" type="none"/>
            <a:tailEnd len="med" w="med" type="stealth"/>
          </a:ln>
          <a:effectLst>
            <a:outerShdw blurRad="40000" rotWithShape="0" dir="5400000" dist="23000">
              <a:srgbClr val="000000">
                <a:alpha val="34901"/>
              </a:srgbClr>
            </a:outerShdw>
          </a:effectLst>
        </p:spPr>
      </p:cxnSp>
      <p:cxnSp>
        <p:nvCxnSpPr>
          <p:cNvPr id="579" name="Google Shape;579;p35"/>
          <p:cNvCxnSpPr>
            <a:stCxn id="580" idx="1"/>
          </p:cNvCxnSpPr>
          <p:nvPr/>
        </p:nvCxnSpPr>
        <p:spPr>
          <a:xfrm rot="10800000">
            <a:off x="4808624" y="3698835"/>
            <a:ext cx="1779600" cy="1369800"/>
          </a:xfrm>
          <a:prstGeom prst="straightConnector1">
            <a:avLst/>
          </a:prstGeom>
          <a:noFill/>
          <a:ln cap="flat" cmpd="sng" w="38100">
            <a:solidFill>
              <a:schemeClr val="accent4"/>
            </a:solidFill>
            <a:prstDash val="solid"/>
            <a:round/>
            <a:headEnd len="sm" w="sm" type="none"/>
            <a:tailEnd len="med" w="med" type="stealth"/>
          </a:ln>
          <a:effectLst>
            <a:outerShdw blurRad="40000" rotWithShape="0" dir="5400000" dist="23000">
              <a:srgbClr val="000000">
                <a:alpha val="34901"/>
              </a:srgbClr>
            </a:outerShdw>
          </a:effectLst>
        </p:spPr>
      </p:cxnSp>
      <p:cxnSp>
        <p:nvCxnSpPr>
          <p:cNvPr id="581" name="Google Shape;581;p35"/>
          <p:cNvCxnSpPr>
            <a:stCxn id="582" idx="1"/>
          </p:cNvCxnSpPr>
          <p:nvPr/>
        </p:nvCxnSpPr>
        <p:spPr>
          <a:xfrm rot="10800000">
            <a:off x="4981124" y="2515080"/>
            <a:ext cx="1607100" cy="1215600"/>
          </a:xfrm>
          <a:prstGeom prst="straightConnector1">
            <a:avLst/>
          </a:prstGeom>
          <a:noFill/>
          <a:ln cap="flat" cmpd="sng" w="38100">
            <a:solidFill>
              <a:schemeClr val="accent4"/>
            </a:solidFill>
            <a:prstDash val="solid"/>
            <a:round/>
            <a:headEnd len="sm" w="sm" type="none"/>
            <a:tailEnd len="med" w="med" type="stealth"/>
          </a:ln>
          <a:effectLst>
            <a:outerShdw blurRad="40000" rotWithShape="0" dir="5400000" dist="23000">
              <a:srgbClr val="000000">
                <a:alpha val="34901"/>
              </a:srgbClr>
            </a:outerShdw>
          </a:effectLst>
        </p:spPr>
      </p:cxnSp>
      <p:sp>
        <p:nvSpPr>
          <p:cNvPr id="578" name="Google Shape;578;p35"/>
          <p:cNvSpPr txBox="1"/>
          <p:nvPr/>
        </p:nvSpPr>
        <p:spPr>
          <a:xfrm>
            <a:off x="323528" y="2348880"/>
            <a:ext cx="223224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chemeClr val="dk2"/>
                </a:solidFill>
                <a:latin typeface="Calibri"/>
                <a:ea typeface="Calibri"/>
                <a:cs typeface="Calibri"/>
                <a:sym typeface="Calibri"/>
              </a:rPr>
              <a:t>Push this button to talk! </a:t>
            </a:r>
            <a:endParaRPr/>
          </a:p>
        </p:txBody>
      </p:sp>
      <p:sp>
        <p:nvSpPr>
          <p:cNvPr id="582" name="Google Shape;582;p35"/>
          <p:cNvSpPr txBox="1"/>
          <p:nvPr/>
        </p:nvSpPr>
        <p:spPr>
          <a:xfrm>
            <a:off x="6588224" y="3068960"/>
            <a:ext cx="2448272"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chemeClr val="dk2"/>
                </a:solidFill>
                <a:latin typeface="Calibri"/>
                <a:ea typeface="Calibri"/>
                <a:cs typeface="Calibri"/>
                <a:sym typeface="Calibri"/>
              </a:rPr>
              <a:t>Rotate this to increase or decrease the volume.  Set it at a volume you can hear above the noise of the crowds.</a:t>
            </a:r>
            <a:endParaRPr/>
          </a:p>
        </p:txBody>
      </p:sp>
      <p:sp>
        <p:nvSpPr>
          <p:cNvPr id="580" name="Google Shape;580;p35"/>
          <p:cNvSpPr txBox="1"/>
          <p:nvPr/>
        </p:nvSpPr>
        <p:spPr>
          <a:xfrm>
            <a:off x="6588224" y="4653136"/>
            <a:ext cx="244827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chemeClr val="dk2"/>
                </a:solidFill>
                <a:latin typeface="Calibri"/>
                <a:ea typeface="Calibri"/>
                <a:cs typeface="Calibri"/>
                <a:sym typeface="Calibri"/>
              </a:rPr>
              <a:t>Talk into here. This is the microphone and speaker all together. </a:t>
            </a:r>
            <a:endParaRPr/>
          </a:p>
        </p:txBody>
      </p:sp>
      <p:cxnSp>
        <p:nvCxnSpPr>
          <p:cNvPr id="583" name="Google Shape;583;p35"/>
          <p:cNvCxnSpPr>
            <a:stCxn id="584" idx="3"/>
          </p:cNvCxnSpPr>
          <p:nvPr/>
        </p:nvCxnSpPr>
        <p:spPr>
          <a:xfrm flipH="1" rot="10800000">
            <a:off x="2627784" y="4149071"/>
            <a:ext cx="1152000" cy="343500"/>
          </a:xfrm>
          <a:prstGeom prst="straightConnector1">
            <a:avLst/>
          </a:prstGeom>
          <a:noFill/>
          <a:ln cap="flat" cmpd="sng" w="38100">
            <a:solidFill>
              <a:schemeClr val="accent3"/>
            </a:solidFill>
            <a:prstDash val="solid"/>
            <a:round/>
            <a:headEnd len="sm" w="sm" type="none"/>
            <a:tailEnd len="med" w="med" type="stealth"/>
          </a:ln>
          <a:effectLst>
            <a:outerShdw blurRad="40000" rotWithShape="0" dir="5400000" dist="23000">
              <a:srgbClr val="000000">
                <a:alpha val="34901"/>
              </a:srgbClr>
            </a:outerShdw>
          </a:effectLst>
        </p:spPr>
      </p:cxnSp>
      <p:cxnSp>
        <p:nvCxnSpPr>
          <p:cNvPr id="585" name="Google Shape;585;p35"/>
          <p:cNvCxnSpPr>
            <a:stCxn id="584" idx="3"/>
          </p:cNvCxnSpPr>
          <p:nvPr/>
        </p:nvCxnSpPr>
        <p:spPr>
          <a:xfrm flipH="1" rot="10800000">
            <a:off x="2627784" y="4365071"/>
            <a:ext cx="1152000" cy="127500"/>
          </a:xfrm>
          <a:prstGeom prst="straightConnector1">
            <a:avLst/>
          </a:prstGeom>
          <a:noFill/>
          <a:ln cap="flat" cmpd="sng" w="38100">
            <a:solidFill>
              <a:schemeClr val="accent3"/>
            </a:solidFill>
            <a:prstDash val="solid"/>
            <a:round/>
            <a:headEnd len="sm" w="sm" type="none"/>
            <a:tailEnd len="med" w="med" type="stealth"/>
          </a:ln>
          <a:effectLst>
            <a:outerShdw blurRad="40000" rotWithShape="0" dir="5400000" dist="23000">
              <a:srgbClr val="000000">
                <a:alpha val="34901"/>
              </a:srgbClr>
            </a:outerShdw>
          </a:effectLst>
        </p:spPr>
      </p:cxnSp>
      <p:sp>
        <p:nvSpPr>
          <p:cNvPr id="584" name="Google Shape;584;p35"/>
          <p:cNvSpPr txBox="1"/>
          <p:nvPr/>
        </p:nvSpPr>
        <p:spPr>
          <a:xfrm>
            <a:off x="395536" y="4077072"/>
            <a:ext cx="223224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chemeClr val="dk2"/>
                </a:solidFill>
                <a:latin typeface="Calibri"/>
                <a:ea typeface="Calibri"/>
                <a:cs typeface="Calibri"/>
                <a:sym typeface="Calibri"/>
              </a:rPr>
              <a:t>Don’t push these if you want to talk– they don’t work.</a:t>
            </a:r>
            <a:endParaRPr/>
          </a:p>
        </p:txBody>
      </p:sp>
      <p:cxnSp>
        <p:nvCxnSpPr>
          <p:cNvPr id="586" name="Google Shape;586;p35"/>
          <p:cNvCxnSpPr/>
          <p:nvPr/>
        </p:nvCxnSpPr>
        <p:spPr>
          <a:xfrm flipH="1">
            <a:off x="4500334" y="1340768"/>
            <a:ext cx="1943874" cy="940095"/>
          </a:xfrm>
          <a:prstGeom prst="straightConnector1">
            <a:avLst/>
          </a:prstGeom>
          <a:noFill/>
          <a:ln cap="flat" cmpd="sng" w="38100">
            <a:solidFill>
              <a:schemeClr val="accent3"/>
            </a:solidFill>
            <a:prstDash val="solid"/>
            <a:round/>
            <a:headEnd len="sm" w="sm" type="none"/>
            <a:tailEnd len="med" w="med" type="stealth"/>
          </a:ln>
          <a:effectLst>
            <a:outerShdw blurRad="40000" rotWithShape="0" dir="5400000" dist="23000">
              <a:srgbClr val="000000">
                <a:alpha val="34901"/>
              </a:srgbClr>
            </a:outerShdw>
          </a:effectLst>
        </p:spPr>
      </p:cxnSp>
      <p:sp>
        <p:nvSpPr>
          <p:cNvPr id="587" name="Google Shape;587;p35"/>
          <p:cNvSpPr txBox="1"/>
          <p:nvPr/>
        </p:nvSpPr>
        <p:spPr>
          <a:xfrm>
            <a:off x="6588224" y="692696"/>
            <a:ext cx="2448272"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chemeClr val="dk2"/>
                </a:solidFill>
                <a:latin typeface="Calibri"/>
                <a:ea typeface="Calibri"/>
                <a:cs typeface="Calibri"/>
                <a:sym typeface="Calibri"/>
              </a:rPr>
              <a:t>Don’t rotate this unless asked to by racedesk or the SU. It changes the channel and you won’t be able to hear what’s going on.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36"/>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Starting protocol</a:t>
            </a:r>
            <a:br>
              <a:rPr lang="en-GB"/>
            </a:br>
            <a:r>
              <a:rPr b="0" i="1" lang="en-GB"/>
              <a:t>We use the guns, the radio and the tannoy – listen out for them</a:t>
            </a:r>
            <a:endParaRPr/>
          </a:p>
        </p:txBody>
      </p:sp>
      <p:sp>
        <p:nvSpPr>
          <p:cNvPr id="593" name="Google Shape;593;p36"/>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a:bodyPr>
          <a:lstStyle/>
          <a:p>
            <a:pPr indent="-342879" lvl="0" marL="342879" rtl="0" algn="l">
              <a:lnSpc>
                <a:spcPct val="90000"/>
              </a:lnSpc>
              <a:spcBef>
                <a:spcPts val="0"/>
              </a:spcBef>
              <a:spcAft>
                <a:spcPts val="0"/>
              </a:spcAft>
              <a:buClr>
                <a:schemeClr val="dk2"/>
              </a:buClr>
              <a:buSzPts val="1800"/>
              <a:buChar char="•"/>
            </a:pPr>
            <a:r>
              <a:rPr lang="en-GB"/>
              <a:t>With about 10 minutes to go, all crews should be below gut (5 minutes is sufficient for Div. 1 crews)</a:t>
            </a:r>
            <a:endParaRPr/>
          </a:p>
          <a:p>
            <a:pPr indent="-342879" lvl="0" marL="342879" rtl="0" algn="l">
              <a:lnSpc>
                <a:spcPct val="90000"/>
              </a:lnSpc>
              <a:spcBef>
                <a:spcPts val="360"/>
              </a:spcBef>
              <a:spcAft>
                <a:spcPts val="0"/>
              </a:spcAft>
              <a:buClr>
                <a:schemeClr val="dk2"/>
              </a:buClr>
              <a:buSzPts val="1800"/>
              <a:buChar char="•"/>
            </a:pPr>
            <a:r>
              <a:rPr lang="en-GB"/>
              <a:t>Expect a river check at this point</a:t>
            </a:r>
            <a:endParaRPr/>
          </a:p>
          <a:p>
            <a:pPr indent="-342879" lvl="0" marL="342879" rtl="0" algn="l">
              <a:lnSpc>
                <a:spcPct val="90000"/>
              </a:lnSpc>
              <a:spcBef>
                <a:spcPts val="360"/>
              </a:spcBef>
              <a:spcAft>
                <a:spcPts val="0"/>
              </a:spcAft>
              <a:buClr>
                <a:schemeClr val="dk2"/>
              </a:buClr>
              <a:buSzPts val="1800"/>
              <a:buChar char="•"/>
            </a:pPr>
            <a:r>
              <a:rPr lang="en-GB"/>
              <a:t>Alert the SU if you think someone will be late. Don’t be afraid to tell them to get moving!</a:t>
            </a:r>
            <a:endParaRPr/>
          </a:p>
          <a:p>
            <a:pPr indent="-342879" lvl="0" marL="342879" rtl="0" algn="l">
              <a:lnSpc>
                <a:spcPct val="90000"/>
              </a:lnSpc>
              <a:spcBef>
                <a:spcPts val="360"/>
              </a:spcBef>
              <a:spcAft>
                <a:spcPts val="0"/>
              </a:spcAft>
              <a:buClr>
                <a:schemeClr val="dk2"/>
              </a:buClr>
              <a:buSzPts val="1800"/>
              <a:buChar char="•"/>
            </a:pPr>
            <a:r>
              <a:rPr lang="en-GB"/>
              <a:t>With the 5 minute gun, all crews should be near their bunglines. All of them should be attached by the 1MG</a:t>
            </a:r>
            <a:endParaRPr/>
          </a:p>
          <a:p>
            <a:pPr indent="-342879" lvl="0" marL="342879" rtl="0" algn="l">
              <a:spcBef>
                <a:spcPts val="360"/>
              </a:spcBef>
              <a:spcAft>
                <a:spcPts val="0"/>
              </a:spcAft>
              <a:buClr>
                <a:schemeClr val="dk2"/>
              </a:buClr>
              <a:buSzPts val="1800"/>
              <a:buChar char="•"/>
            </a:pPr>
            <a:r>
              <a:rPr lang="en-GB"/>
              <a:t>Expect one final river check before the 1MG. It is vital that you report anything that might compromise the race</a:t>
            </a:r>
            <a:endParaRPr/>
          </a:p>
          <a:p>
            <a:pPr indent="-342879" lvl="0" marL="342879" rtl="0" algn="l">
              <a:spcBef>
                <a:spcPts val="360"/>
              </a:spcBef>
              <a:spcAft>
                <a:spcPts val="0"/>
              </a:spcAft>
              <a:buClr>
                <a:schemeClr val="dk2"/>
              </a:buClr>
              <a:buSzPts val="1800"/>
              <a:buChar char="•"/>
            </a:pPr>
            <a:r>
              <a:rPr lang="en-GB"/>
              <a:t>The 1MG fires, and then the race will start with the start gun 60 seconds later</a:t>
            </a:r>
            <a:endParaRPr/>
          </a:p>
          <a:p>
            <a:pPr indent="-342879" lvl="0" marL="342879" rtl="0" algn="l">
              <a:spcBef>
                <a:spcPts val="360"/>
              </a:spcBef>
              <a:spcAft>
                <a:spcPts val="0"/>
              </a:spcAft>
              <a:buClr>
                <a:schemeClr val="dk2"/>
              </a:buClr>
              <a:buSzPts val="1800"/>
              <a:buChar char="•"/>
            </a:pPr>
            <a:r>
              <a:rPr lang="en-GB"/>
              <a:t>Racedesk acknowledges all guns</a:t>
            </a:r>
            <a:endParaRPr/>
          </a:p>
          <a:p>
            <a:pPr indent="-342879" lvl="0" marL="342879" rtl="0" algn="l">
              <a:spcBef>
                <a:spcPts val="360"/>
              </a:spcBef>
              <a:spcAft>
                <a:spcPts val="0"/>
              </a:spcAft>
              <a:buClr>
                <a:schemeClr val="dk2"/>
              </a:buClr>
              <a:buSzPts val="1800"/>
              <a:buChar char="•"/>
            </a:pPr>
            <a:r>
              <a:rPr lang="en-GB"/>
              <a:t>Radio silence after 1MG unless there is a reason to stop the race</a:t>
            </a:r>
            <a:endParaRPr/>
          </a:p>
        </p:txBody>
      </p:sp>
      <p:sp>
        <p:nvSpPr>
          <p:cNvPr id="594" name="Google Shape;594;p36"/>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595" name="Google Shape;595;p36"/>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37"/>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Starting protocol</a:t>
            </a:r>
            <a:br>
              <a:rPr lang="en-GB"/>
            </a:br>
            <a:r>
              <a:rPr b="0" i="1" lang="en-GB"/>
              <a:t>We use the guns, the radio and the tannoy – listen out for them</a:t>
            </a:r>
            <a:endParaRPr/>
          </a:p>
        </p:txBody>
      </p:sp>
      <p:graphicFrame>
        <p:nvGraphicFramePr>
          <p:cNvPr id="601" name="Google Shape;601;p37"/>
          <p:cNvGraphicFramePr/>
          <p:nvPr/>
        </p:nvGraphicFramePr>
        <p:xfrm>
          <a:off x="457200" y="1052736"/>
          <a:ext cx="3000000" cy="3000000"/>
        </p:xfrm>
        <a:graphic>
          <a:graphicData uri="http://schemas.openxmlformats.org/drawingml/2006/table">
            <a:tbl>
              <a:tblPr bandRow="1" firstRow="1">
                <a:noFill/>
                <a:tableStyleId>{8BC3B1CC-B657-482D-982D-253C45CA7DA4}</a:tableStyleId>
              </a:tblPr>
              <a:tblGrid>
                <a:gridCol w="1371600"/>
                <a:gridCol w="1371600"/>
                <a:gridCol w="1371600"/>
                <a:gridCol w="1371600"/>
                <a:gridCol w="1371600"/>
                <a:gridCol w="1371600"/>
              </a:tblGrid>
              <a:tr h="879125">
                <a:tc>
                  <a:txBody>
                    <a:bodyPr/>
                    <a:lstStyle/>
                    <a:p>
                      <a:pPr indent="0" lvl="0" marL="0" marR="0" rtl="0" algn="ctr">
                        <a:spcBef>
                          <a:spcPts val="0"/>
                        </a:spcBef>
                        <a:spcAft>
                          <a:spcPts val="0"/>
                        </a:spcAft>
                        <a:buNone/>
                      </a:pPr>
                      <a:r>
                        <a:t/>
                      </a:r>
                      <a:endParaRPr sz="1800"/>
                    </a:p>
                  </a:txBody>
                  <a:tcPr marT="45725" marB="45725" marR="91450" marL="91450" anchor="ctr">
                    <a:solidFill>
                      <a:schemeClr val="lt1"/>
                    </a:solidFill>
                  </a:tcPr>
                </a:tc>
                <a:tc>
                  <a:txBody>
                    <a:bodyPr/>
                    <a:lstStyle/>
                    <a:p>
                      <a:pPr indent="0" lvl="0" marL="0" marR="0" rtl="0" algn="ctr">
                        <a:spcBef>
                          <a:spcPts val="0"/>
                        </a:spcBef>
                        <a:spcAft>
                          <a:spcPts val="0"/>
                        </a:spcAft>
                        <a:buNone/>
                      </a:pPr>
                      <a:r>
                        <a:rPr lang="en-GB" sz="1800"/>
                        <a:t>5 Minute Gun</a:t>
                      </a:r>
                      <a:endParaRPr/>
                    </a:p>
                  </a:txBody>
                  <a:tcPr marT="45725" marB="45725" marR="91450" marL="91450" anchor="ctr"/>
                </a:tc>
                <a:tc>
                  <a:txBody>
                    <a:bodyPr/>
                    <a:lstStyle/>
                    <a:p>
                      <a:pPr indent="0" lvl="0" marL="0" marR="0" rtl="0" algn="ctr">
                        <a:spcBef>
                          <a:spcPts val="0"/>
                        </a:spcBef>
                        <a:spcAft>
                          <a:spcPts val="0"/>
                        </a:spcAft>
                        <a:buNone/>
                      </a:pPr>
                      <a:r>
                        <a:rPr lang="en-GB" sz="1800"/>
                        <a:t>Waiting…</a:t>
                      </a:r>
                      <a:endParaRPr/>
                    </a:p>
                  </a:txBody>
                  <a:tcPr marT="45725" marB="45725" marR="91450" marL="91450" anchor="ctr"/>
                </a:tc>
                <a:tc>
                  <a:txBody>
                    <a:bodyPr/>
                    <a:lstStyle/>
                    <a:p>
                      <a:pPr indent="0" lvl="0" marL="0" marR="0" rtl="0" algn="ctr">
                        <a:spcBef>
                          <a:spcPts val="0"/>
                        </a:spcBef>
                        <a:spcAft>
                          <a:spcPts val="0"/>
                        </a:spcAft>
                        <a:buNone/>
                      </a:pPr>
                      <a:r>
                        <a:rPr lang="en-GB" sz="1800"/>
                        <a:t>1 Minute Gun</a:t>
                      </a:r>
                      <a:endParaRPr/>
                    </a:p>
                  </a:txBody>
                  <a:tcPr marT="45725" marB="45725" marR="91450" marL="91450" anchor="ctr"/>
                </a:tc>
                <a:tc>
                  <a:txBody>
                    <a:bodyPr/>
                    <a:lstStyle/>
                    <a:p>
                      <a:pPr indent="0" lvl="0" marL="0" marR="0" rtl="0" algn="ctr">
                        <a:spcBef>
                          <a:spcPts val="0"/>
                        </a:spcBef>
                        <a:spcAft>
                          <a:spcPts val="0"/>
                        </a:spcAft>
                        <a:buNone/>
                      </a:pPr>
                      <a:r>
                        <a:rPr lang="en-GB" sz="1800"/>
                        <a:t>Waiting….</a:t>
                      </a:r>
                      <a:endParaRPr/>
                    </a:p>
                  </a:txBody>
                  <a:tcPr marT="45725" marB="45725" marR="91450" marL="91450" anchor="ctr"/>
                </a:tc>
                <a:tc>
                  <a:txBody>
                    <a:bodyPr/>
                    <a:lstStyle/>
                    <a:p>
                      <a:pPr indent="0" lvl="0" marL="0" marR="0" rtl="0" algn="ctr">
                        <a:spcBef>
                          <a:spcPts val="0"/>
                        </a:spcBef>
                        <a:spcAft>
                          <a:spcPts val="0"/>
                        </a:spcAft>
                        <a:buNone/>
                      </a:pPr>
                      <a:r>
                        <a:rPr lang="en-GB" sz="1800"/>
                        <a:t>Go!</a:t>
                      </a:r>
                      <a:endParaRPr/>
                    </a:p>
                  </a:txBody>
                  <a:tcPr marT="45725" marB="45725" marR="91450" marL="91450" anchor="ctr"/>
                </a:tc>
              </a:tr>
              <a:tr h="1219050">
                <a:tc>
                  <a:txBody>
                    <a:bodyPr/>
                    <a:lstStyle/>
                    <a:p>
                      <a:pPr indent="0" lvl="0" marL="0" marR="0" rtl="0" algn="ctr">
                        <a:spcBef>
                          <a:spcPts val="0"/>
                        </a:spcBef>
                        <a:spcAft>
                          <a:spcPts val="0"/>
                        </a:spcAft>
                        <a:buNone/>
                      </a:pPr>
                      <a:r>
                        <a:rPr b="1" lang="en-GB" sz="1800">
                          <a:solidFill>
                            <a:schemeClr val="accent6"/>
                          </a:solidFill>
                        </a:rPr>
                        <a:t>Guns</a:t>
                      </a:r>
                      <a:endParaRPr/>
                    </a:p>
                  </a:txBody>
                  <a:tcPr marT="45725" marB="45725" marR="91450" marL="91450" anchor="ctr">
                    <a:solidFill>
                      <a:schemeClr val="accent2"/>
                    </a:solidFill>
                  </a:tcPr>
                </a:tc>
                <a:tc>
                  <a:txBody>
                    <a:bodyPr/>
                    <a:lstStyle/>
                    <a:p>
                      <a:pPr indent="0" lvl="0" marL="0" marR="0" rtl="0" algn="ctr">
                        <a:spcBef>
                          <a:spcPts val="0"/>
                        </a:spcBef>
                        <a:spcAft>
                          <a:spcPts val="0"/>
                        </a:spcAft>
                        <a:buNone/>
                      </a:pPr>
                      <a:r>
                        <a:rPr b="1" lang="en-GB" sz="1400">
                          <a:solidFill>
                            <a:schemeClr val="accent3"/>
                          </a:solidFill>
                        </a:rPr>
                        <a:t>BOOM!</a:t>
                      </a:r>
                      <a:endParaRPr/>
                    </a:p>
                  </a:txBody>
                  <a:tcPr marT="45725" marB="45725" marR="91450" marL="91450" anchor="ctr"/>
                </a:tc>
                <a:tc>
                  <a:txBody>
                    <a:bodyPr/>
                    <a:lstStyle/>
                    <a:p>
                      <a:pPr indent="0" lvl="0" marL="0" marR="0" rtl="0" algn="ctr">
                        <a:spcBef>
                          <a:spcPts val="0"/>
                        </a:spcBef>
                        <a:spcAft>
                          <a:spcPts val="0"/>
                        </a:spcAft>
                        <a:buNone/>
                      </a:pPr>
                      <a:r>
                        <a:t/>
                      </a:r>
                      <a:endParaRPr sz="1400"/>
                    </a:p>
                  </a:txBody>
                  <a:tcPr marT="45725" marB="45725" marR="91450" marL="91450" anchor="ctr"/>
                </a:tc>
                <a:tc>
                  <a:txBody>
                    <a:bodyPr/>
                    <a:lstStyle/>
                    <a:p>
                      <a:pPr indent="0" lvl="0" marL="0" marR="0" rtl="0" algn="ctr">
                        <a:lnSpc>
                          <a:spcPct val="100000"/>
                        </a:lnSpc>
                        <a:spcBef>
                          <a:spcPts val="0"/>
                        </a:spcBef>
                        <a:spcAft>
                          <a:spcPts val="0"/>
                        </a:spcAft>
                        <a:buClr>
                          <a:schemeClr val="accent3"/>
                        </a:buClr>
                        <a:buSzPts val="1400"/>
                        <a:buFont typeface="Calibri"/>
                        <a:buNone/>
                      </a:pPr>
                      <a:r>
                        <a:rPr b="1" lang="en-GB" sz="1400">
                          <a:solidFill>
                            <a:schemeClr val="accent3"/>
                          </a:solidFill>
                        </a:rPr>
                        <a:t>BOOM!</a:t>
                      </a:r>
                      <a:endParaRPr/>
                    </a:p>
                  </a:txBody>
                  <a:tcPr marT="45725" marB="45725" marR="91450" marL="91450" anchor="ctr"/>
                </a:tc>
                <a:tc>
                  <a:txBody>
                    <a:bodyPr/>
                    <a:lstStyle/>
                    <a:p>
                      <a:pPr indent="0" lvl="0" marL="0" marR="0" rtl="0" algn="ctr">
                        <a:spcBef>
                          <a:spcPts val="0"/>
                        </a:spcBef>
                        <a:spcAft>
                          <a:spcPts val="0"/>
                        </a:spcAft>
                        <a:buNone/>
                      </a:pPr>
                      <a:r>
                        <a:t/>
                      </a:r>
                      <a:endParaRPr sz="1400"/>
                    </a:p>
                  </a:txBody>
                  <a:tcPr marT="45725" marB="45725" marR="91450" marL="91450" anchor="ctr"/>
                </a:tc>
                <a:tc>
                  <a:txBody>
                    <a:bodyPr/>
                    <a:lstStyle/>
                    <a:p>
                      <a:pPr indent="0" lvl="0" marL="0" marR="0" rtl="0" algn="ctr">
                        <a:lnSpc>
                          <a:spcPct val="100000"/>
                        </a:lnSpc>
                        <a:spcBef>
                          <a:spcPts val="0"/>
                        </a:spcBef>
                        <a:spcAft>
                          <a:spcPts val="0"/>
                        </a:spcAft>
                        <a:buClr>
                          <a:schemeClr val="accent3"/>
                        </a:buClr>
                        <a:buSzPts val="1400"/>
                        <a:buFont typeface="Calibri"/>
                        <a:buNone/>
                      </a:pPr>
                      <a:r>
                        <a:rPr b="1" lang="en-GB" sz="1400">
                          <a:solidFill>
                            <a:schemeClr val="accent3"/>
                          </a:solidFill>
                        </a:rPr>
                        <a:t>BOOM!</a:t>
                      </a:r>
                      <a:endParaRPr/>
                    </a:p>
                  </a:txBody>
                  <a:tcPr marT="45725" marB="45725" marR="91450" marL="91450" anchor="ctr"/>
                </a:tc>
              </a:tr>
              <a:tr h="1219050">
                <a:tc>
                  <a:txBody>
                    <a:bodyPr/>
                    <a:lstStyle/>
                    <a:p>
                      <a:pPr indent="0" lvl="0" marL="0" marR="0" rtl="0" algn="ctr">
                        <a:spcBef>
                          <a:spcPts val="0"/>
                        </a:spcBef>
                        <a:spcAft>
                          <a:spcPts val="0"/>
                        </a:spcAft>
                        <a:buNone/>
                      </a:pPr>
                      <a:r>
                        <a:rPr b="1" lang="en-GB" sz="1800">
                          <a:solidFill>
                            <a:schemeClr val="accent6"/>
                          </a:solidFill>
                        </a:rPr>
                        <a:t>Radio system</a:t>
                      </a:r>
                      <a:endParaRPr/>
                    </a:p>
                  </a:txBody>
                  <a:tcPr marT="45725" marB="45725" marR="91450" marL="91450" anchor="ctr">
                    <a:solidFill>
                      <a:srgbClr val="9292B7"/>
                    </a:solidFill>
                  </a:tcPr>
                </a:tc>
                <a:tc>
                  <a:txBody>
                    <a:bodyPr/>
                    <a:lstStyle/>
                    <a:p>
                      <a:pPr indent="0" lvl="0" marL="0" marR="0" rtl="0" algn="ctr">
                        <a:spcBef>
                          <a:spcPts val="0"/>
                        </a:spcBef>
                        <a:spcAft>
                          <a:spcPts val="0"/>
                        </a:spcAft>
                        <a:buNone/>
                      </a:pPr>
                      <a:r>
                        <a:rPr lang="en-GB" sz="1400"/>
                        <a:t>Racedesk</a:t>
                      </a:r>
                      <a:r>
                        <a:rPr lang="en-GB" sz="1400"/>
                        <a:t> acknowledges</a:t>
                      </a:r>
                      <a:endParaRPr sz="1400"/>
                    </a:p>
                  </a:txBody>
                  <a:tcPr marT="45725" marB="45725" marR="91450" marL="91450" anchor="ctr"/>
                </a:tc>
                <a:tc>
                  <a:txBody>
                    <a:bodyPr/>
                    <a:lstStyle/>
                    <a:p>
                      <a:pPr indent="0" lvl="0" marL="0" marR="0" rtl="0" algn="ctr">
                        <a:spcBef>
                          <a:spcPts val="0"/>
                        </a:spcBef>
                        <a:spcAft>
                          <a:spcPts val="0"/>
                        </a:spcAft>
                        <a:buNone/>
                      </a:pPr>
                      <a:r>
                        <a:rPr lang="en-GB" sz="1400"/>
                        <a:t>River check</a:t>
                      </a:r>
                      <a:endParaRPr/>
                    </a:p>
                  </a:txBody>
                  <a:tcPr marT="45725" marB="45725" marR="91450" marL="91450" anchor="ctr"/>
                </a:tc>
                <a:tc>
                  <a:txBody>
                    <a:bodyPr/>
                    <a:lstStyle/>
                    <a:p>
                      <a:pPr indent="0" lvl="0" marL="0" marR="0" rtl="0" algn="ctr">
                        <a:spcBef>
                          <a:spcPts val="0"/>
                        </a:spcBef>
                        <a:spcAft>
                          <a:spcPts val="0"/>
                        </a:spcAft>
                        <a:buNone/>
                      </a:pPr>
                      <a:r>
                        <a:t/>
                      </a:r>
                      <a:endParaRPr sz="1400"/>
                    </a:p>
                  </a:txBody>
                  <a:tcPr marT="45725" marB="45725" marR="91450" marL="91450" anchor="ctr"/>
                </a:tc>
                <a:tc>
                  <a:txBody>
                    <a:bodyPr/>
                    <a:lstStyle/>
                    <a:p>
                      <a:pPr indent="0" lvl="0" marL="0" marR="0" rtl="0" algn="ctr">
                        <a:spcBef>
                          <a:spcPts val="0"/>
                        </a:spcBef>
                        <a:spcAft>
                          <a:spcPts val="0"/>
                        </a:spcAft>
                        <a:buNone/>
                      </a:pPr>
                      <a:r>
                        <a:t/>
                      </a:r>
                      <a:endParaRPr sz="1400"/>
                    </a:p>
                  </a:txBody>
                  <a:tcPr marT="45725" marB="45725" marR="91450" marL="91450" anchor="ctr"/>
                </a:tc>
                <a:tc>
                  <a:txBody>
                    <a:bodyPr/>
                    <a:lstStyle/>
                    <a:p>
                      <a:pPr indent="0" lvl="0" marL="0" marR="0" rtl="0" algn="ctr">
                        <a:spcBef>
                          <a:spcPts val="0"/>
                        </a:spcBef>
                        <a:spcAft>
                          <a:spcPts val="0"/>
                        </a:spcAft>
                        <a:buNone/>
                      </a:pPr>
                      <a:r>
                        <a:t/>
                      </a:r>
                      <a:endParaRPr sz="1400"/>
                    </a:p>
                  </a:txBody>
                  <a:tcPr marT="45725" marB="45725" marR="91450" marL="91450" anchor="ctr"/>
                </a:tc>
              </a:tr>
              <a:tr h="1219050">
                <a:tc>
                  <a:txBody>
                    <a:bodyPr/>
                    <a:lstStyle/>
                    <a:p>
                      <a:pPr indent="0" lvl="0" marL="0" marR="0" rtl="0" algn="ctr">
                        <a:spcBef>
                          <a:spcPts val="0"/>
                        </a:spcBef>
                        <a:spcAft>
                          <a:spcPts val="0"/>
                        </a:spcAft>
                        <a:buNone/>
                      </a:pPr>
                      <a:r>
                        <a:rPr b="1" lang="en-GB" sz="1800">
                          <a:solidFill>
                            <a:schemeClr val="accent6"/>
                          </a:solidFill>
                        </a:rPr>
                        <a:t>Tannoy</a:t>
                      </a:r>
                      <a:endParaRPr/>
                    </a:p>
                  </a:txBody>
                  <a:tcPr marT="45725" marB="45725" marR="91450" marL="91450" anchor="ctr">
                    <a:solidFill>
                      <a:schemeClr val="accent2"/>
                    </a:solidFill>
                  </a:tcPr>
                </a:tc>
                <a:tc>
                  <a:txBody>
                    <a:bodyPr/>
                    <a:lstStyle/>
                    <a:p>
                      <a:pPr indent="0" lvl="0" marL="0" marR="0" rtl="0" algn="ctr">
                        <a:spcBef>
                          <a:spcPts val="0"/>
                        </a:spcBef>
                        <a:spcAft>
                          <a:spcPts val="0"/>
                        </a:spcAft>
                        <a:buNone/>
                      </a:pPr>
                      <a:r>
                        <a:rPr lang="en-GB" sz="1400"/>
                        <a:t>The 5MG</a:t>
                      </a:r>
                      <a:r>
                        <a:rPr lang="en-GB" sz="1400"/>
                        <a:t> has been fired!</a:t>
                      </a:r>
                      <a:endParaRPr sz="1400"/>
                    </a:p>
                  </a:txBody>
                  <a:tcPr marT="45725" marB="45725" marR="91450" marL="91450" anchor="ctr"/>
                </a:tc>
                <a:tc>
                  <a:txBody>
                    <a:bodyPr/>
                    <a:lstStyle/>
                    <a:p>
                      <a:pPr indent="0" lvl="0" marL="0" marR="0" rtl="0" algn="ctr">
                        <a:spcBef>
                          <a:spcPts val="0"/>
                        </a:spcBef>
                        <a:spcAft>
                          <a:spcPts val="0"/>
                        </a:spcAft>
                        <a:buNone/>
                      </a:pPr>
                      <a:r>
                        <a:t/>
                      </a:r>
                      <a:endParaRPr sz="1400"/>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400"/>
                        <a:buFont typeface="Calibri"/>
                        <a:buNone/>
                      </a:pPr>
                      <a:r>
                        <a:rPr lang="en-GB" sz="1400"/>
                        <a:t>The 1MG</a:t>
                      </a:r>
                      <a:r>
                        <a:rPr lang="en-GB" sz="1400"/>
                        <a:t> has been fired!</a:t>
                      </a:r>
                      <a:endParaRPr sz="1400"/>
                    </a:p>
                    <a:p>
                      <a:pPr indent="0" lvl="0" marL="0" marR="0" rtl="0" algn="ctr">
                        <a:spcBef>
                          <a:spcPts val="0"/>
                        </a:spcBef>
                        <a:spcAft>
                          <a:spcPts val="0"/>
                        </a:spcAft>
                        <a:buNone/>
                      </a:pPr>
                      <a:r>
                        <a:t/>
                      </a:r>
                      <a:endParaRPr sz="1400"/>
                    </a:p>
                  </a:txBody>
                  <a:tcPr marT="45725" marB="45725" marR="91450" marL="91450" anchor="ctr"/>
                </a:tc>
                <a:tc>
                  <a:txBody>
                    <a:bodyPr/>
                    <a:lstStyle/>
                    <a:p>
                      <a:pPr indent="0" lvl="0" marL="0" marR="0" rtl="0" algn="ctr">
                        <a:spcBef>
                          <a:spcPts val="0"/>
                        </a:spcBef>
                        <a:spcAft>
                          <a:spcPts val="0"/>
                        </a:spcAft>
                        <a:buNone/>
                      </a:pPr>
                      <a:r>
                        <a:t/>
                      </a:r>
                      <a:endParaRPr sz="1400"/>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400"/>
                        <a:buFont typeface="Calibri"/>
                        <a:buNone/>
                      </a:pPr>
                      <a:r>
                        <a:t/>
                      </a:r>
                      <a:endParaRPr sz="1400"/>
                    </a:p>
                  </a:txBody>
                  <a:tcPr marT="45725" marB="45725" marR="91450" marL="91450" anchor="ctr"/>
                </a:tc>
              </a:tr>
            </a:tbl>
          </a:graphicData>
        </a:graphic>
      </p:graphicFrame>
      <p:sp>
        <p:nvSpPr>
          <p:cNvPr id="602" name="Google Shape;602;p37"/>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603" name="Google Shape;603;p37"/>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cxnSp>
        <p:nvCxnSpPr>
          <p:cNvPr id="604" name="Google Shape;604;p37"/>
          <p:cNvCxnSpPr/>
          <p:nvPr/>
        </p:nvCxnSpPr>
        <p:spPr>
          <a:xfrm>
            <a:off x="2483768" y="2708697"/>
            <a:ext cx="0" cy="792088"/>
          </a:xfrm>
          <a:prstGeom prst="straightConnector1">
            <a:avLst/>
          </a:prstGeom>
          <a:noFill/>
          <a:ln cap="flat" cmpd="sng" w="28575">
            <a:solidFill>
              <a:srgbClr val="1D1D56"/>
            </a:solidFill>
            <a:prstDash val="solid"/>
            <a:round/>
            <a:headEnd len="sm" w="sm" type="none"/>
            <a:tailEnd len="med" w="med" type="stealth"/>
          </a:ln>
        </p:spPr>
      </p:cxnSp>
      <p:cxnSp>
        <p:nvCxnSpPr>
          <p:cNvPr id="605" name="Google Shape;605;p37"/>
          <p:cNvCxnSpPr/>
          <p:nvPr/>
        </p:nvCxnSpPr>
        <p:spPr>
          <a:xfrm>
            <a:off x="2483768" y="4076849"/>
            <a:ext cx="0" cy="648072"/>
          </a:xfrm>
          <a:prstGeom prst="straightConnector1">
            <a:avLst/>
          </a:prstGeom>
          <a:noFill/>
          <a:ln cap="flat" cmpd="sng" w="28575">
            <a:solidFill>
              <a:srgbClr val="1D1D56"/>
            </a:solidFill>
            <a:prstDash val="solid"/>
            <a:round/>
            <a:headEnd len="sm" w="sm" type="none"/>
            <a:tailEnd len="med" w="med" type="stealth"/>
          </a:ln>
        </p:spPr>
      </p:cxnSp>
      <p:cxnSp>
        <p:nvCxnSpPr>
          <p:cNvPr id="606" name="Google Shape;606;p37"/>
          <p:cNvCxnSpPr/>
          <p:nvPr/>
        </p:nvCxnSpPr>
        <p:spPr>
          <a:xfrm>
            <a:off x="3091543" y="3788229"/>
            <a:ext cx="264705" cy="588"/>
          </a:xfrm>
          <a:prstGeom prst="straightConnector1">
            <a:avLst/>
          </a:prstGeom>
          <a:noFill/>
          <a:ln cap="flat" cmpd="sng" w="28575">
            <a:solidFill>
              <a:srgbClr val="1D1D56"/>
            </a:solidFill>
            <a:prstDash val="solid"/>
            <a:round/>
            <a:headEnd len="sm" w="sm" type="none"/>
            <a:tailEnd len="med" w="med" type="stealth"/>
          </a:ln>
        </p:spPr>
      </p:cxnSp>
      <p:cxnSp>
        <p:nvCxnSpPr>
          <p:cNvPr id="607" name="Google Shape;607;p37"/>
          <p:cNvCxnSpPr/>
          <p:nvPr/>
        </p:nvCxnSpPr>
        <p:spPr>
          <a:xfrm flipH="1" rot="10800000">
            <a:off x="4211960" y="2708697"/>
            <a:ext cx="648072" cy="792088"/>
          </a:xfrm>
          <a:prstGeom prst="straightConnector1">
            <a:avLst/>
          </a:prstGeom>
          <a:noFill/>
          <a:ln cap="flat" cmpd="sng" w="28575">
            <a:solidFill>
              <a:srgbClr val="1D1D56"/>
            </a:solidFill>
            <a:prstDash val="solid"/>
            <a:round/>
            <a:headEnd len="sm" w="sm" type="none"/>
            <a:tailEnd len="med" w="med" type="stealth"/>
          </a:ln>
        </p:spPr>
      </p:cxnSp>
      <p:pic>
        <p:nvPicPr>
          <p:cNvPr id="608" name="Google Shape;608;p37"/>
          <p:cNvPicPr preferRelativeResize="0"/>
          <p:nvPr/>
        </p:nvPicPr>
        <p:blipFill rotWithShape="1">
          <a:blip r:embed="rId3">
            <a:alphaModFix/>
          </a:blip>
          <a:srcRect b="0" l="0" r="0" t="0"/>
          <a:stretch/>
        </p:blipFill>
        <p:spPr>
          <a:xfrm>
            <a:off x="6300192" y="3475633"/>
            <a:ext cx="609600" cy="609600"/>
          </a:xfrm>
          <a:prstGeom prst="rect">
            <a:avLst/>
          </a:prstGeom>
          <a:noFill/>
          <a:ln>
            <a:noFill/>
          </a:ln>
        </p:spPr>
      </p:pic>
      <p:cxnSp>
        <p:nvCxnSpPr>
          <p:cNvPr id="609" name="Google Shape;609;p37"/>
          <p:cNvCxnSpPr/>
          <p:nvPr/>
        </p:nvCxnSpPr>
        <p:spPr>
          <a:xfrm flipH="1" rot="10800000">
            <a:off x="7020272" y="2757277"/>
            <a:ext cx="576064" cy="792088"/>
          </a:xfrm>
          <a:prstGeom prst="straightConnector1">
            <a:avLst/>
          </a:prstGeom>
          <a:noFill/>
          <a:ln cap="flat" cmpd="sng" w="28575">
            <a:solidFill>
              <a:srgbClr val="1D1D56"/>
            </a:solidFill>
            <a:prstDash val="solid"/>
            <a:round/>
            <a:headEnd len="sm" w="sm" type="none"/>
            <a:tailEnd len="med" w="med" type="stealth"/>
          </a:ln>
        </p:spPr>
      </p:cxnSp>
      <p:pic>
        <p:nvPicPr>
          <p:cNvPr id="610" name="Google Shape;610;p37"/>
          <p:cNvPicPr preferRelativeResize="0"/>
          <p:nvPr/>
        </p:nvPicPr>
        <p:blipFill rotWithShape="1">
          <a:blip r:embed="rId3">
            <a:alphaModFix/>
          </a:blip>
          <a:srcRect b="0" l="0" r="0" t="0"/>
          <a:stretch/>
        </p:blipFill>
        <p:spPr>
          <a:xfrm>
            <a:off x="8036002" y="3772049"/>
            <a:ext cx="609600" cy="609600"/>
          </a:xfrm>
          <a:prstGeom prst="rect">
            <a:avLst/>
          </a:prstGeom>
          <a:noFill/>
          <a:ln>
            <a:noFill/>
          </a:ln>
        </p:spPr>
      </p:pic>
      <p:pic>
        <p:nvPicPr>
          <p:cNvPr id="611" name="Google Shape;611;p37"/>
          <p:cNvPicPr preferRelativeResize="0"/>
          <p:nvPr/>
        </p:nvPicPr>
        <p:blipFill rotWithShape="1">
          <a:blip r:embed="rId3">
            <a:alphaModFix/>
          </a:blip>
          <a:srcRect b="0" l="0" r="0" t="0"/>
          <a:stretch/>
        </p:blipFill>
        <p:spPr>
          <a:xfrm>
            <a:off x="7433941" y="3223323"/>
            <a:ext cx="609600" cy="609600"/>
          </a:xfrm>
          <a:prstGeom prst="rect">
            <a:avLst/>
          </a:prstGeom>
          <a:noFill/>
          <a:ln>
            <a:noFill/>
          </a:ln>
        </p:spPr>
      </p:pic>
      <p:cxnSp>
        <p:nvCxnSpPr>
          <p:cNvPr id="612" name="Google Shape;612;p37"/>
          <p:cNvCxnSpPr/>
          <p:nvPr/>
        </p:nvCxnSpPr>
        <p:spPr>
          <a:xfrm>
            <a:off x="7738741" y="2736409"/>
            <a:ext cx="0" cy="449064"/>
          </a:xfrm>
          <a:prstGeom prst="straightConnector1">
            <a:avLst/>
          </a:prstGeom>
          <a:noFill/>
          <a:ln cap="flat" cmpd="sng" w="28575">
            <a:solidFill>
              <a:srgbClr val="1D1D56"/>
            </a:solidFill>
            <a:prstDash val="solid"/>
            <a:round/>
            <a:headEnd len="sm" w="sm" type="none"/>
            <a:tailEnd len="med" w="med" type="stealth"/>
          </a:ln>
        </p:spPr>
      </p:cxnSp>
      <p:cxnSp>
        <p:nvCxnSpPr>
          <p:cNvPr id="613" name="Google Shape;613;p37"/>
          <p:cNvCxnSpPr>
            <a:stCxn id="611" idx="2"/>
          </p:cNvCxnSpPr>
          <p:nvPr/>
        </p:nvCxnSpPr>
        <p:spPr>
          <a:xfrm>
            <a:off x="7738741" y="3832923"/>
            <a:ext cx="0" cy="799500"/>
          </a:xfrm>
          <a:prstGeom prst="straightConnector1">
            <a:avLst/>
          </a:prstGeom>
          <a:noFill/>
          <a:ln cap="flat" cmpd="sng" w="28575">
            <a:solidFill>
              <a:srgbClr val="1D1D56"/>
            </a:solidFill>
            <a:prstDash val="solid"/>
            <a:round/>
            <a:headEnd len="sm" w="sm" type="none"/>
            <a:tailEnd len="med" w="med" type="stealth"/>
          </a:ln>
        </p:spPr>
      </p:cxnSp>
      <p:pic>
        <p:nvPicPr>
          <p:cNvPr id="614" name="Google Shape;614;p37"/>
          <p:cNvPicPr preferRelativeResize="0"/>
          <p:nvPr/>
        </p:nvPicPr>
        <p:blipFill rotWithShape="1">
          <a:blip r:embed="rId3">
            <a:alphaModFix/>
          </a:blip>
          <a:srcRect b="0" l="0" r="0" t="0"/>
          <a:stretch/>
        </p:blipFill>
        <p:spPr>
          <a:xfrm>
            <a:off x="7707312" y="4743064"/>
            <a:ext cx="609600" cy="609600"/>
          </a:xfrm>
          <a:prstGeom prst="rect">
            <a:avLst/>
          </a:prstGeom>
          <a:noFill/>
          <a:ln>
            <a:noFill/>
          </a:ln>
        </p:spPr>
      </p:pic>
      <p:sp>
        <p:nvSpPr>
          <p:cNvPr id="615" name="Google Shape;615;p37">
            <a:hlinkClick action="ppaction://hlinksldjump" r:id="rId4"/>
          </p:cNvPr>
          <p:cNvSpPr/>
          <p:nvPr/>
        </p:nvSpPr>
        <p:spPr>
          <a:xfrm>
            <a:off x="7344307" y="5661248"/>
            <a:ext cx="1667675" cy="398242"/>
          </a:xfrm>
          <a:prstGeom prst="rect">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800">
                <a:solidFill>
                  <a:schemeClr val="lt1"/>
                </a:solidFill>
                <a:latin typeface="Calibri"/>
                <a:ea typeface="Calibri"/>
                <a:cs typeface="Calibri"/>
                <a:sym typeface="Calibri"/>
              </a:rPr>
              <a:t>Next slide &gt;</a:t>
            </a:r>
            <a:endParaRPr/>
          </a:p>
        </p:txBody>
      </p:sp>
      <p:cxnSp>
        <p:nvCxnSpPr>
          <p:cNvPr id="616" name="Google Shape;616;p37"/>
          <p:cNvCxnSpPr/>
          <p:nvPr/>
        </p:nvCxnSpPr>
        <p:spPr>
          <a:xfrm>
            <a:off x="5220072" y="2736409"/>
            <a:ext cx="0" cy="730840"/>
          </a:xfrm>
          <a:prstGeom prst="straightConnector1">
            <a:avLst/>
          </a:prstGeom>
          <a:noFill/>
          <a:ln cap="flat" cmpd="sng" w="28575">
            <a:solidFill>
              <a:srgbClr val="1D1D56"/>
            </a:solidFill>
            <a:prstDash val="solid"/>
            <a:round/>
            <a:headEnd len="sm" w="sm" type="none"/>
            <a:tailEnd len="med" w="med" type="stealth"/>
          </a:ln>
        </p:spPr>
      </p:cxnSp>
      <p:cxnSp>
        <p:nvCxnSpPr>
          <p:cNvPr id="617" name="Google Shape;617;p37"/>
          <p:cNvCxnSpPr>
            <a:stCxn id="618" idx="2"/>
          </p:cNvCxnSpPr>
          <p:nvPr/>
        </p:nvCxnSpPr>
        <p:spPr>
          <a:xfrm>
            <a:off x="5220072" y="4085233"/>
            <a:ext cx="0" cy="535800"/>
          </a:xfrm>
          <a:prstGeom prst="straightConnector1">
            <a:avLst/>
          </a:prstGeom>
          <a:noFill/>
          <a:ln cap="flat" cmpd="sng" w="28575">
            <a:solidFill>
              <a:srgbClr val="1D1D56"/>
            </a:solidFill>
            <a:prstDash val="solid"/>
            <a:round/>
            <a:headEnd len="sm" w="sm" type="none"/>
            <a:tailEnd len="med" w="med" type="stealth"/>
          </a:ln>
        </p:spPr>
      </p:cxnSp>
      <p:cxnSp>
        <p:nvCxnSpPr>
          <p:cNvPr id="619" name="Google Shape;619;p37"/>
          <p:cNvCxnSpPr>
            <a:stCxn id="618" idx="3"/>
            <a:endCxn id="608" idx="1"/>
          </p:cNvCxnSpPr>
          <p:nvPr/>
        </p:nvCxnSpPr>
        <p:spPr>
          <a:xfrm>
            <a:off x="5524872" y="3780433"/>
            <a:ext cx="775200" cy="0"/>
          </a:xfrm>
          <a:prstGeom prst="straightConnector1">
            <a:avLst/>
          </a:prstGeom>
          <a:noFill/>
          <a:ln cap="flat" cmpd="sng" w="28575">
            <a:solidFill>
              <a:srgbClr val="1D1D56"/>
            </a:solidFill>
            <a:prstDash val="solid"/>
            <a:round/>
            <a:headEnd len="sm" w="sm" type="none"/>
            <a:tailEnd len="med" w="med" type="stealth"/>
          </a:ln>
        </p:spPr>
      </p:cxnSp>
      <p:pic>
        <p:nvPicPr>
          <p:cNvPr id="618" name="Google Shape;618;p37"/>
          <p:cNvPicPr preferRelativeResize="0"/>
          <p:nvPr/>
        </p:nvPicPr>
        <p:blipFill rotWithShape="1">
          <a:blip r:embed="rId3">
            <a:alphaModFix/>
          </a:blip>
          <a:srcRect b="0" l="0" r="0" t="0"/>
          <a:stretch/>
        </p:blipFill>
        <p:spPr>
          <a:xfrm>
            <a:off x="4915272" y="3475633"/>
            <a:ext cx="609600" cy="609600"/>
          </a:xfrm>
          <a:prstGeom prst="rect">
            <a:avLst/>
          </a:prstGeom>
          <a:noFill/>
          <a:ln>
            <a:noFill/>
          </a:ln>
        </p:spPr>
      </p:pic>
      <p:cxnSp>
        <p:nvCxnSpPr>
          <p:cNvPr id="620" name="Google Shape;620;p37"/>
          <p:cNvCxnSpPr/>
          <p:nvPr/>
        </p:nvCxnSpPr>
        <p:spPr>
          <a:xfrm rot="10800000">
            <a:off x="8144485" y="4278922"/>
            <a:ext cx="0" cy="353381"/>
          </a:xfrm>
          <a:prstGeom prst="straightConnector1">
            <a:avLst/>
          </a:prstGeom>
          <a:noFill/>
          <a:ln cap="flat" cmpd="sng" w="28575">
            <a:solidFill>
              <a:srgbClr val="1D1D56"/>
            </a:solidFill>
            <a:prstDash val="solid"/>
            <a:round/>
            <a:headEnd len="sm" w="sm" type="none"/>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5000"/>
                                        <p:tgtEl>
                                          <p:spTgt spid="6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2344"/>
                                        <p:tgtEl>
                                          <p:spTgt spid="6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2265"/>
                                        <p:tgtEl>
                                          <p:spTgt spid="6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3918"/>
                                        <p:tgtEl>
                                          <p:spTgt spid="6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1952"/>
                                        <p:tgtEl>
                                          <p:spTgt spid="6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1"/>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Objectives</a:t>
            </a:r>
            <a:br>
              <a:rPr lang="en-GB"/>
            </a:br>
            <a:r>
              <a:rPr b="0" i="1" lang="en-GB"/>
              <a:t>What you should know by the end of the presentation</a:t>
            </a:r>
            <a:endParaRPr/>
          </a:p>
        </p:txBody>
      </p:sp>
      <p:sp>
        <p:nvSpPr>
          <p:cNvPr id="102" name="Google Shape;102;p11"/>
          <p:cNvSpPr txBox="1"/>
          <p:nvPr>
            <p:ph idx="1" type="body"/>
          </p:nvPr>
        </p:nvSpPr>
        <p:spPr>
          <a:xfrm>
            <a:off x="457200" y="1196752"/>
            <a:ext cx="8229600" cy="1944216"/>
          </a:xfrm>
          <a:prstGeom prst="rect">
            <a:avLst/>
          </a:prstGeom>
          <a:noFill/>
          <a:ln>
            <a:noFill/>
          </a:ln>
        </p:spPr>
        <p:txBody>
          <a:bodyPr anchorCtr="0" anchor="t" bIns="45700" lIns="91425" spcFirstLastPara="1" rIns="91425" wrap="square" tIns="45700">
            <a:normAutofit lnSpcReduction="10000"/>
          </a:bodyPr>
          <a:lstStyle/>
          <a:p>
            <a:pPr indent="0" lvl="0" marL="0" rtl="0" algn="l">
              <a:spcBef>
                <a:spcPts val="0"/>
              </a:spcBef>
              <a:spcAft>
                <a:spcPts val="0"/>
              </a:spcAft>
              <a:buClr>
                <a:schemeClr val="dk2"/>
              </a:buClr>
              <a:buSzPts val="1800"/>
              <a:buNone/>
            </a:pPr>
            <a:r>
              <a:rPr lang="en-GB"/>
              <a:t>All people attending this briefing should:</a:t>
            </a:r>
            <a:endParaRPr/>
          </a:p>
          <a:p>
            <a:pPr indent="-342900" lvl="0" marL="342900" rtl="0" algn="l">
              <a:spcBef>
                <a:spcPts val="360"/>
              </a:spcBef>
              <a:spcAft>
                <a:spcPts val="0"/>
              </a:spcAft>
              <a:buClr>
                <a:schemeClr val="dk2"/>
              </a:buClr>
              <a:buSzPts val="1800"/>
              <a:buFont typeface="Calibri"/>
              <a:buAutoNum type="arabicPeriod"/>
            </a:pPr>
            <a:r>
              <a:rPr lang="en-GB"/>
              <a:t>Know </a:t>
            </a:r>
            <a:r>
              <a:rPr b="1" lang="en-GB"/>
              <a:t>how bumps racing works</a:t>
            </a:r>
            <a:endParaRPr/>
          </a:p>
          <a:p>
            <a:pPr indent="-342900" lvl="0" marL="342900" rtl="0" algn="l">
              <a:spcBef>
                <a:spcPts val="360"/>
              </a:spcBef>
              <a:spcAft>
                <a:spcPts val="0"/>
              </a:spcAft>
              <a:buClr>
                <a:schemeClr val="dk2"/>
              </a:buClr>
              <a:buSzPts val="1800"/>
              <a:buFont typeface="Calibri"/>
              <a:buAutoNum type="arabicPeriod"/>
            </a:pPr>
            <a:r>
              <a:rPr lang="en-GB"/>
              <a:t>Know the </a:t>
            </a:r>
            <a:r>
              <a:rPr b="1" lang="en-GB"/>
              <a:t>circulation pattern </a:t>
            </a:r>
            <a:r>
              <a:rPr lang="en-GB"/>
              <a:t>before, during, and after racing</a:t>
            </a:r>
            <a:endParaRPr/>
          </a:p>
          <a:p>
            <a:pPr indent="-342900" lvl="0" marL="342900" rtl="0" algn="l">
              <a:spcBef>
                <a:spcPts val="360"/>
              </a:spcBef>
              <a:spcAft>
                <a:spcPts val="0"/>
              </a:spcAft>
              <a:buClr>
                <a:schemeClr val="dk2"/>
              </a:buClr>
              <a:buSzPts val="1800"/>
              <a:buFont typeface="Calibri"/>
              <a:buAutoNum type="arabicPeriod"/>
            </a:pPr>
            <a:r>
              <a:rPr lang="en-GB"/>
              <a:t>Know </a:t>
            </a:r>
            <a:r>
              <a:rPr b="1" lang="en-GB"/>
              <a:t>when and where to report for duty</a:t>
            </a:r>
            <a:endParaRPr/>
          </a:p>
          <a:p>
            <a:pPr indent="0" lvl="0" marL="0"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rPr lang="en-GB"/>
              <a:t>Additionally:</a:t>
            </a:r>
            <a:endParaRPr/>
          </a:p>
        </p:txBody>
      </p:sp>
      <p:sp>
        <p:nvSpPr>
          <p:cNvPr id="103" name="Google Shape;103;p11"/>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104" name="Google Shape;104;p11"/>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graphicFrame>
        <p:nvGraphicFramePr>
          <p:cNvPr id="105" name="Google Shape;105;p11"/>
          <p:cNvGraphicFramePr/>
          <p:nvPr/>
        </p:nvGraphicFramePr>
        <p:xfrm>
          <a:off x="395536" y="3068960"/>
          <a:ext cx="3000000" cy="3000000"/>
        </p:xfrm>
        <a:graphic>
          <a:graphicData uri="http://schemas.openxmlformats.org/drawingml/2006/table">
            <a:tbl>
              <a:tblPr bandRow="1" firstRow="1">
                <a:noFill/>
                <a:tableStyleId>{8BC3B1CC-B657-482D-982D-253C45CA7DA4}</a:tableStyleId>
              </a:tblPr>
              <a:tblGrid>
                <a:gridCol w="4068450"/>
                <a:gridCol w="4068450"/>
              </a:tblGrid>
              <a:tr h="432050">
                <a:tc>
                  <a:txBody>
                    <a:bodyPr/>
                    <a:lstStyle/>
                    <a:p>
                      <a:pPr indent="0" lvl="0" marL="0" marR="0" rtl="0" algn="l">
                        <a:spcBef>
                          <a:spcPts val="0"/>
                        </a:spcBef>
                        <a:spcAft>
                          <a:spcPts val="0"/>
                        </a:spcAft>
                        <a:buNone/>
                      </a:pPr>
                      <a:r>
                        <a:rPr lang="en-GB" sz="1800"/>
                        <a:t>Marshals only</a:t>
                      </a:r>
                      <a:endParaRPr/>
                    </a:p>
                  </a:txBody>
                  <a:tcPr marT="45725" marB="45725" marR="91450" marL="91450"/>
                </a:tc>
                <a:tc>
                  <a:txBody>
                    <a:bodyPr/>
                    <a:lstStyle/>
                    <a:p>
                      <a:pPr indent="0" lvl="0" marL="0" marR="0" rtl="0" algn="l">
                        <a:spcBef>
                          <a:spcPts val="0"/>
                        </a:spcBef>
                        <a:spcAft>
                          <a:spcPts val="0"/>
                        </a:spcAft>
                        <a:buNone/>
                      </a:pPr>
                      <a:r>
                        <a:rPr lang="en-GB" sz="1800"/>
                        <a:t>Umpires only</a:t>
                      </a:r>
                      <a:endParaRPr/>
                    </a:p>
                  </a:txBody>
                  <a:tcPr marT="45725" marB="45725" marR="91450" marL="91450"/>
                </a:tc>
              </a:tr>
              <a:tr h="486050">
                <a:tc>
                  <a:txBody>
                    <a:bodyPr/>
                    <a:lstStyle/>
                    <a:p>
                      <a:pPr indent="0" lvl="0" marL="0" marR="0" rtl="0" algn="l">
                        <a:lnSpc>
                          <a:spcPct val="100000"/>
                        </a:lnSpc>
                        <a:spcBef>
                          <a:spcPts val="0"/>
                        </a:spcBef>
                        <a:spcAft>
                          <a:spcPts val="0"/>
                        </a:spcAft>
                        <a:buClr>
                          <a:schemeClr val="dk2"/>
                        </a:buClr>
                        <a:buSzPts val="1800"/>
                        <a:buFont typeface="Calibri"/>
                        <a:buNone/>
                      </a:pPr>
                      <a:r>
                        <a:rPr lang="en-GB" sz="1800">
                          <a:solidFill>
                            <a:schemeClr val="dk2"/>
                          </a:solidFill>
                        </a:rPr>
                        <a:t>4. Be able to </a:t>
                      </a:r>
                      <a:r>
                        <a:rPr b="1" lang="en-GB" sz="1800">
                          <a:solidFill>
                            <a:schemeClr val="dk2"/>
                          </a:solidFill>
                        </a:rPr>
                        <a:t>identify river traffic</a:t>
                      </a:r>
                      <a:endParaRPr/>
                    </a:p>
                  </a:txBody>
                  <a:tcPr marT="45725" marB="45725" marR="91450" marL="91450"/>
                </a:tc>
                <a:tc>
                  <a:txBody>
                    <a:bodyPr/>
                    <a:lstStyle/>
                    <a:p>
                      <a:pPr indent="0" lvl="0" marL="0" marR="0" rtl="0" algn="l">
                        <a:spcBef>
                          <a:spcPts val="0"/>
                        </a:spcBef>
                        <a:spcAft>
                          <a:spcPts val="0"/>
                        </a:spcAft>
                        <a:buNone/>
                      </a:pPr>
                      <a:r>
                        <a:rPr lang="en-GB" sz="1800">
                          <a:solidFill>
                            <a:schemeClr val="dk2"/>
                          </a:solidFill>
                        </a:rPr>
                        <a:t>4.</a:t>
                      </a:r>
                      <a:r>
                        <a:rPr lang="en-GB" sz="1800">
                          <a:solidFill>
                            <a:schemeClr val="dk2"/>
                          </a:solidFill>
                        </a:rPr>
                        <a:t> Know how to </a:t>
                      </a:r>
                      <a:r>
                        <a:rPr b="1" lang="en-GB" sz="1800">
                          <a:solidFill>
                            <a:schemeClr val="dk2"/>
                          </a:solidFill>
                        </a:rPr>
                        <a:t>follow a race</a:t>
                      </a:r>
                      <a:endParaRPr b="1" sz="1800">
                        <a:solidFill>
                          <a:schemeClr val="dk2"/>
                        </a:solidFill>
                      </a:endParaRPr>
                    </a:p>
                  </a:txBody>
                  <a:tcPr marT="45725" marB="45725" marR="91450" marL="91450"/>
                </a:tc>
              </a:tr>
              <a:tr h="486050">
                <a:tc>
                  <a:txBody>
                    <a:bodyPr/>
                    <a:lstStyle/>
                    <a:p>
                      <a:pPr indent="-271463" lvl="0" marL="271463" marR="0" rtl="0" algn="l">
                        <a:spcBef>
                          <a:spcPts val="0"/>
                        </a:spcBef>
                        <a:spcAft>
                          <a:spcPts val="0"/>
                        </a:spcAft>
                        <a:buNone/>
                      </a:pPr>
                      <a:r>
                        <a:rPr lang="en-GB" sz="1800">
                          <a:solidFill>
                            <a:schemeClr val="dk2"/>
                          </a:solidFill>
                        </a:rPr>
                        <a:t>5. Understand </a:t>
                      </a:r>
                      <a:r>
                        <a:rPr b="1" lang="en-GB" sz="1800">
                          <a:solidFill>
                            <a:schemeClr val="dk2"/>
                          </a:solidFill>
                        </a:rPr>
                        <a:t>how and when to klaxon</a:t>
                      </a:r>
                      <a:endParaRPr/>
                    </a:p>
                  </a:txBody>
                  <a:tcPr marT="45725" marB="45725" marR="91450" marL="91450"/>
                </a:tc>
                <a:tc>
                  <a:txBody>
                    <a:bodyPr/>
                    <a:lstStyle/>
                    <a:p>
                      <a:pPr indent="0" lvl="0" marL="0" marR="0" rtl="0" algn="l">
                        <a:spcBef>
                          <a:spcPts val="0"/>
                        </a:spcBef>
                        <a:spcAft>
                          <a:spcPts val="0"/>
                        </a:spcAft>
                        <a:buNone/>
                      </a:pPr>
                      <a:r>
                        <a:rPr lang="en-GB" sz="1800">
                          <a:solidFill>
                            <a:schemeClr val="dk2"/>
                          </a:solidFill>
                        </a:rPr>
                        <a:t>5. How to </a:t>
                      </a:r>
                      <a:r>
                        <a:rPr b="1" lang="en-GB" sz="1800">
                          <a:solidFill>
                            <a:schemeClr val="dk2"/>
                          </a:solidFill>
                        </a:rPr>
                        <a:t>report the</a:t>
                      </a:r>
                      <a:r>
                        <a:rPr b="1" lang="en-GB" sz="1800">
                          <a:solidFill>
                            <a:schemeClr val="dk2"/>
                          </a:solidFill>
                        </a:rPr>
                        <a:t> outcome </a:t>
                      </a:r>
                      <a:r>
                        <a:rPr lang="en-GB" sz="1800">
                          <a:solidFill>
                            <a:schemeClr val="dk2"/>
                          </a:solidFill>
                        </a:rPr>
                        <a:t>of a race</a:t>
                      </a:r>
                      <a:endParaRPr sz="1800">
                        <a:solidFill>
                          <a:schemeClr val="dk2"/>
                        </a:solidFill>
                      </a:endParaRPr>
                    </a:p>
                  </a:txBody>
                  <a:tcPr marT="45725" marB="45725" marR="91450" marL="91450"/>
                </a:tc>
              </a:tr>
              <a:tr h="396050">
                <a:tc>
                  <a:txBody>
                    <a:bodyPr/>
                    <a:lstStyle/>
                    <a:p>
                      <a:pPr indent="0" lvl="0" marL="0" marR="0" rtl="0" algn="l">
                        <a:lnSpc>
                          <a:spcPct val="100000"/>
                        </a:lnSpc>
                        <a:spcBef>
                          <a:spcPts val="0"/>
                        </a:spcBef>
                        <a:spcAft>
                          <a:spcPts val="0"/>
                        </a:spcAft>
                        <a:buClr>
                          <a:schemeClr val="dk2"/>
                        </a:buClr>
                        <a:buSzPts val="1800"/>
                        <a:buFont typeface="Calibri"/>
                        <a:buNone/>
                      </a:pPr>
                      <a:r>
                        <a:rPr lang="en-GB" sz="1800">
                          <a:solidFill>
                            <a:schemeClr val="dk2"/>
                          </a:solidFill>
                        </a:rPr>
                        <a:t>6. Understand </a:t>
                      </a:r>
                      <a:r>
                        <a:rPr b="1" lang="en-GB" sz="1800">
                          <a:solidFill>
                            <a:schemeClr val="dk2"/>
                          </a:solidFill>
                        </a:rPr>
                        <a:t>how to summon First Aid</a:t>
                      </a:r>
                      <a:endParaRPr/>
                    </a:p>
                  </a:txBody>
                  <a:tcPr marT="45725" marB="45725" marR="91450" marL="91450"/>
                </a:tc>
                <a:tc>
                  <a:txBody>
                    <a:bodyPr/>
                    <a:lstStyle/>
                    <a:p>
                      <a:pPr indent="0" lvl="0" marL="0" marR="0" rtl="0" algn="l">
                        <a:spcBef>
                          <a:spcPts val="0"/>
                        </a:spcBef>
                        <a:spcAft>
                          <a:spcPts val="0"/>
                        </a:spcAft>
                        <a:buNone/>
                      </a:pPr>
                      <a:r>
                        <a:rPr lang="en-GB" sz="1800">
                          <a:solidFill>
                            <a:schemeClr val="dk2"/>
                          </a:solidFill>
                        </a:rPr>
                        <a:t> </a:t>
                      </a:r>
                      <a:endParaRPr/>
                    </a:p>
                  </a:txBody>
                  <a:tcPr marT="45725" marB="45725" marR="91450" marL="91450">
                    <a:solidFill>
                      <a:schemeClr val="lt1"/>
                    </a:solidFill>
                  </a:tcPr>
                </a:tc>
              </a:tr>
            </a:tbl>
          </a:graphicData>
        </a:graphic>
      </p:graphicFrame>
      <p:sp>
        <p:nvSpPr>
          <p:cNvPr id="106" name="Google Shape;106;p11"/>
          <p:cNvSpPr txBox="1"/>
          <p:nvPr/>
        </p:nvSpPr>
        <p:spPr>
          <a:xfrm>
            <a:off x="446856" y="5157192"/>
            <a:ext cx="8229600" cy="72008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chemeClr val="dk2"/>
              </a:buClr>
              <a:buSzPts val="1800"/>
              <a:buFont typeface="Arial"/>
              <a:buNone/>
            </a:pPr>
            <a:r>
              <a:rPr b="0" i="0" lang="en-GB" sz="1800" u="none" cap="none" strike="noStrike">
                <a:solidFill>
                  <a:schemeClr val="dk2"/>
                </a:solidFill>
                <a:latin typeface="Calibri"/>
                <a:ea typeface="Calibri"/>
                <a:cs typeface="Calibri"/>
                <a:sym typeface="Calibri"/>
              </a:rPr>
              <a:t>On the day, we will provide a 15 minute ‘refresher’ of the key duties, but this cannot cover all of this material so please learn it now!</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38"/>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During the race</a:t>
            </a:r>
            <a:br>
              <a:rPr lang="en-GB"/>
            </a:br>
            <a:r>
              <a:rPr b="0" i="1" lang="en-GB"/>
              <a:t>If you can, give us good commentary!</a:t>
            </a:r>
            <a:endParaRPr/>
          </a:p>
        </p:txBody>
      </p:sp>
      <p:sp>
        <p:nvSpPr>
          <p:cNvPr id="626" name="Google Shape;626;p38"/>
          <p:cNvSpPr txBox="1"/>
          <p:nvPr>
            <p:ph idx="1" type="body"/>
          </p:nvPr>
        </p:nvSpPr>
        <p:spPr>
          <a:xfrm>
            <a:off x="485665" y="1398024"/>
            <a:ext cx="8229600" cy="4680520"/>
          </a:xfrm>
          <a:prstGeom prst="rect">
            <a:avLst/>
          </a:prstGeom>
          <a:noFill/>
          <a:ln>
            <a:noFill/>
          </a:ln>
        </p:spPr>
        <p:txBody>
          <a:bodyPr anchorCtr="0" anchor="t" bIns="45700" lIns="91425" spcFirstLastPara="1" rIns="91425" wrap="square" tIns="45700">
            <a:normAutofit/>
          </a:bodyPr>
          <a:lstStyle/>
          <a:p>
            <a:pPr indent="-342879" lvl="0" marL="342879" rtl="0" algn="l">
              <a:spcBef>
                <a:spcPts val="0"/>
              </a:spcBef>
              <a:spcAft>
                <a:spcPts val="0"/>
              </a:spcAft>
              <a:buClr>
                <a:schemeClr val="dk2"/>
              </a:buClr>
              <a:buSzPts val="1800"/>
              <a:buNone/>
            </a:pPr>
            <a:r>
              <a:rPr b="1" lang="en-GB"/>
              <a:t>You should have your hand on your klaxon, but off the trigger – think of it like a gun.</a:t>
            </a:r>
            <a:endParaRPr/>
          </a:p>
          <a:p>
            <a:pPr indent="-342879" lvl="0" marL="342879" rtl="0" algn="l">
              <a:spcBef>
                <a:spcPts val="360"/>
              </a:spcBef>
              <a:spcAft>
                <a:spcPts val="0"/>
              </a:spcAft>
              <a:buClr>
                <a:schemeClr val="dk2"/>
              </a:buClr>
              <a:buSzPts val="1800"/>
              <a:buNone/>
            </a:pPr>
            <a:r>
              <a:rPr lang="en-GB"/>
              <a:t>You need to be able to respond in an emergency, but not in danger of setting it off accidentally.</a:t>
            </a:r>
            <a:endParaRPr/>
          </a:p>
          <a:p>
            <a:pPr indent="-342879" lvl="0" marL="342879" rtl="0" algn="l">
              <a:spcBef>
                <a:spcPts val="360"/>
              </a:spcBef>
              <a:spcAft>
                <a:spcPts val="0"/>
              </a:spcAft>
              <a:buClr>
                <a:schemeClr val="dk2"/>
              </a:buClr>
              <a:buSzPts val="1800"/>
              <a:buNone/>
            </a:pPr>
            <a:r>
              <a:t/>
            </a:r>
            <a:endParaRPr b="1"/>
          </a:p>
          <a:p>
            <a:pPr indent="-342879" lvl="0" marL="342879" rtl="0" algn="l">
              <a:spcBef>
                <a:spcPts val="360"/>
              </a:spcBef>
              <a:spcAft>
                <a:spcPts val="0"/>
              </a:spcAft>
              <a:buClr>
                <a:schemeClr val="dk2"/>
              </a:buClr>
              <a:buSzPts val="1800"/>
              <a:buNone/>
            </a:pPr>
            <a:r>
              <a:rPr b="1" lang="en-GB"/>
              <a:t>Remember – your priority should be safety. But if everything is OK, commentate!</a:t>
            </a:r>
            <a:endParaRPr/>
          </a:p>
          <a:p>
            <a:pPr indent="-342879" lvl="0" marL="342879" rtl="0" algn="l">
              <a:spcBef>
                <a:spcPts val="360"/>
              </a:spcBef>
              <a:spcAft>
                <a:spcPts val="0"/>
              </a:spcAft>
              <a:buClr>
                <a:schemeClr val="dk2"/>
              </a:buClr>
              <a:buSzPts val="1800"/>
              <a:buNone/>
            </a:pPr>
            <a:r>
              <a:rPr lang="en-GB"/>
              <a:t>We rely on marshals to give useful commentary that we relay over the tannoy:</a:t>
            </a:r>
            <a:endParaRPr/>
          </a:p>
          <a:p>
            <a:pPr indent="-342879" lvl="0" marL="342879" rtl="0" algn="l">
              <a:spcBef>
                <a:spcPts val="360"/>
              </a:spcBef>
              <a:spcAft>
                <a:spcPts val="0"/>
              </a:spcAft>
              <a:buClr>
                <a:schemeClr val="dk2"/>
              </a:buClr>
              <a:buSzPts val="1800"/>
              <a:buChar char="•"/>
            </a:pPr>
            <a:r>
              <a:rPr lang="en-GB"/>
              <a:t>“Trinity down to a length off Jesus”</a:t>
            </a:r>
            <a:endParaRPr/>
          </a:p>
          <a:p>
            <a:pPr indent="-342879" lvl="0" marL="342879" rtl="0" algn="l">
              <a:spcBef>
                <a:spcPts val="360"/>
              </a:spcBef>
              <a:spcAft>
                <a:spcPts val="0"/>
              </a:spcAft>
              <a:buClr>
                <a:schemeClr val="dk2"/>
              </a:buClr>
              <a:buSzPts val="1800"/>
              <a:buChar char="•"/>
            </a:pPr>
            <a:r>
              <a:rPr lang="en-GB"/>
              <a:t>“Corpus have bumped Merton”</a:t>
            </a:r>
            <a:endParaRPr/>
          </a:p>
          <a:p>
            <a:pPr indent="-342879" lvl="0" marL="342879" rtl="0" algn="l">
              <a:spcBef>
                <a:spcPts val="360"/>
              </a:spcBef>
              <a:spcAft>
                <a:spcPts val="0"/>
              </a:spcAft>
              <a:buClr>
                <a:schemeClr val="dk2"/>
              </a:buClr>
              <a:buSzPts val="1800"/>
              <a:buChar char="•"/>
            </a:pPr>
            <a:r>
              <a:rPr lang="en-GB"/>
              <a:t>“Oriel have crabbed”</a:t>
            </a:r>
            <a:endParaRPr/>
          </a:p>
          <a:p>
            <a:pPr indent="-342879" lvl="0" marL="342879" rtl="0" algn="l">
              <a:spcBef>
                <a:spcPts val="360"/>
              </a:spcBef>
              <a:spcAft>
                <a:spcPts val="0"/>
              </a:spcAft>
              <a:buClr>
                <a:schemeClr val="dk2"/>
              </a:buClr>
              <a:buSzPts val="1800"/>
              <a:buChar char="•"/>
            </a:pPr>
            <a:r>
              <a:rPr lang="en-GB"/>
              <a:t>“The Wolfson cox has conceded to Mansfield”</a:t>
            </a:r>
            <a:endParaRPr/>
          </a:p>
          <a:p>
            <a:pPr indent="-342879" lvl="0" marL="342879" rtl="0" algn="l">
              <a:spcBef>
                <a:spcPts val="360"/>
              </a:spcBef>
              <a:spcAft>
                <a:spcPts val="0"/>
              </a:spcAft>
              <a:buClr>
                <a:schemeClr val="dk2"/>
              </a:buClr>
              <a:buSzPts val="1800"/>
              <a:buNone/>
            </a:pPr>
            <a:r>
              <a:rPr lang="en-GB"/>
              <a:t>As soon as you have finished talking, </a:t>
            </a:r>
            <a:r>
              <a:rPr lang="en-GB">
                <a:solidFill>
                  <a:srgbClr val="FF0000"/>
                </a:solidFill>
              </a:rPr>
              <a:t>let go of the radio button</a:t>
            </a:r>
            <a:r>
              <a:rPr lang="en-GB"/>
              <a:t>!</a:t>
            </a:r>
            <a:endParaRPr/>
          </a:p>
          <a:p>
            <a:pPr indent="-342879" lvl="0" marL="342879" rtl="0" algn="l">
              <a:spcBef>
                <a:spcPts val="360"/>
              </a:spcBef>
              <a:spcAft>
                <a:spcPts val="0"/>
              </a:spcAft>
              <a:buClr>
                <a:schemeClr val="dk2"/>
              </a:buClr>
              <a:buSzPts val="1800"/>
              <a:buNone/>
            </a:pPr>
            <a:r>
              <a:t/>
            </a:r>
            <a:endParaRPr/>
          </a:p>
        </p:txBody>
      </p:sp>
      <p:sp>
        <p:nvSpPr>
          <p:cNvPr id="627" name="Google Shape;627;p38"/>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628" name="Google Shape;628;p38"/>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39"/>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Additional duties</a:t>
            </a:r>
            <a:br>
              <a:rPr lang="en-GB"/>
            </a:br>
            <a:r>
              <a:rPr b="0" i="1" lang="en-GB"/>
              <a:t>Some marshals have extra roles</a:t>
            </a:r>
            <a:endParaRPr/>
          </a:p>
        </p:txBody>
      </p:sp>
      <p:sp>
        <p:nvSpPr>
          <p:cNvPr id="634" name="Google Shape;634;p39"/>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1800"/>
              <a:buNone/>
            </a:pPr>
            <a:r>
              <a:rPr i="1" lang="en-GB"/>
              <a:t>These duties will be reiterated during the briefing at racedesk:</a:t>
            </a:r>
            <a:endParaRPr/>
          </a:p>
          <a:p>
            <a:pPr indent="-342879" lvl="0" marL="342879" rtl="0" algn="l">
              <a:spcBef>
                <a:spcPts val="360"/>
              </a:spcBef>
              <a:spcAft>
                <a:spcPts val="0"/>
              </a:spcAft>
              <a:buClr>
                <a:schemeClr val="dk2"/>
              </a:buClr>
              <a:buSzPts val="1800"/>
              <a:buChar char="•"/>
            </a:pPr>
            <a:r>
              <a:rPr b="1" lang="en-GB"/>
              <a:t>Head-</a:t>
            </a:r>
            <a:r>
              <a:rPr lang="en-GB"/>
              <a:t> Instructs crews who have finished racing on when and where to spin to prevent a buildup by the finish. </a:t>
            </a:r>
            <a:endParaRPr/>
          </a:p>
          <a:p>
            <a:pPr indent="-342879" lvl="0" marL="342879" rtl="0" algn="l">
              <a:spcBef>
                <a:spcPts val="360"/>
              </a:spcBef>
              <a:spcAft>
                <a:spcPts val="0"/>
              </a:spcAft>
              <a:buClr>
                <a:schemeClr val="dk2"/>
              </a:buClr>
              <a:buSzPts val="1800"/>
              <a:buChar char="•"/>
            </a:pPr>
            <a:r>
              <a:rPr b="1" lang="en-GB"/>
              <a:t>Finish-</a:t>
            </a:r>
            <a:r>
              <a:rPr lang="en-GB"/>
              <a:t> Operates the finish clacker when the </a:t>
            </a:r>
            <a:r>
              <a:rPr b="1" lang="en-GB"/>
              <a:t>stern </a:t>
            </a:r>
            <a:r>
              <a:rPr lang="en-GB"/>
              <a:t>of boat passes. Crews that have spun must stay upstream of the finish until the last racing crew finishes. </a:t>
            </a:r>
            <a:endParaRPr/>
          </a:p>
          <a:p>
            <a:pPr indent="-342879" lvl="0" marL="342879" rtl="0" algn="l">
              <a:spcBef>
                <a:spcPts val="360"/>
              </a:spcBef>
              <a:spcAft>
                <a:spcPts val="0"/>
              </a:spcAft>
              <a:buClr>
                <a:schemeClr val="dk2"/>
              </a:buClr>
              <a:buSzPts val="1800"/>
              <a:buChar char="•"/>
            </a:pPr>
            <a:r>
              <a:rPr b="1" lang="en-GB"/>
              <a:t>Raft Marshals </a:t>
            </a:r>
            <a:r>
              <a:rPr lang="en-GB"/>
              <a:t>(Boathouse A and B, Univ and Longbridges)- Perform boat checks on each boat, liaises with competitors.</a:t>
            </a:r>
            <a:endParaRPr/>
          </a:p>
          <a:p>
            <a:pPr indent="-342879" lvl="0" marL="342879" rtl="0" algn="l">
              <a:spcBef>
                <a:spcPts val="360"/>
              </a:spcBef>
              <a:spcAft>
                <a:spcPts val="0"/>
              </a:spcAft>
              <a:buClr>
                <a:schemeClr val="dk2"/>
              </a:buClr>
              <a:buSzPts val="1800"/>
              <a:buChar char="•"/>
            </a:pPr>
            <a:r>
              <a:rPr b="1" lang="en-GB"/>
              <a:t>Top Gut</a:t>
            </a:r>
            <a:r>
              <a:rPr lang="en-GB"/>
              <a:t>- keep a record of crews that have passed. Need to be alert due to large number of bumps that occur in the gut. </a:t>
            </a:r>
            <a:endParaRPr/>
          </a:p>
          <a:p>
            <a:pPr indent="-342879" lvl="0" marL="342879" rtl="0" algn="l">
              <a:spcBef>
                <a:spcPts val="360"/>
              </a:spcBef>
              <a:spcAft>
                <a:spcPts val="0"/>
              </a:spcAft>
              <a:buClr>
                <a:schemeClr val="dk2"/>
              </a:buClr>
              <a:buSzPts val="1800"/>
              <a:buChar char="•"/>
            </a:pPr>
            <a:r>
              <a:rPr b="1" lang="en-GB"/>
              <a:t>Bunglines-</a:t>
            </a:r>
            <a:r>
              <a:rPr lang="en-GB"/>
              <a:t> Helps spin crews onto their bungline; Keep records of which crews are attached.</a:t>
            </a:r>
            <a:endParaRPr/>
          </a:p>
          <a:p>
            <a:pPr indent="-342879" lvl="0" marL="342879" rtl="0" algn="l">
              <a:spcBef>
                <a:spcPts val="360"/>
              </a:spcBef>
              <a:spcAft>
                <a:spcPts val="0"/>
              </a:spcAft>
              <a:buClr>
                <a:schemeClr val="dk2"/>
              </a:buClr>
              <a:buSzPts val="1800"/>
              <a:buChar char="•"/>
            </a:pPr>
            <a:r>
              <a:rPr b="1" lang="en-GB"/>
              <a:t>Bike-</a:t>
            </a:r>
            <a:r>
              <a:rPr lang="en-GB"/>
              <a:t> Cycles ahead of a race and provides warning to spectators.</a:t>
            </a:r>
            <a:endParaRPr/>
          </a:p>
          <a:p>
            <a:pPr indent="-342879" lvl="0" marL="342879" rtl="0" algn="l">
              <a:spcBef>
                <a:spcPts val="360"/>
              </a:spcBef>
              <a:spcAft>
                <a:spcPts val="0"/>
              </a:spcAft>
              <a:buClr>
                <a:schemeClr val="dk2"/>
              </a:buClr>
              <a:buSzPts val="1800"/>
              <a:buNone/>
            </a:pPr>
            <a:r>
              <a:t/>
            </a:r>
            <a:endParaRPr/>
          </a:p>
        </p:txBody>
      </p:sp>
      <p:sp>
        <p:nvSpPr>
          <p:cNvPr id="635" name="Google Shape;635;p39"/>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636" name="Google Shape;636;p39"/>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40"/>
          <p:cNvSpPr txBox="1"/>
          <p:nvPr>
            <p:ph type="ctrTitle"/>
          </p:nvPr>
        </p:nvSpPr>
        <p:spPr>
          <a:xfrm>
            <a:off x="653361" y="427242"/>
            <a:ext cx="7772400" cy="913526"/>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chemeClr val="dk2"/>
              </a:buClr>
              <a:buSzPct val="100000"/>
              <a:buFont typeface="Calibri"/>
              <a:buNone/>
            </a:pPr>
            <a:r>
              <a:rPr lang="en-GB"/>
              <a:t>When things go wrong</a:t>
            </a:r>
            <a:br>
              <a:rPr lang="en-GB"/>
            </a:br>
            <a:r>
              <a:rPr lang="en-GB"/>
              <a:t>(useful for umpires as well!)</a:t>
            </a:r>
            <a:endParaRPr/>
          </a:p>
        </p:txBody>
      </p:sp>
      <p:pic>
        <p:nvPicPr>
          <p:cNvPr id="642" name="Google Shape;642;p40"/>
          <p:cNvPicPr preferRelativeResize="0"/>
          <p:nvPr/>
        </p:nvPicPr>
        <p:blipFill rotWithShape="1">
          <a:blip r:embed="rId3">
            <a:alphaModFix/>
          </a:blip>
          <a:srcRect b="0" l="0" r="0" t="0"/>
          <a:stretch/>
        </p:blipFill>
        <p:spPr>
          <a:xfrm>
            <a:off x="0" y="2371725"/>
            <a:ext cx="9143999" cy="448391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41"/>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What can go wrong</a:t>
            </a:r>
            <a:br>
              <a:rPr lang="en-GB"/>
            </a:br>
            <a:r>
              <a:rPr b="0" i="1" lang="en-GB"/>
              <a:t>It’s important that everyone knows how to act</a:t>
            </a:r>
            <a:endParaRPr/>
          </a:p>
        </p:txBody>
      </p:sp>
      <p:sp>
        <p:nvSpPr>
          <p:cNvPr id="648" name="Google Shape;648;p41"/>
          <p:cNvSpPr txBox="1"/>
          <p:nvPr>
            <p:ph idx="1" type="body"/>
          </p:nvPr>
        </p:nvSpPr>
        <p:spPr>
          <a:xfrm>
            <a:off x="457200" y="1196752"/>
            <a:ext cx="2386608" cy="18002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1800"/>
              <a:buNone/>
            </a:pPr>
            <a:r>
              <a:t/>
            </a:r>
            <a:endParaRPr sz="1800"/>
          </a:p>
          <a:p>
            <a:pPr indent="-342879" lvl="0" marL="342879" rtl="0" algn="l">
              <a:spcBef>
                <a:spcPts val="360"/>
              </a:spcBef>
              <a:spcAft>
                <a:spcPts val="0"/>
              </a:spcAft>
              <a:buClr>
                <a:schemeClr val="dk2"/>
              </a:buClr>
              <a:buSzPts val="1800"/>
              <a:buChar char="•"/>
            </a:pPr>
            <a:r>
              <a:rPr lang="en-GB" sz="1800"/>
              <a:t>Equipment failures</a:t>
            </a:r>
            <a:endParaRPr/>
          </a:p>
          <a:p>
            <a:pPr indent="-342879" lvl="0" marL="342879" rtl="0" algn="l">
              <a:spcBef>
                <a:spcPts val="360"/>
              </a:spcBef>
              <a:spcAft>
                <a:spcPts val="0"/>
              </a:spcAft>
              <a:buClr>
                <a:schemeClr val="dk2"/>
              </a:buClr>
              <a:buSzPts val="1800"/>
              <a:buChar char="•"/>
            </a:pPr>
            <a:r>
              <a:rPr lang="en-GB" sz="1800"/>
              <a:t>Klaxons</a:t>
            </a:r>
            <a:endParaRPr/>
          </a:p>
          <a:p>
            <a:pPr indent="-342879" lvl="0" marL="342879" rtl="0" algn="l">
              <a:spcBef>
                <a:spcPts val="360"/>
              </a:spcBef>
              <a:spcAft>
                <a:spcPts val="0"/>
              </a:spcAft>
              <a:buClr>
                <a:schemeClr val="dk2"/>
              </a:buClr>
              <a:buSzPts val="1800"/>
              <a:buChar char="•"/>
            </a:pPr>
            <a:r>
              <a:rPr lang="en-GB" sz="1800"/>
              <a:t>Appeals</a:t>
            </a:r>
            <a:endParaRPr/>
          </a:p>
          <a:p>
            <a:pPr indent="-342879" lvl="0" marL="342879" rtl="0" algn="l">
              <a:spcBef>
                <a:spcPts val="360"/>
              </a:spcBef>
              <a:spcAft>
                <a:spcPts val="0"/>
              </a:spcAft>
              <a:buClr>
                <a:schemeClr val="dk2"/>
              </a:buClr>
              <a:buSzPts val="1800"/>
              <a:buChar char="•"/>
            </a:pPr>
            <a:r>
              <a:rPr lang="en-GB" sz="1800"/>
              <a:t>Crashes</a:t>
            </a:r>
            <a:endParaRPr/>
          </a:p>
        </p:txBody>
      </p:sp>
      <p:sp>
        <p:nvSpPr>
          <p:cNvPr id="649" name="Google Shape;649;p41"/>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650" name="Google Shape;650;p41"/>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pic>
        <p:nvPicPr>
          <p:cNvPr id="651" name="Google Shape;651;p41"/>
          <p:cNvPicPr preferRelativeResize="0"/>
          <p:nvPr/>
        </p:nvPicPr>
        <p:blipFill rotWithShape="1">
          <a:blip r:embed="rId3">
            <a:alphaModFix/>
          </a:blip>
          <a:srcRect b="0" l="0" r="0" t="0"/>
          <a:stretch/>
        </p:blipFill>
        <p:spPr>
          <a:xfrm>
            <a:off x="5435178" y="3429709"/>
            <a:ext cx="3673326" cy="2458595"/>
          </a:xfrm>
          <a:prstGeom prst="rect">
            <a:avLst/>
          </a:prstGeom>
          <a:noFill/>
          <a:ln>
            <a:noFill/>
          </a:ln>
        </p:spPr>
      </p:pic>
      <p:sp>
        <p:nvSpPr>
          <p:cNvPr id="652" name="Google Shape;652;p41"/>
          <p:cNvSpPr txBox="1"/>
          <p:nvPr/>
        </p:nvSpPr>
        <p:spPr>
          <a:xfrm>
            <a:off x="5399633" y="5888305"/>
            <a:ext cx="1872208"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100">
                <a:solidFill>
                  <a:schemeClr val="dk2"/>
                </a:solidFill>
                <a:latin typeface="Calibri"/>
                <a:ea typeface="Calibri"/>
                <a:cs typeface="Calibri"/>
                <a:sym typeface="Calibri"/>
              </a:rPr>
              <a:t>Photo: Sarah Boddy</a:t>
            </a:r>
            <a:endParaRPr sz="1100">
              <a:solidFill>
                <a:schemeClr val="dk2"/>
              </a:solidFill>
              <a:latin typeface="Calibri"/>
              <a:ea typeface="Calibri"/>
              <a:cs typeface="Calibri"/>
              <a:sym typeface="Calibri"/>
            </a:endParaRPr>
          </a:p>
        </p:txBody>
      </p:sp>
      <p:pic>
        <p:nvPicPr>
          <p:cNvPr id="653" name="Google Shape;653;p41"/>
          <p:cNvPicPr preferRelativeResize="0"/>
          <p:nvPr/>
        </p:nvPicPr>
        <p:blipFill rotWithShape="1">
          <a:blip r:embed="rId4">
            <a:alphaModFix/>
          </a:blip>
          <a:srcRect b="0" l="0" r="0" t="0"/>
          <a:stretch/>
        </p:blipFill>
        <p:spPr>
          <a:xfrm>
            <a:off x="5435178" y="932160"/>
            <a:ext cx="3673326" cy="2497549"/>
          </a:xfrm>
          <a:prstGeom prst="rect">
            <a:avLst/>
          </a:prstGeom>
          <a:noFill/>
          <a:ln>
            <a:noFill/>
          </a:ln>
        </p:spPr>
      </p:pic>
      <p:pic>
        <p:nvPicPr>
          <p:cNvPr descr="C:\Users\Phil\Documents\Rowing\OURCs\i hate summer eights appeals\pemb_wadh.png" id="654" name="Google Shape;654;p41"/>
          <p:cNvPicPr preferRelativeResize="0"/>
          <p:nvPr/>
        </p:nvPicPr>
        <p:blipFill rotWithShape="1">
          <a:blip r:embed="rId5">
            <a:alphaModFix/>
          </a:blip>
          <a:srcRect b="0" l="0" r="0" t="0"/>
          <a:stretch/>
        </p:blipFill>
        <p:spPr>
          <a:xfrm>
            <a:off x="1011711" y="3403331"/>
            <a:ext cx="4400473" cy="248497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42"/>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Equipment failures</a:t>
            </a:r>
            <a:br>
              <a:rPr lang="en-GB"/>
            </a:br>
            <a:r>
              <a:rPr b="0" i="1" lang="en-GB"/>
              <a:t>Find out the problem, then talk to the SU</a:t>
            </a:r>
            <a:endParaRPr/>
          </a:p>
        </p:txBody>
      </p:sp>
      <p:sp>
        <p:nvSpPr>
          <p:cNvPr id="660" name="Google Shape;660;p42"/>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1800"/>
              <a:buNone/>
            </a:pPr>
            <a:r>
              <a:rPr lang="en-GB"/>
              <a:t>A crew complains of an equipment failure – a broken rigger, a footplate loose, an oar snapped in half.</a:t>
            </a:r>
            <a:endParaRPr/>
          </a:p>
          <a:p>
            <a:pPr indent="0" lvl="0" marL="0"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rPr b="1" lang="en-GB"/>
              <a:t>Do: </a:t>
            </a:r>
            <a:endParaRPr/>
          </a:p>
          <a:p>
            <a:pPr indent="-342879" lvl="0" marL="342879" rtl="0" algn="l">
              <a:spcBef>
                <a:spcPts val="360"/>
              </a:spcBef>
              <a:spcAft>
                <a:spcPts val="0"/>
              </a:spcAft>
              <a:buClr>
                <a:schemeClr val="dk2"/>
              </a:buClr>
              <a:buSzPts val="1800"/>
              <a:buChar char="•"/>
            </a:pPr>
            <a:r>
              <a:rPr lang="en-GB"/>
              <a:t>Ask them what their failure is, and ask them how long it’ll take to fix. Then, radio through to the SU with details. The SU will be able to advise.</a:t>
            </a:r>
            <a:endParaRPr/>
          </a:p>
          <a:p>
            <a:pPr indent="0" lvl="0" marL="0" rtl="0" algn="l">
              <a:spcBef>
                <a:spcPts val="360"/>
              </a:spcBef>
              <a:spcAft>
                <a:spcPts val="0"/>
              </a:spcAft>
              <a:buClr>
                <a:schemeClr val="dk2"/>
              </a:buClr>
              <a:buSzPts val="1800"/>
              <a:buNone/>
            </a:pPr>
            <a:r>
              <a:t/>
            </a:r>
            <a:endParaRPr/>
          </a:p>
          <a:p>
            <a:pPr indent="-342879" lvl="0" marL="342879" rtl="0" algn="l">
              <a:spcBef>
                <a:spcPts val="360"/>
              </a:spcBef>
              <a:spcAft>
                <a:spcPts val="0"/>
              </a:spcAft>
              <a:buClr>
                <a:schemeClr val="dk2"/>
              </a:buClr>
              <a:buSzPts val="1800"/>
              <a:buNone/>
            </a:pPr>
            <a:r>
              <a:rPr b="1" lang="en-GB"/>
              <a:t>Don’t:</a:t>
            </a:r>
            <a:endParaRPr/>
          </a:p>
          <a:p>
            <a:pPr indent="-342879" lvl="0" marL="342879" rtl="0" algn="l">
              <a:spcBef>
                <a:spcPts val="360"/>
              </a:spcBef>
              <a:spcAft>
                <a:spcPts val="0"/>
              </a:spcAft>
              <a:buClr>
                <a:schemeClr val="dk2"/>
              </a:buClr>
              <a:buSzPts val="1800"/>
              <a:buChar char="•"/>
            </a:pPr>
            <a:r>
              <a:rPr lang="en-GB"/>
              <a:t>Address this to racedesk</a:t>
            </a:r>
            <a:endParaRPr/>
          </a:p>
          <a:p>
            <a:pPr indent="-342879" lvl="0" marL="342879" rtl="0" algn="l">
              <a:spcBef>
                <a:spcPts val="360"/>
              </a:spcBef>
              <a:spcAft>
                <a:spcPts val="0"/>
              </a:spcAft>
              <a:buClr>
                <a:schemeClr val="dk2"/>
              </a:buClr>
              <a:buSzPts val="1800"/>
              <a:buChar char="•"/>
            </a:pPr>
            <a:r>
              <a:rPr lang="en-GB"/>
              <a:t>Radio through unless you know what the problem is. If the crew don’t know how long it’ll take to fix, the SU might be able to advise</a:t>
            </a:r>
            <a:endParaRPr/>
          </a:p>
          <a:p>
            <a:pPr indent="-228579" lvl="0" marL="342879" rtl="0" algn="l">
              <a:spcBef>
                <a:spcPts val="360"/>
              </a:spcBef>
              <a:spcAft>
                <a:spcPts val="0"/>
              </a:spcAft>
              <a:buClr>
                <a:schemeClr val="dk2"/>
              </a:buClr>
              <a:buSzPts val="1800"/>
              <a:buNone/>
            </a:pPr>
            <a:r>
              <a:t/>
            </a:r>
            <a:endParaRPr/>
          </a:p>
        </p:txBody>
      </p:sp>
      <p:sp>
        <p:nvSpPr>
          <p:cNvPr id="661" name="Google Shape;661;p42"/>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662" name="Google Shape;662;p42"/>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43"/>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Unexpected river traffic in the racing area</a:t>
            </a:r>
            <a:br>
              <a:rPr lang="en-GB"/>
            </a:br>
            <a:r>
              <a:rPr b="0" i="1" lang="en-GB"/>
              <a:t>Aborting the starting gun should be your priority</a:t>
            </a:r>
            <a:endParaRPr/>
          </a:p>
        </p:txBody>
      </p:sp>
      <p:sp>
        <p:nvSpPr>
          <p:cNvPr id="668" name="Google Shape;668;p43"/>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a:bodyPr>
          <a:lstStyle/>
          <a:p>
            <a:pPr indent="-342879" lvl="0" marL="342879" rtl="0" algn="l">
              <a:spcBef>
                <a:spcPts val="0"/>
              </a:spcBef>
              <a:spcAft>
                <a:spcPts val="0"/>
              </a:spcAft>
              <a:buClr>
                <a:schemeClr val="dk2"/>
              </a:buClr>
              <a:buSzPts val="1800"/>
              <a:buNone/>
            </a:pPr>
            <a:r>
              <a:rPr lang="en-GB"/>
              <a:t>River traffic enters the course just before a division is due to start</a:t>
            </a:r>
            <a:endParaRPr/>
          </a:p>
          <a:p>
            <a:pPr indent="-342879" lvl="0" marL="342879" rtl="0" algn="l">
              <a:spcBef>
                <a:spcPts val="360"/>
              </a:spcBef>
              <a:spcAft>
                <a:spcPts val="0"/>
              </a:spcAft>
              <a:buClr>
                <a:schemeClr val="dk2"/>
              </a:buClr>
              <a:buSzPts val="1800"/>
              <a:buNone/>
            </a:pPr>
            <a:r>
              <a:t/>
            </a:r>
            <a:endParaRPr/>
          </a:p>
          <a:p>
            <a:pPr indent="-342879" lvl="0" marL="342879" rtl="0" algn="l">
              <a:spcBef>
                <a:spcPts val="360"/>
              </a:spcBef>
              <a:spcAft>
                <a:spcPts val="0"/>
              </a:spcAft>
              <a:buClr>
                <a:schemeClr val="dk2"/>
              </a:buClr>
              <a:buSzPts val="1800"/>
              <a:buNone/>
            </a:pPr>
            <a:r>
              <a:rPr b="1" lang="en-GB"/>
              <a:t>If there’s 5 minutes to go:</a:t>
            </a:r>
            <a:endParaRPr/>
          </a:p>
          <a:p>
            <a:pPr indent="0" lvl="0" marL="0" rtl="0" algn="l">
              <a:spcBef>
                <a:spcPts val="360"/>
              </a:spcBef>
              <a:spcAft>
                <a:spcPts val="0"/>
              </a:spcAft>
              <a:buClr>
                <a:schemeClr val="dk2"/>
              </a:buClr>
              <a:buSzPts val="1800"/>
              <a:buNone/>
            </a:pPr>
            <a:r>
              <a:rPr lang="en-GB"/>
              <a:t>Politely ask them if they could wait at one of the nearby mooring points until the division has passed them. Thank them for their cooperation if they do, and alert the SU to the traffic. If they don’t, escalate this issue to the SU immediately.</a:t>
            </a:r>
            <a:endParaRPr b="1"/>
          </a:p>
          <a:p>
            <a:pPr indent="0" lvl="0" marL="0" rtl="0" algn="l">
              <a:spcBef>
                <a:spcPts val="360"/>
              </a:spcBef>
              <a:spcAft>
                <a:spcPts val="0"/>
              </a:spcAft>
              <a:buClr>
                <a:schemeClr val="dk2"/>
              </a:buClr>
              <a:buSzPts val="1800"/>
              <a:buNone/>
            </a:pPr>
            <a:r>
              <a:rPr b="1" lang="en-GB"/>
              <a:t>If the 1 minute gun has been fired:</a:t>
            </a:r>
            <a:endParaRPr/>
          </a:p>
          <a:p>
            <a:pPr indent="0" lvl="0" marL="0" rtl="0" algn="l">
              <a:spcBef>
                <a:spcPts val="360"/>
              </a:spcBef>
              <a:spcAft>
                <a:spcPts val="0"/>
              </a:spcAft>
              <a:buClr>
                <a:schemeClr val="dk2"/>
              </a:buClr>
              <a:buSzPts val="1800"/>
              <a:buNone/>
            </a:pPr>
            <a:r>
              <a:rPr lang="en-GB"/>
              <a:t>Turn on your radio and immediately say </a:t>
            </a:r>
            <a:r>
              <a:rPr b="1" lang="en-GB"/>
              <a:t>“abort, abort”. </a:t>
            </a:r>
            <a:r>
              <a:rPr lang="en-GB"/>
              <a:t>The SU will postpone the start gun. Then explain what the problem is.</a:t>
            </a:r>
            <a:endParaRPr/>
          </a:p>
          <a:p>
            <a:pPr indent="0" lvl="0" marL="0" rtl="0" algn="l">
              <a:spcBef>
                <a:spcPts val="360"/>
              </a:spcBef>
              <a:spcAft>
                <a:spcPts val="0"/>
              </a:spcAft>
              <a:buClr>
                <a:schemeClr val="dk2"/>
              </a:buClr>
              <a:buSzPts val="1800"/>
              <a:buNone/>
            </a:pPr>
            <a:r>
              <a:rPr b="1" lang="en-GB"/>
              <a:t>If the race is underway:</a:t>
            </a:r>
            <a:endParaRPr/>
          </a:p>
          <a:p>
            <a:pPr indent="0" lvl="0" marL="0" rtl="0" algn="l">
              <a:spcBef>
                <a:spcPts val="360"/>
              </a:spcBef>
              <a:spcAft>
                <a:spcPts val="0"/>
              </a:spcAft>
              <a:buClr>
                <a:schemeClr val="dk2"/>
              </a:buClr>
              <a:buSzPts val="1800"/>
              <a:buNone/>
            </a:pPr>
            <a:r>
              <a:rPr lang="en-GB"/>
              <a:t>Ask them to move back to the place where they came from. Immediately inform the SU – we can delay a klaxon for as long as is reasonable, so at least some racing can take place.</a:t>
            </a:r>
            <a:endParaRPr/>
          </a:p>
          <a:p>
            <a:pPr indent="0" lvl="0" marL="0" rtl="0" algn="l">
              <a:spcBef>
                <a:spcPts val="360"/>
              </a:spcBef>
              <a:spcAft>
                <a:spcPts val="0"/>
              </a:spcAft>
              <a:buClr>
                <a:schemeClr val="accent3"/>
              </a:buClr>
              <a:buSzPts val="1800"/>
              <a:buNone/>
            </a:pPr>
            <a:r>
              <a:rPr b="1" lang="en-GB">
                <a:solidFill>
                  <a:schemeClr val="accent3"/>
                </a:solidFill>
              </a:rPr>
              <a:t>Never be rude to river traffic. Check with the SU when they can move on, and thank them for their cooperation</a:t>
            </a:r>
            <a:endParaRPr/>
          </a:p>
          <a:p>
            <a:pPr indent="0" lvl="0" marL="0" rtl="0" algn="l">
              <a:spcBef>
                <a:spcPts val="360"/>
              </a:spcBef>
              <a:spcAft>
                <a:spcPts val="0"/>
              </a:spcAft>
              <a:buClr>
                <a:schemeClr val="dk2"/>
              </a:buClr>
              <a:buSzPts val="1800"/>
              <a:buNone/>
            </a:pPr>
            <a:r>
              <a:t/>
            </a:r>
            <a:endParaRPr/>
          </a:p>
        </p:txBody>
      </p:sp>
      <p:sp>
        <p:nvSpPr>
          <p:cNvPr id="669" name="Google Shape;669;p43"/>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670" name="Google Shape;670;p43"/>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44"/>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Firing blanks</a:t>
            </a:r>
            <a:br>
              <a:rPr lang="en-GB"/>
            </a:br>
            <a:r>
              <a:rPr b="0" i="1" lang="en-GB"/>
              <a:t>If the start gun doesn’t fire, don’t worry</a:t>
            </a:r>
            <a:endParaRPr/>
          </a:p>
        </p:txBody>
      </p:sp>
      <p:sp>
        <p:nvSpPr>
          <p:cNvPr id="676" name="Google Shape;676;p44"/>
          <p:cNvSpPr txBox="1"/>
          <p:nvPr>
            <p:ph idx="1" type="body"/>
          </p:nvPr>
        </p:nvSpPr>
        <p:spPr>
          <a:xfrm>
            <a:off x="457200" y="1196752"/>
            <a:ext cx="8229600" cy="2369644"/>
          </a:xfrm>
          <a:prstGeom prst="rect">
            <a:avLst/>
          </a:prstGeom>
          <a:noFill/>
          <a:ln>
            <a:noFill/>
          </a:ln>
        </p:spPr>
        <p:txBody>
          <a:bodyPr anchorCtr="0" anchor="t" bIns="45700" lIns="91425" spcFirstLastPara="1" rIns="91425" wrap="square" tIns="45700">
            <a:normAutofit/>
          </a:bodyPr>
          <a:lstStyle/>
          <a:p>
            <a:pPr indent="-342879" lvl="0" marL="342879" rtl="0" algn="l">
              <a:spcBef>
                <a:spcPts val="0"/>
              </a:spcBef>
              <a:spcAft>
                <a:spcPts val="0"/>
              </a:spcAft>
              <a:buClr>
                <a:schemeClr val="dk2"/>
              </a:buClr>
              <a:buSzPts val="1800"/>
              <a:buNone/>
            </a:pPr>
            <a:r>
              <a:rPr lang="en-GB"/>
              <a:t>The start gun does not fire as expected</a:t>
            </a:r>
            <a:endParaRPr/>
          </a:p>
          <a:p>
            <a:pPr indent="-342879" lvl="0" marL="342879"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rPr lang="en-GB"/>
              <a:t>Protocol:</a:t>
            </a:r>
            <a:endParaRPr/>
          </a:p>
          <a:p>
            <a:pPr indent="0" lvl="0" marL="0" rtl="0" algn="l">
              <a:spcBef>
                <a:spcPts val="360"/>
              </a:spcBef>
              <a:spcAft>
                <a:spcPts val="0"/>
              </a:spcAft>
              <a:buClr>
                <a:schemeClr val="dk2"/>
              </a:buClr>
              <a:buSzPts val="1800"/>
              <a:buNone/>
            </a:pPr>
            <a:r>
              <a:rPr lang="en-GB"/>
              <a:t>If the gun does not fire after 70 seconds from the 1MG, the SU will say “abort abort” or something similar over the radio and all crews should sit easy. Once this information is relayed, the next gun to be fired will be another 1 Minute Gun and the bungline marshals will be asked to tell nearby crews.</a:t>
            </a:r>
            <a:endParaRPr/>
          </a:p>
          <a:p>
            <a:pPr indent="0" lvl="0" marL="0" rtl="0" algn="l">
              <a:spcBef>
                <a:spcPts val="360"/>
              </a:spcBef>
              <a:spcAft>
                <a:spcPts val="0"/>
              </a:spcAft>
              <a:buClr>
                <a:schemeClr val="dk2"/>
              </a:buClr>
              <a:buSzPts val="1800"/>
              <a:buNone/>
            </a:pPr>
            <a:r>
              <a:t/>
            </a:r>
            <a:endParaRPr/>
          </a:p>
        </p:txBody>
      </p:sp>
      <p:sp>
        <p:nvSpPr>
          <p:cNvPr id="677" name="Google Shape;677;p44"/>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678" name="Google Shape;678;p44"/>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679" name="Google Shape;679;p44"/>
          <p:cNvSpPr/>
          <p:nvPr/>
        </p:nvSpPr>
        <p:spPr>
          <a:xfrm>
            <a:off x="323528" y="4207854"/>
            <a:ext cx="2448272" cy="936104"/>
          </a:xfrm>
          <a:prstGeom prst="homePlate">
            <a:avLst>
              <a:gd fmla="val 50000" name="adj"/>
            </a:avLst>
          </a:prstGeom>
          <a:solidFill>
            <a:schemeClr val="accent1"/>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Five Minute Gun</a:t>
            </a:r>
            <a:endParaRPr/>
          </a:p>
        </p:txBody>
      </p:sp>
      <p:sp>
        <p:nvSpPr>
          <p:cNvPr id="680" name="Google Shape;680;p44"/>
          <p:cNvSpPr/>
          <p:nvPr/>
        </p:nvSpPr>
        <p:spPr>
          <a:xfrm>
            <a:off x="5436096" y="3926436"/>
            <a:ext cx="1800200" cy="468052"/>
          </a:xfrm>
          <a:prstGeom prst="homePlate">
            <a:avLst>
              <a:gd fmla="val 50000" name="adj"/>
            </a:avLst>
          </a:prstGeom>
          <a:solidFill>
            <a:schemeClr val="accent4"/>
          </a:solidFill>
          <a:ln cap="flat" cmpd="sng" w="25400">
            <a:solidFill>
              <a:srgbClr val="358F1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Race begins!</a:t>
            </a:r>
            <a:endParaRPr/>
          </a:p>
        </p:txBody>
      </p:sp>
      <p:sp>
        <p:nvSpPr>
          <p:cNvPr id="681" name="Google Shape;681;p44"/>
          <p:cNvSpPr/>
          <p:nvPr/>
        </p:nvSpPr>
        <p:spPr>
          <a:xfrm>
            <a:off x="5436096" y="4911475"/>
            <a:ext cx="1872208" cy="468052"/>
          </a:xfrm>
          <a:prstGeom prst="homePlate">
            <a:avLst>
              <a:gd fmla="val 50000" name="adj"/>
            </a:avLst>
          </a:prstGeom>
          <a:solidFill>
            <a:srgbClr val="777777"/>
          </a:solidFill>
          <a:ln cap="flat" cmpd="sng" w="25400">
            <a:solidFill>
              <a:srgbClr val="3B3B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Start aborted</a:t>
            </a:r>
            <a:endParaRPr/>
          </a:p>
        </p:txBody>
      </p:sp>
      <p:sp>
        <p:nvSpPr>
          <p:cNvPr id="682" name="Google Shape;682;p44"/>
          <p:cNvSpPr/>
          <p:nvPr/>
        </p:nvSpPr>
        <p:spPr>
          <a:xfrm>
            <a:off x="3170098" y="4209397"/>
            <a:ext cx="1944216" cy="936104"/>
          </a:xfrm>
          <a:prstGeom prst="homePlate">
            <a:avLst>
              <a:gd fmla="val 50000" name="adj"/>
            </a:avLst>
          </a:prstGeom>
          <a:solidFill>
            <a:schemeClr val="accent2"/>
          </a:solidFill>
          <a:ln cap="flat" cmpd="sng" w="25400">
            <a:solidFill>
              <a:srgbClr val="3F3F5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One Minute Gun</a:t>
            </a:r>
            <a:endParaRPr/>
          </a:p>
        </p:txBody>
      </p:sp>
      <p:cxnSp>
        <p:nvCxnSpPr>
          <p:cNvPr id="683" name="Google Shape;683;p44"/>
          <p:cNvCxnSpPr>
            <a:stCxn id="681" idx="3"/>
            <a:endCxn id="682" idx="2"/>
          </p:cNvCxnSpPr>
          <p:nvPr/>
        </p:nvCxnSpPr>
        <p:spPr>
          <a:xfrm flipH="1">
            <a:off x="3908104" y="5145501"/>
            <a:ext cx="3400200" cy="600"/>
          </a:xfrm>
          <a:prstGeom prst="bentConnector4">
            <a:avLst>
              <a:gd fmla="val -6723" name="adj1"/>
              <a:gd fmla="val 87391007" name="adj2"/>
            </a:avLst>
          </a:prstGeom>
          <a:noFill/>
          <a:ln cap="flat" cmpd="sng" w="28575">
            <a:solidFill>
              <a:srgbClr val="777777"/>
            </a:solidFill>
            <a:prstDash val="solid"/>
            <a:round/>
            <a:headEnd len="sm" w="sm" type="none"/>
            <a:tailEnd len="med" w="med" type="stealth"/>
          </a:ln>
        </p:spPr>
      </p:cxnSp>
      <p:cxnSp>
        <p:nvCxnSpPr>
          <p:cNvPr id="684" name="Google Shape;684;p44"/>
          <p:cNvCxnSpPr>
            <a:stCxn id="682" idx="3"/>
            <a:endCxn id="681" idx="1"/>
          </p:cNvCxnSpPr>
          <p:nvPr/>
        </p:nvCxnSpPr>
        <p:spPr>
          <a:xfrm>
            <a:off x="5114314" y="4677449"/>
            <a:ext cx="321900" cy="468000"/>
          </a:xfrm>
          <a:prstGeom prst="bentConnector3">
            <a:avLst>
              <a:gd fmla="val 50000" name="adj1"/>
            </a:avLst>
          </a:prstGeom>
          <a:noFill/>
          <a:ln cap="flat" cmpd="sng" w="28575">
            <a:solidFill>
              <a:schemeClr val="accent5"/>
            </a:solidFill>
            <a:prstDash val="solid"/>
            <a:round/>
            <a:headEnd len="sm" w="sm" type="none"/>
            <a:tailEnd len="med" w="med" type="stealth"/>
          </a:ln>
        </p:spPr>
      </p:cxnSp>
      <p:cxnSp>
        <p:nvCxnSpPr>
          <p:cNvPr id="685" name="Google Shape;685;p44"/>
          <p:cNvCxnSpPr>
            <a:stCxn id="682" idx="3"/>
            <a:endCxn id="680" idx="1"/>
          </p:cNvCxnSpPr>
          <p:nvPr/>
        </p:nvCxnSpPr>
        <p:spPr>
          <a:xfrm flipH="1" rot="10800000">
            <a:off x="5114314" y="4160549"/>
            <a:ext cx="321900" cy="516900"/>
          </a:xfrm>
          <a:prstGeom prst="bentConnector3">
            <a:avLst>
              <a:gd fmla="val 49982" name="adj1"/>
            </a:avLst>
          </a:prstGeom>
          <a:noFill/>
          <a:ln cap="flat" cmpd="sng" w="28575">
            <a:solidFill>
              <a:schemeClr val="accent5"/>
            </a:solidFill>
            <a:prstDash val="solid"/>
            <a:round/>
            <a:headEnd len="sm" w="sm" type="none"/>
            <a:tailEnd len="med" w="med" type="stealth"/>
          </a:ln>
        </p:spPr>
      </p:cxnSp>
      <p:sp>
        <p:nvSpPr>
          <p:cNvPr id="686" name="Google Shape;686;p44"/>
          <p:cNvSpPr/>
          <p:nvPr/>
        </p:nvSpPr>
        <p:spPr>
          <a:xfrm>
            <a:off x="7552523" y="3566396"/>
            <a:ext cx="1296144" cy="360040"/>
          </a:xfrm>
          <a:prstGeom prst="rect">
            <a:avLst/>
          </a:prstGeom>
          <a:solidFill>
            <a:schemeClr val="accent4"/>
          </a:solidFill>
          <a:ln cap="flat" cmpd="sng" w="25400">
            <a:solidFill>
              <a:srgbClr val="358F1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Race ends</a:t>
            </a:r>
            <a:endParaRPr/>
          </a:p>
        </p:txBody>
      </p:sp>
      <p:sp>
        <p:nvSpPr>
          <p:cNvPr id="687" name="Google Shape;687;p44"/>
          <p:cNvSpPr/>
          <p:nvPr/>
        </p:nvSpPr>
        <p:spPr>
          <a:xfrm>
            <a:off x="7551397" y="4293096"/>
            <a:ext cx="1296144" cy="360040"/>
          </a:xfrm>
          <a:prstGeom prst="rect">
            <a:avLst/>
          </a:prstGeom>
          <a:solidFill>
            <a:schemeClr val="accent3"/>
          </a:solidFill>
          <a:ln cap="flat" cmpd="sng" w="25400">
            <a:solidFill>
              <a:srgbClr val="AE2A1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Klaxon….</a:t>
            </a:r>
            <a:endParaRPr/>
          </a:p>
        </p:txBody>
      </p:sp>
      <p:cxnSp>
        <p:nvCxnSpPr>
          <p:cNvPr id="688" name="Google Shape;688;p44"/>
          <p:cNvCxnSpPr>
            <a:stCxn id="680" idx="3"/>
            <a:endCxn id="686" idx="1"/>
          </p:cNvCxnSpPr>
          <p:nvPr/>
        </p:nvCxnSpPr>
        <p:spPr>
          <a:xfrm flipH="1" rot="10800000">
            <a:off x="7236296" y="3746462"/>
            <a:ext cx="316200" cy="414000"/>
          </a:xfrm>
          <a:prstGeom prst="bentConnector3">
            <a:avLst>
              <a:gd fmla="val 50004" name="adj1"/>
            </a:avLst>
          </a:prstGeom>
          <a:noFill/>
          <a:ln cap="flat" cmpd="sng" w="28575">
            <a:solidFill>
              <a:schemeClr val="accent5"/>
            </a:solidFill>
            <a:prstDash val="solid"/>
            <a:round/>
            <a:headEnd len="sm" w="sm" type="none"/>
            <a:tailEnd len="med" w="med" type="stealth"/>
          </a:ln>
        </p:spPr>
      </p:cxnSp>
      <p:cxnSp>
        <p:nvCxnSpPr>
          <p:cNvPr id="689" name="Google Shape;689;p44"/>
          <p:cNvCxnSpPr>
            <a:stCxn id="680" idx="3"/>
            <a:endCxn id="687" idx="1"/>
          </p:cNvCxnSpPr>
          <p:nvPr/>
        </p:nvCxnSpPr>
        <p:spPr>
          <a:xfrm>
            <a:off x="7236296" y="4160462"/>
            <a:ext cx="315000" cy="312600"/>
          </a:xfrm>
          <a:prstGeom prst="bentConnector3">
            <a:avLst>
              <a:gd fmla="val 50016" name="adj1"/>
            </a:avLst>
          </a:prstGeom>
          <a:noFill/>
          <a:ln cap="flat" cmpd="sng" w="28575">
            <a:solidFill>
              <a:schemeClr val="accent5"/>
            </a:solidFill>
            <a:prstDash val="solid"/>
            <a:round/>
            <a:headEnd len="sm" w="sm" type="none"/>
            <a:tailEnd len="med" w="med" type="stealth"/>
          </a:ln>
        </p:spPr>
      </p:cxnSp>
      <p:cxnSp>
        <p:nvCxnSpPr>
          <p:cNvPr id="690" name="Google Shape;690;p44"/>
          <p:cNvCxnSpPr>
            <a:stCxn id="679" idx="3"/>
            <a:endCxn id="682" idx="1"/>
          </p:cNvCxnSpPr>
          <p:nvPr/>
        </p:nvCxnSpPr>
        <p:spPr>
          <a:xfrm>
            <a:off x="2771800" y="4675906"/>
            <a:ext cx="398400" cy="1500"/>
          </a:xfrm>
          <a:prstGeom prst="straightConnector1">
            <a:avLst/>
          </a:prstGeom>
          <a:noFill/>
          <a:ln cap="flat" cmpd="sng" w="28575">
            <a:solidFill>
              <a:srgbClr val="777777"/>
            </a:solidFill>
            <a:prstDash val="solid"/>
            <a:round/>
            <a:headEnd len="sm" w="sm" type="none"/>
            <a:tailEnd len="med" w="med" type="stealth"/>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45"/>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Klaxoning races</a:t>
            </a:r>
            <a:br>
              <a:rPr lang="en-GB"/>
            </a:br>
            <a:r>
              <a:rPr b="0" i="1" lang="en-GB"/>
              <a:t>When and when not to do it</a:t>
            </a:r>
            <a:endParaRPr/>
          </a:p>
        </p:txBody>
      </p:sp>
      <p:sp>
        <p:nvSpPr>
          <p:cNvPr id="696" name="Google Shape;696;p45"/>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a:bodyPr>
          <a:lstStyle/>
          <a:p>
            <a:pPr indent="-342879" lvl="0" marL="342879" rtl="0" algn="l">
              <a:spcBef>
                <a:spcPts val="0"/>
              </a:spcBef>
              <a:spcAft>
                <a:spcPts val="0"/>
              </a:spcAft>
              <a:buClr>
                <a:schemeClr val="accent3"/>
              </a:buClr>
              <a:buSzPts val="1800"/>
              <a:buFont typeface="Calibri"/>
              <a:buNone/>
            </a:pPr>
            <a:r>
              <a:rPr b="1" lang="en-GB">
                <a:solidFill>
                  <a:schemeClr val="accent3"/>
                </a:solidFill>
              </a:rPr>
              <a:t>You must klaxon if</a:t>
            </a:r>
            <a:r>
              <a:rPr b="1" lang="en-GB"/>
              <a:t>, during a race:</a:t>
            </a:r>
            <a:endParaRPr/>
          </a:p>
          <a:p>
            <a:pPr indent="-342879" lvl="0" marL="342879" rtl="0" algn="l">
              <a:spcBef>
                <a:spcPts val="360"/>
              </a:spcBef>
              <a:spcAft>
                <a:spcPts val="0"/>
              </a:spcAft>
              <a:buClr>
                <a:schemeClr val="accent3"/>
              </a:buClr>
              <a:buSzPts val="1800"/>
              <a:buChar char="•"/>
            </a:pPr>
            <a:r>
              <a:rPr b="1" lang="en-GB">
                <a:solidFill>
                  <a:schemeClr val="accent3"/>
                </a:solidFill>
              </a:rPr>
              <a:t>Anyone falls in the water</a:t>
            </a:r>
            <a:r>
              <a:rPr lang="en-GB">
                <a:solidFill>
                  <a:schemeClr val="accent3"/>
                </a:solidFill>
              </a:rPr>
              <a:t> </a:t>
            </a:r>
            <a:r>
              <a:rPr lang="en-GB"/>
              <a:t>– be it spectator, rower or cox</a:t>
            </a:r>
            <a:endParaRPr/>
          </a:p>
          <a:p>
            <a:pPr indent="-342879" lvl="0" marL="342879" rtl="0" algn="l">
              <a:spcBef>
                <a:spcPts val="360"/>
              </a:spcBef>
              <a:spcAft>
                <a:spcPts val="0"/>
              </a:spcAft>
              <a:buClr>
                <a:schemeClr val="accent3"/>
              </a:buClr>
              <a:buSzPts val="1800"/>
              <a:buChar char="•"/>
            </a:pPr>
            <a:r>
              <a:rPr b="1" lang="en-GB">
                <a:solidFill>
                  <a:schemeClr val="accent3"/>
                </a:solidFill>
              </a:rPr>
              <a:t>First Aid is required</a:t>
            </a:r>
            <a:r>
              <a:rPr lang="en-GB"/>
              <a:t> at a scene on the water</a:t>
            </a:r>
            <a:endParaRPr/>
          </a:p>
          <a:p>
            <a:pPr indent="-342879" lvl="0" marL="342879" rtl="0" algn="l">
              <a:spcBef>
                <a:spcPts val="360"/>
              </a:spcBef>
              <a:spcAft>
                <a:spcPts val="0"/>
              </a:spcAft>
              <a:buClr>
                <a:schemeClr val="accent3"/>
              </a:buClr>
              <a:buSzPts val="1800"/>
              <a:buChar char="•"/>
            </a:pPr>
            <a:r>
              <a:rPr b="1" lang="en-GB">
                <a:solidFill>
                  <a:schemeClr val="accent3"/>
                </a:solidFill>
              </a:rPr>
              <a:t>A dangerous crash or situation is immediately imminent</a:t>
            </a:r>
            <a:endParaRPr/>
          </a:p>
          <a:p>
            <a:pPr indent="-342879" lvl="0" marL="342879" rtl="0" algn="l">
              <a:spcBef>
                <a:spcPts val="360"/>
              </a:spcBef>
              <a:spcAft>
                <a:spcPts val="0"/>
              </a:spcAft>
              <a:buClr>
                <a:schemeClr val="accent3"/>
              </a:buClr>
              <a:buSzPts val="1800"/>
              <a:buChar char="•"/>
            </a:pPr>
            <a:r>
              <a:rPr b="1" lang="en-GB">
                <a:solidFill>
                  <a:schemeClr val="accent3"/>
                </a:solidFill>
              </a:rPr>
              <a:t>The racing line is unavoidably blocked </a:t>
            </a:r>
            <a:r>
              <a:rPr lang="en-GB"/>
              <a:t>and there are racing crews imminent</a:t>
            </a:r>
            <a:endParaRPr/>
          </a:p>
          <a:p>
            <a:pPr indent="-342879" lvl="0" marL="342879" rtl="0" algn="l">
              <a:spcBef>
                <a:spcPts val="360"/>
              </a:spcBef>
              <a:spcAft>
                <a:spcPts val="0"/>
              </a:spcAft>
              <a:buClr>
                <a:schemeClr val="dk2"/>
              </a:buClr>
              <a:buSzPts val="1800"/>
              <a:buChar char="•"/>
            </a:pPr>
            <a:r>
              <a:rPr lang="en-GB"/>
              <a:t>You hear another klaxon</a:t>
            </a:r>
            <a:endParaRPr/>
          </a:p>
          <a:p>
            <a:pPr indent="-228579" lvl="0" marL="342879"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t/>
            </a:r>
            <a:endParaRPr/>
          </a:p>
          <a:p>
            <a:pPr indent="-228579" lvl="0" marL="342879" rtl="0" algn="l">
              <a:spcBef>
                <a:spcPts val="360"/>
              </a:spcBef>
              <a:spcAft>
                <a:spcPts val="0"/>
              </a:spcAft>
              <a:buClr>
                <a:schemeClr val="dk2"/>
              </a:buClr>
              <a:buSzPts val="1800"/>
              <a:buNone/>
            </a:pPr>
            <a:r>
              <a:t/>
            </a:r>
            <a:endParaRPr b="1"/>
          </a:p>
          <a:p>
            <a:pPr indent="0" lvl="0" marL="0" rtl="0" algn="l">
              <a:spcBef>
                <a:spcPts val="360"/>
              </a:spcBef>
              <a:spcAft>
                <a:spcPts val="0"/>
              </a:spcAft>
              <a:buClr>
                <a:schemeClr val="dk2"/>
              </a:buClr>
              <a:buSzPts val="1800"/>
              <a:buNone/>
            </a:pPr>
            <a:r>
              <a:rPr b="1" lang="en-GB"/>
              <a:t>Please take the time to remember these scenarios in your head. </a:t>
            </a:r>
            <a:r>
              <a:rPr b="1" lang="en-GB">
                <a:solidFill>
                  <a:schemeClr val="accent3"/>
                </a:solidFill>
              </a:rPr>
              <a:t>Klaxons mean the cancellation of divisions</a:t>
            </a:r>
            <a:r>
              <a:rPr b="1" lang="en-GB"/>
              <a:t> and unhappy people, </a:t>
            </a:r>
            <a:r>
              <a:rPr b="1" lang="en-GB">
                <a:solidFill>
                  <a:schemeClr val="accent3"/>
                </a:solidFill>
              </a:rPr>
              <a:t>but they could also save someone’s life</a:t>
            </a:r>
            <a:r>
              <a:rPr b="1" lang="en-GB"/>
              <a:t>. </a:t>
            </a:r>
            <a:endParaRPr/>
          </a:p>
          <a:p>
            <a:pPr indent="0" lvl="0" marL="0" rtl="0" algn="l">
              <a:spcBef>
                <a:spcPts val="360"/>
              </a:spcBef>
              <a:spcAft>
                <a:spcPts val="0"/>
              </a:spcAft>
              <a:buClr>
                <a:schemeClr val="accent3"/>
              </a:buClr>
              <a:buSzPts val="1800"/>
              <a:buNone/>
            </a:pPr>
            <a:r>
              <a:rPr lang="en-GB">
                <a:solidFill>
                  <a:schemeClr val="accent3"/>
                </a:solidFill>
              </a:rPr>
              <a:t>The decision to klaxon is </a:t>
            </a:r>
            <a:r>
              <a:rPr b="1" i="1" lang="en-GB">
                <a:solidFill>
                  <a:schemeClr val="accent3"/>
                </a:solidFill>
              </a:rPr>
              <a:t>YOURS</a:t>
            </a:r>
            <a:r>
              <a:rPr lang="en-GB">
                <a:solidFill>
                  <a:schemeClr val="accent3"/>
                </a:solidFill>
              </a:rPr>
              <a:t>, DON’T WAIT FOR AN INSTRUCTION TO KLAXON!</a:t>
            </a:r>
            <a:endParaRPr/>
          </a:p>
          <a:p>
            <a:pPr indent="0" lvl="0" marL="0" rtl="0" algn="l">
              <a:spcBef>
                <a:spcPts val="360"/>
              </a:spcBef>
              <a:spcAft>
                <a:spcPts val="0"/>
              </a:spcAft>
              <a:buClr>
                <a:schemeClr val="dk2"/>
              </a:buClr>
              <a:buSzPts val="1800"/>
              <a:buNone/>
            </a:pPr>
            <a:r>
              <a:rPr lang="en-GB"/>
              <a:t>We’re now going to cover these points in more detail.</a:t>
            </a:r>
            <a:endParaRPr/>
          </a:p>
          <a:p>
            <a:pPr indent="-228579" lvl="0" marL="342879" rtl="0" algn="l">
              <a:spcBef>
                <a:spcPts val="360"/>
              </a:spcBef>
              <a:spcAft>
                <a:spcPts val="0"/>
              </a:spcAft>
              <a:buClr>
                <a:schemeClr val="dk2"/>
              </a:buClr>
              <a:buSzPts val="1800"/>
              <a:buNone/>
            </a:pPr>
            <a:r>
              <a:t/>
            </a:r>
            <a:endParaRPr/>
          </a:p>
        </p:txBody>
      </p:sp>
      <p:sp>
        <p:nvSpPr>
          <p:cNvPr id="697" name="Google Shape;697;p45"/>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698" name="Google Shape;698;p45"/>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pic>
        <p:nvPicPr>
          <p:cNvPr id="699" name="Google Shape;699;p45"/>
          <p:cNvPicPr preferRelativeResize="0"/>
          <p:nvPr/>
        </p:nvPicPr>
        <p:blipFill rotWithShape="1">
          <a:blip r:embed="rId3">
            <a:alphaModFix/>
          </a:blip>
          <a:srcRect b="0" l="0" r="0" t="0"/>
          <a:stretch/>
        </p:blipFill>
        <p:spPr>
          <a:xfrm>
            <a:off x="4252686" y="3212976"/>
            <a:ext cx="609600" cy="609600"/>
          </a:xfrm>
          <a:prstGeom prst="rect">
            <a:avLst/>
          </a:prstGeom>
          <a:noFill/>
          <a:ln>
            <a:noFill/>
          </a:ln>
        </p:spPr>
      </p:pic>
      <p:sp>
        <p:nvSpPr>
          <p:cNvPr id="700" name="Google Shape;700;p45">
            <a:hlinkClick action="ppaction://hlinksldjump" r:id="rId4"/>
          </p:cNvPr>
          <p:cNvSpPr/>
          <p:nvPr/>
        </p:nvSpPr>
        <p:spPr>
          <a:xfrm>
            <a:off x="7344307" y="5661248"/>
            <a:ext cx="1667675" cy="398242"/>
          </a:xfrm>
          <a:prstGeom prst="rect">
            <a:avLst/>
          </a:prstGeom>
          <a:solidFill>
            <a:schemeClr val="accent3"/>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800">
                <a:solidFill>
                  <a:schemeClr val="lt1"/>
                </a:solidFill>
                <a:latin typeface="Calibri"/>
                <a:ea typeface="Calibri"/>
                <a:cs typeface="Calibri"/>
                <a:sym typeface="Calibri"/>
              </a:rPr>
              <a:t>Next slide &gt;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5000"/>
                                        <p:tgtEl>
                                          <p:spTgt spid="6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46"/>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Klaxoning races</a:t>
            </a:r>
            <a:br>
              <a:rPr lang="en-GB"/>
            </a:br>
            <a:r>
              <a:rPr b="0" i="1" lang="en-GB"/>
              <a:t>When and when not to do it</a:t>
            </a:r>
            <a:endParaRPr/>
          </a:p>
        </p:txBody>
      </p:sp>
      <p:sp>
        <p:nvSpPr>
          <p:cNvPr id="706" name="Google Shape;706;p46"/>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a:bodyPr>
          <a:lstStyle/>
          <a:p>
            <a:pPr indent="-342879" lvl="0" marL="342879" rtl="0" algn="l">
              <a:spcBef>
                <a:spcPts val="0"/>
              </a:spcBef>
              <a:spcAft>
                <a:spcPts val="0"/>
              </a:spcAft>
              <a:buClr>
                <a:schemeClr val="accent3"/>
              </a:buClr>
              <a:buSzPts val="1800"/>
              <a:buFont typeface="Calibri"/>
              <a:buNone/>
            </a:pPr>
            <a:r>
              <a:rPr b="1" lang="en-GB">
                <a:solidFill>
                  <a:schemeClr val="accent3"/>
                </a:solidFill>
              </a:rPr>
              <a:t>You must klaxon if</a:t>
            </a:r>
            <a:r>
              <a:rPr b="1" lang="en-GB"/>
              <a:t>, during a race:</a:t>
            </a:r>
            <a:endParaRPr/>
          </a:p>
          <a:p>
            <a:pPr indent="-342879" lvl="0" marL="342879" rtl="0" algn="l">
              <a:spcBef>
                <a:spcPts val="360"/>
              </a:spcBef>
              <a:spcAft>
                <a:spcPts val="0"/>
              </a:spcAft>
              <a:buClr>
                <a:schemeClr val="accent3"/>
              </a:buClr>
              <a:buSzPts val="1800"/>
              <a:buChar char="•"/>
            </a:pPr>
            <a:r>
              <a:rPr b="1" lang="en-GB">
                <a:solidFill>
                  <a:schemeClr val="accent3"/>
                </a:solidFill>
              </a:rPr>
              <a:t>Anyone falls in the water</a:t>
            </a:r>
            <a:r>
              <a:rPr lang="en-GB">
                <a:solidFill>
                  <a:schemeClr val="accent3"/>
                </a:solidFill>
              </a:rPr>
              <a:t> </a:t>
            </a:r>
            <a:r>
              <a:rPr lang="en-GB"/>
              <a:t>– be it spectator, rower or cox</a:t>
            </a:r>
            <a:endParaRPr/>
          </a:p>
          <a:p>
            <a:pPr indent="-342879" lvl="0" marL="342879" rtl="0" algn="l">
              <a:spcBef>
                <a:spcPts val="360"/>
              </a:spcBef>
              <a:spcAft>
                <a:spcPts val="0"/>
              </a:spcAft>
              <a:buClr>
                <a:schemeClr val="accent3"/>
              </a:buClr>
              <a:buSzPts val="1800"/>
              <a:buChar char="•"/>
            </a:pPr>
            <a:r>
              <a:rPr b="1" lang="en-GB">
                <a:solidFill>
                  <a:schemeClr val="accent3"/>
                </a:solidFill>
              </a:rPr>
              <a:t>First Aid is required</a:t>
            </a:r>
            <a:r>
              <a:rPr lang="en-GB"/>
              <a:t> at a scene</a:t>
            </a:r>
            <a:endParaRPr/>
          </a:p>
          <a:p>
            <a:pPr indent="-342879" lvl="0" marL="342879" rtl="0" algn="l">
              <a:spcBef>
                <a:spcPts val="360"/>
              </a:spcBef>
              <a:spcAft>
                <a:spcPts val="0"/>
              </a:spcAft>
              <a:buClr>
                <a:schemeClr val="accent3"/>
              </a:buClr>
              <a:buSzPts val="1800"/>
              <a:buChar char="•"/>
            </a:pPr>
            <a:r>
              <a:rPr b="1" lang="en-GB">
                <a:solidFill>
                  <a:schemeClr val="accent3"/>
                </a:solidFill>
              </a:rPr>
              <a:t>A dangerous crash or situation is immediately imminent</a:t>
            </a:r>
            <a:endParaRPr/>
          </a:p>
          <a:p>
            <a:pPr indent="-342879" lvl="0" marL="342879" rtl="0" algn="l">
              <a:spcBef>
                <a:spcPts val="360"/>
              </a:spcBef>
              <a:spcAft>
                <a:spcPts val="0"/>
              </a:spcAft>
              <a:buClr>
                <a:schemeClr val="accent3"/>
              </a:buClr>
              <a:buSzPts val="1800"/>
              <a:buChar char="•"/>
            </a:pPr>
            <a:r>
              <a:rPr b="1" lang="en-GB">
                <a:solidFill>
                  <a:schemeClr val="accent3"/>
                </a:solidFill>
              </a:rPr>
              <a:t>The racing line is unavoidably blocked </a:t>
            </a:r>
            <a:r>
              <a:rPr lang="en-GB"/>
              <a:t>and there are racing crews imminent</a:t>
            </a:r>
            <a:endParaRPr/>
          </a:p>
          <a:p>
            <a:pPr indent="-228579" lvl="0" marL="342879"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rPr lang="en-GB"/>
              <a:t>Why? Boats are heavy, fast-moving objects. </a:t>
            </a:r>
            <a:r>
              <a:rPr b="1" lang="en-GB"/>
              <a:t>Blades</a:t>
            </a:r>
            <a:r>
              <a:rPr lang="en-GB"/>
              <a:t> </a:t>
            </a:r>
            <a:r>
              <a:rPr b="1" lang="en-GB"/>
              <a:t>could knock someone out</a:t>
            </a:r>
            <a:r>
              <a:rPr lang="en-GB"/>
              <a:t>. The river is especially cold and someone could become </a:t>
            </a:r>
            <a:r>
              <a:rPr b="1" lang="en-GB"/>
              <a:t>hypothermic</a:t>
            </a:r>
            <a:r>
              <a:rPr lang="en-GB"/>
              <a:t>.</a:t>
            </a:r>
            <a:endParaRPr/>
          </a:p>
          <a:p>
            <a:pPr indent="0" lvl="0" marL="0" rtl="0" algn="l">
              <a:spcBef>
                <a:spcPts val="360"/>
              </a:spcBef>
              <a:spcAft>
                <a:spcPts val="0"/>
              </a:spcAft>
              <a:buClr>
                <a:schemeClr val="accent3"/>
              </a:buClr>
              <a:buSzPts val="1800"/>
              <a:buNone/>
            </a:pPr>
            <a:r>
              <a:rPr b="1" lang="en-GB">
                <a:solidFill>
                  <a:schemeClr val="accent3"/>
                </a:solidFill>
              </a:rPr>
              <a:t>Your job is to stop a boat from hitting a person on the water.</a:t>
            </a:r>
            <a:endParaRPr/>
          </a:p>
          <a:p>
            <a:pPr indent="0" lvl="0" marL="0"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rPr lang="en-GB"/>
              <a:t>Sometimes it’s easy to spot. Sometimes it’s not. Watch these videos now:</a:t>
            </a:r>
            <a:endParaRPr/>
          </a:p>
          <a:p>
            <a:pPr indent="0" lvl="0" marL="0" rtl="0" algn="l">
              <a:spcBef>
                <a:spcPts val="360"/>
              </a:spcBef>
              <a:spcAft>
                <a:spcPts val="0"/>
              </a:spcAft>
              <a:buClr>
                <a:schemeClr val="dk2"/>
              </a:buClr>
              <a:buSzPts val="1800"/>
              <a:buNone/>
            </a:pPr>
            <a:r>
              <a:rPr lang="en-GB" u="sng">
                <a:solidFill>
                  <a:schemeClr val="hlink"/>
                </a:solidFill>
                <a:hlinkClick r:id="rId3"/>
              </a:rPr>
              <a:t>Torpids 2011 – St Anne’s M1 Rammed by Pembroke M2</a:t>
            </a:r>
            <a:endParaRPr/>
          </a:p>
          <a:p>
            <a:pPr indent="0" lvl="0" marL="0" rtl="0" algn="l">
              <a:spcBef>
                <a:spcPts val="360"/>
              </a:spcBef>
              <a:spcAft>
                <a:spcPts val="0"/>
              </a:spcAft>
              <a:buClr>
                <a:schemeClr val="dk2"/>
              </a:buClr>
              <a:buSzPts val="1800"/>
              <a:buNone/>
            </a:pPr>
            <a:r>
              <a:rPr lang="en-GB" u="sng">
                <a:solidFill>
                  <a:schemeClr val="hlink"/>
                </a:solidFill>
                <a:hlinkClick r:id="rId4"/>
              </a:rPr>
              <a:t>Summer Eights 2004 – Men’s Division 1 crash</a:t>
            </a:r>
            <a:endParaRPr/>
          </a:p>
          <a:p>
            <a:pPr indent="0" lvl="0" marL="0" rtl="0" algn="l">
              <a:spcBef>
                <a:spcPts val="360"/>
              </a:spcBef>
              <a:spcAft>
                <a:spcPts val="0"/>
              </a:spcAft>
              <a:buClr>
                <a:schemeClr val="dk2"/>
              </a:buClr>
              <a:buSzPts val="1800"/>
              <a:buNone/>
            </a:pPr>
            <a:r>
              <a:t/>
            </a:r>
            <a:endParaRPr/>
          </a:p>
        </p:txBody>
      </p:sp>
      <p:sp>
        <p:nvSpPr>
          <p:cNvPr id="707" name="Google Shape;707;p46"/>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708" name="Google Shape;708;p46"/>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709" name="Google Shape;709;p46"/>
          <p:cNvSpPr/>
          <p:nvPr/>
        </p:nvSpPr>
        <p:spPr>
          <a:xfrm>
            <a:off x="196106" y="1916832"/>
            <a:ext cx="8640960" cy="936104"/>
          </a:xfrm>
          <a:prstGeom prst="rect">
            <a:avLst/>
          </a:prstGeom>
          <a:solidFill>
            <a:schemeClr val="lt1">
              <a:alpha val="7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47"/>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Klaxoning races</a:t>
            </a:r>
            <a:br>
              <a:rPr lang="en-GB"/>
            </a:br>
            <a:r>
              <a:rPr b="0" i="1" lang="en-GB"/>
              <a:t>When and when not to do it</a:t>
            </a:r>
            <a:endParaRPr/>
          </a:p>
        </p:txBody>
      </p:sp>
      <p:sp>
        <p:nvSpPr>
          <p:cNvPr id="715" name="Google Shape;715;p47"/>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a:bodyPr>
          <a:lstStyle/>
          <a:p>
            <a:pPr indent="-342879" lvl="0" marL="342879" rtl="0" algn="l">
              <a:spcBef>
                <a:spcPts val="0"/>
              </a:spcBef>
              <a:spcAft>
                <a:spcPts val="0"/>
              </a:spcAft>
              <a:buClr>
                <a:schemeClr val="accent3"/>
              </a:buClr>
              <a:buSzPts val="1800"/>
              <a:buFont typeface="Calibri"/>
              <a:buNone/>
            </a:pPr>
            <a:r>
              <a:rPr b="1" lang="en-GB">
                <a:solidFill>
                  <a:schemeClr val="accent3"/>
                </a:solidFill>
              </a:rPr>
              <a:t>You must klaxon if</a:t>
            </a:r>
            <a:r>
              <a:rPr b="1" lang="en-GB"/>
              <a:t>, during a race:</a:t>
            </a:r>
            <a:endParaRPr/>
          </a:p>
          <a:p>
            <a:pPr indent="-342879" lvl="0" marL="342879" rtl="0" algn="l">
              <a:spcBef>
                <a:spcPts val="360"/>
              </a:spcBef>
              <a:spcAft>
                <a:spcPts val="0"/>
              </a:spcAft>
              <a:buClr>
                <a:schemeClr val="accent3"/>
              </a:buClr>
              <a:buSzPts val="1800"/>
              <a:buChar char="•"/>
            </a:pPr>
            <a:r>
              <a:rPr b="1" lang="en-GB">
                <a:solidFill>
                  <a:schemeClr val="accent3"/>
                </a:solidFill>
              </a:rPr>
              <a:t>Anyone falls in the water</a:t>
            </a:r>
            <a:r>
              <a:rPr lang="en-GB">
                <a:solidFill>
                  <a:schemeClr val="accent3"/>
                </a:solidFill>
              </a:rPr>
              <a:t> </a:t>
            </a:r>
            <a:r>
              <a:rPr lang="en-GB"/>
              <a:t>– be it spectator, rower or cox</a:t>
            </a:r>
            <a:endParaRPr/>
          </a:p>
          <a:p>
            <a:pPr indent="-342879" lvl="0" marL="342879" rtl="0" algn="l">
              <a:spcBef>
                <a:spcPts val="360"/>
              </a:spcBef>
              <a:spcAft>
                <a:spcPts val="0"/>
              </a:spcAft>
              <a:buClr>
                <a:schemeClr val="accent3"/>
              </a:buClr>
              <a:buSzPts val="1800"/>
              <a:buChar char="•"/>
            </a:pPr>
            <a:r>
              <a:rPr b="1" lang="en-GB">
                <a:solidFill>
                  <a:schemeClr val="accent3"/>
                </a:solidFill>
              </a:rPr>
              <a:t>First Aid is required</a:t>
            </a:r>
            <a:r>
              <a:rPr lang="en-GB"/>
              <a:t> at a scene on the water</a:t>
            </a:r>
            <a:endParaRPr/>
          </a:p>
          <a:p>
            <a:pPr indent="-342879" lvl="0" marL="342879" rtl="0" algn="l">
              <a:spcBef>
                <a:spcPts val="360"/>
              </a:spcBef>
              <a:spcAft>
                <a:spcPts val="0"/>
              </a:spcAft>
              <a:buClr>
                <a:schemeClr val="accent3"/>
              </a:buClr>
              <a:buSzPts val="1800"/>
              <a:buChar char="•"/>
            </a:pPr>
            <a:r>
              <a:rPr b="1" lang="en-GB">
                <a:solidFill>
                  <a:schemeClr val="accent3"/>
                </a:solidFill>
              </a:rPr>
              <a:t>A dangerous crash or situation is immediately imminent</a:t>
            </a:r>
            <a:endParaRPr/>
          </a:p>
          <a:p>
            <a:pPr indent="-342879" lvl="0" marL="342879" rtl="0" algn="l">
              <a:spcBef>
                <a:spcPts val="360"/>
              </a:spcBef>
              <a:spcAft>
                <a:spcPts val="0"/>
              </a:spcAft>
              <a:buClr>
                <a:schemeClr val="accent3"/>
              </a:buClr>
              <a:buSzPts val="1800"/>
              <a:buChar char="•"/>
            </a:pPr>
            <a:r>
              <a:rPr b="1" lang="en-GB">
                <a:solidFill>
                  <a:schemeClr val="accent3"/>
                </a:solidFill>
              </a:rPr>
              <a:t>The racing line is unavoidably blocked </a:t>
            </a:r>
            <a:r>
              <a:rPr lang="en-GB"/>
              <a:t>and there are racing crews imminent</a:t>
            </a:r>
            <a:endParaRPr/>
          </a:p>
          <a:p>
            <a:pPr indent="-228579" lvl="0" marL="342879"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rPr lang="en-GB"/>
              <a:t>For the safety of all competitors, </a:t>
            </a:r>
            <a:r>
              <a:rPr b="1" lang="en-GB">
                <a:solidFill>
                  <a:schemeClr val="accent3"/>
                </a:solidFill>
              </a:rPr>
              <a:t>if someone needs first aid, stop the race</a:t>
            </a:r>
            <a:r>
              <a:rPr lang="en-GB"/>
              <a:t>. All boats must stop in order that they do not impede the safety launch.</a:t>
            </a:r>
            <a:endParaRPr/>
          </a:p>
          <a:p>
            <a:pPr indent="0" lvl="0" marL="0" rtl="0" algn="l">
              <a:spcBef>
                <a:spcPts val="360"/>
              </a:spcBef>
              <a:spcAft>
                <a:spcPts val="0"/>
              </a:spcAft>
              <a:buClr>
                <a:schemeClr val="dk2"/>
              </a:buClr>
              <a:buSzPts val="1800"/>
              <a:buNone/>
            </a:pPr>
            <a:r>
              <a:rPr lang="en-GB"/>
              <a:t>Signs to look out for:</a:t>
            </a:r>
            <a:endParaRPr/>
          </a:p>
          <a:p>
            <a:pPr indent="-342879" lvl="0" marL="342879" rtl="0" algn="l">
              <a:spcBef>
                <a:spcPts val="360"/>
              </a:spcBef>
              <a:spcAft>
                <a:spcPts val="0"/>
              </a:spcAft>
              <a:buClr>
                <a:schemeClr val="dk2"/>
              </a:buClr>
              <a:buSzPts val="1800"/>
              <a:buChar char="•"/>
            </a:pPr>
            <a:r>
              <a:rPr lang="en-GB"/>
              <a:t>Someone looking unconscious</a:t>
            </a:r>
            <a:endParaRPr/>
          </a:p>
          <a:p>
            <a:pPr indent="-342879" lvl="0" marL="342879" rtl="0" algn="l">
              <a:spcBef>
                <a:spcPts val="360"/>
              </a:spcBef>
              <a:spcAft>
                <a:spcPts val="0"/>
              </a:spcAft>
              <a:buClr>
                <a:schemeClr val="dk2"/>
              </a:buClr>
              <a:buSzPts val="1800"/>
              <a:buChar char="•"/>
            </a:pPr>
            <a:r>
              <a:rPr lang="en-GB"/>
              <a:t>Someone writhing around in pain, or a cox holding their back</a:t>
            </a:r>
            <a:endParaRPr/>
          </a:p>
          <a:p>
            <a:pPr indent="-342879" lvl="0" marL="342879" rtl="0" algn="l">
              <a:spcBef>
                <a:spcPts val="360"/>
              </a:spcBef>
              <a:spcAft>
                <a:spcPts val="0"/>
              </a:spcAft>
              <a:buClr>
                <a:schemeClr val="dk2"/>
              </a:buClr>
              <a:buSzPts val="1800"/>
              <a:buChar char="•"/>
            </a:pPr>
            <a:r>
              <a:rPr lang="en-GB"/>
              <a:t>A really serious collision</a:t>
            </a:r>
            <a:endParaRPr/>
          </a:p>
          <a:p>
            <a:pPr indent="-342879" lvl="0" marL="342879" rtl="0" algn="l">
              <a:spcBef>
                <a:spcPts val="360"/>
              </a:spcBef>
              <a:spcAft>
                <a:spcPts val="0"/>
              </a:spcAft>
              <a:buClr>
                <a:schemeClr val="dk2"/>
              </a:buClr>
              <a:buSzPts val="1800"/>
              <a:buChar char="•"/>
            </a:pPr>
            <a:r>
              <a:rPr lang="en-GB"/>
              <a:t>A whole crew trying to attract your attention</a:t>
            </a:r>
            <a:endParaRPr/>
          </a:p>
          <a:p>
            <a:pPr indent="0" lvl="0" marL="0" rtl="0" algn="l">
              <a:spcBef>
                <a:spcPts val="360"/>
              </a:spcBef>
              <a:spcAft>
                <a:spcPts val="0"/>
              </a:spcAft>
              <a:buClr>
                <a:schemeClr val="dk2"/>
              </a:buClr>
              <a:buSzPts val="1800"/>
              <a:buNone/>
            </a:pPr>
            <a:r>
              <a:rPr b="1" lang="en-GB"/>
              <a:t>Point for discussion: </a:t>
            </a:r>
            <a:r>
              <a:rPr lang="en-GB"/>
              <a:t>would you klaxon this? </a:t>
            </a:r>
            <a:r>
              <a:rPr lang="en-GB" u="sng">
                <a:solidFill>
                  <a:schemeClr val="hlink"/>
                </a:solidFill>
                <a:hlinkClick r:id="rId3"/>
              </a:rPr>
              <a:t>Torpids 2010 – Wadham M3 on SEH M2</a:t>
            </a:r>
            <a:endParaRPr/>
          </a:p>
          <a:p>
            <a:pPr indent="0" lvl="0" marL="0" rtl="0" algn="l">
              <a:spcBef>
                <a:spcPts val="360"/>
              </a:spcBef>
              <a:spcAft>
                <a:spcPts val="0"/>
              </a:spcAft>
              <a:buClr>
                <a:schemeClr val="dk2"/>
              </a:buClr>
              <a:buSzPts val="1800"/>
              <a:buNone/>
            </a:pPr>
            <a:r>
              <a:t/>
            </a:r>
            <a:endParaRPr/>
          </a:p>
        </p:txBody>
      </p:sp>
      <p:sp>
        <p:nvSpPr>
          <p:cNvPr id="716" name="Google Shape;716;p47"/>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717" name="Google Shape;717;p47"/>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718" name="Google Shape;718;p47"/>
          <p:cNvSpPr/>
          <p:nvPr/>
        </p:nvSpPr>
        <p:spPr>
          <a:xfrm>
            <a:off x="196106" y="2204864"/>
            <a:ext cx="8640960" cy="648072"/>
          </a:xfrm>
          <a:prstGeom prst="rect">
            <a:avLst/>
          </a:prstGeom>
          <a:solidFill>
            <a:schemeClr val="lt1">
              <a:alpha val="7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9" name="Google Shape;719;p47"/>
          <p:cNvSpPr/>
          <p:nvPr/>
        </p:nvSpPr>
        <p:spPr>
          <a:xfrm>
            <a:off x="348506" y="1529383"/>
            <a:ext cx="8640960" cy="315441"/>
          </a:xfrm>
          <a:prstGeom prst="rect">
            <a:avLst/>
          </a:prstGeom>
          <a:solidFill>
            <a:schemeClr val="lt1">
              <a:alpha val="7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2"/>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112" name="Google Shape;112;p12"/>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113" name="Google Shape;113;p12"/>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Introduction to Bumps racing</a:t>
            </a:r>
            <a:br>
              <a:rPr lang="en-GB"/>
            </a:br>
            <a:r>
              <a:rPr b="0" i="1" lang="en-GB"/>
              <a:t>What is it all about?</a:t>
            </a:r>
            <a:endParaRPr/>
          </a:p>
        </p:txBody>
      </p:sp>
      <p:sp>
        <p:nvSpPr>
          <p:cNvPr id="114" name="Google Shape;114;p12"/>
          <p:cNvSpPr txBox="1"/>
          <p:nvPr/>
        </p:nvSpPr>
        <p:spPr>
          <a:xfrm>
            <a:off x="457200" y="1073702"/>
            <a:ext cx="8229600" cy="2880320"/>
          </a:xfrm>
          <a:prstGeom prst="rect">
            <a:avLst/>
          </a:prstGeom>
          <a:noFill/>
          <a:ln>
            <a:noFill/>
          </a:ln>
        </p:spPr>
        <p:txBody>
          <a:bodyPr anchorCtr="0" anchor="t" bIns="45700" lIns="91425" spcFirstLastPara="1" rIns="91425" wrap="square" tIns="45700">
            <a:noAutofit/>
          </a:bodyPr>
          <a:lstStyle/>
          <a:p>
            <a:pPr indent="-342879" lvl="0" marL="342879" marR="0" rtl="0" algn="l">
              <a:spcBef>
                <a:spcPts val="0"/>
              </a:spcBef>
              <a:spcAft>
                <a:spcPts val="0"/>
              </a:spcAft>
              <a:buClr>
                <a:schemeClr val="dk2"/>
              </a:buClr>
              <a:buSzPts val="1800"/>
              <a:buFont typeface="Arial"/>
              <a:buNone/>
            </a:pPr>
            <a:r>
              <a:rPr b="0" i="0" lang="en-GB" sz="1800" u="sng" cap="none" strike="noStrike">
                <a:solidFill>
                  <a:schemeClr val="hlink"/>
                </a:solidFill>
                <a:latin typeface="Calibri"/>
                <a:ea typeface="Calibri"/>
                <a:cs typeface="Calibri"/>
                <a:sym typeface="Calibri"/>
                <a:hlinkClick r:id="rId3"/>
              </a:rPr>
              <a:t>Video: An example of the race starting</a:t>
            </a:r>
            <a:endParaRPr b="0" i="0" sz="1800" u="none" cap="none" strike="noStrike">
              <a:solidFill>
                <a:schemeClr val="dk2"/>
              </a:solidFill>
              <a:latin typeface="Calibri"/>
              <a:ea typeface="Calibri"/>
              <a:cs typeface="Calibri"/>
              <a:sym typeface="Calibri"/>
            </a:endParaRPr>
          </a:p>
          <a:p>
            <a:pPr indent="-342879" lvl="0" marL="342879" marR="0" rtl="0" algn="l">
              <a:spcBef>
                <a:spcPts val="360"/>
              </a:spcBef>
              <a:spcAft>
                <a:spcPts val="0"/>
              </a:spcAft>
              <a:buClr>
                <a:schemeClr val="dk2"/>
              </a:buClr>
              <a:buSzPts val="1800"/>
              <a:buFont typeface="Arial"/>
              <a:buChar char="•"/>
            </a:pPr>
            <a:r>
              <a:rPr b="0" i="0" lang="en-GB" sz="1800" u="none" cap="none" strike="noStrike">
                <a:solidFill>
                  <a:schemeClr val="dk2"/>
                </a:solidFill>
                <a:latin typeface="Calibri"/>
                <a:ea typeface="Calibri"/>
                <a:cs typeface="Calibri"/>
                <a:sym typeface="Calibri"/>
              </a:rPr>
              <a:t>Thirteen boats line up single-file, with a 1 ½ length gap between them.</a:t>
            </a:r>
            <a:endParaRPr/>
          </a:p>
          <a:p>
            <a:pPr indent="-342879" lvl="0" marL="342879" marR="0" rtl="0" algn="l">
              <a:spcBef>
                <a:spcPts val="360"/>
              </a:spcBef>
              <a:spcAft>
                <a:spcPts val="0"/>
              </a:spcAft>
              <a:buClr>
                <a:schemeClr val="dk2"/>
              </a:buClr>
              <a:buSzPts val="1800"/>
              <a:buFont typeface="Arial"/>
              <a:buChar char="•"/>
            </a:pPr>
            <a:r>
              <a:rPr b="0" i="0" lang="en-GB" sz="1800" u="none" cap="none" strike="noStrike">
                <a:solidFill>
                  <a:schemeClr val="dk2"/>
                </a:solidFill>
                <a:latin typeface="Calibri"/>
                <a:ea typeface="Calibri"/>
                <a:cs typeface="Calibri"/>
                <a:sym typeface="Calibri"/>
              </a:rPr>
              <a:t>The aim is to make contact, or </a:t>
            </a:r>
            <a:r>
              <a:rPr b="1" i="0" lang="en-GB" sz="1800" u="none" cap="none" strike="noStrike">
                <a:solidFill>
                  <a:schemeClr val="dk2"/>
                </a:solidFill>
                <a:latin typeface="Calibri"/>
                <a:ea typeface="Calibri"/>
                <a:cs typeface="Calibri"/>
                <a:sym typeface="Calibri"/>
              </a:rPr>
              <a:t>‘bump’ the boat in front before getting bumped yourself</a:t>
            </a:r>
            <a:r>
              <a:rPr b="0" i="0" lang="en-GB" sz="1800" u="none" cap="none" strike="noStrike">
                <a:solidFill>
                  <a:schemeClr val="dk2"/>
                </a:solidFill>
                <a:latin typeface="Calibri"/>
                <a:ea typeface="Calibri"/>
                <a:cs typeface="Calibri"/>
                <a:sym typeface="Calibri"/>
              </a:rPr>
              <a:t>.</a:t>
            </a:r>
            <a:endParaRPr/>
          </a:p>
          <a:p>
            <a:pPr indent="-342879" lvl="0" marL="342879" marR="0" rtl="0" algn="l">
              <a:spcBef>
                <a:spcPts val="360"/>
              </a:spcBef>
              <a:spcAft>
                <a:spcPts val="0"/>
              </a:spcAft>
              <a:buClr>
                <a:schemeClr val="dk2"/>
              </a:buClr>
              <a:buSzPts val="1800"/>
              <a:buFont typeface="Arial"/>
              <a:buChar char="•"/>
            </a:pPr>
            <a:r>
              <a:rPr b="0" i="0" lang="en-GB" sz="1800" u="none" cap="none" strike="noStrike">
                <a:solidFill>
                  <a:schemeClr val="dk2"/>
                </a:solidFill>
                <a:latin typeface="Calibri"/>
                <a:ea typeface="Calibri"/>
                <a:cs typeface="Calibri"/>
                <a:sym typeface="Calibri"/>
              </a:rPr>
              <a:t>There are </a:t>
            </a:r>
            <a:r>
              <a:rPr b="1" i="0" lang="en-GB" sz="1800" u="none" cap="none" strike="noStrike">
                <a:solidFill>
                  <a:schemeClr val="dk2"/>
                </a:solidFill>
                <a:latin typeface="Calibri"/>
                <a:ea typeface="Calibri"/>
                <a:cs typeface="Calibri"/>
                <a:sym typeface="Calibri"/>
              </a:rPr>
              <a:t>three ways</a:t>
            </a:r>
            <a:r>
              <a:rPr b="0" i="0" lang="en-GB" sz="1800" u="none" cap="none" strike="noStrike">
                <a:solidFill>
                  <a:schemeClr val="dk2"/>
                </a:solidFill>
                <a:latin typeface="Calibri"/>
                <a:ea typeface="Calibri"/>
                <a:cs typeface="Calibri"/>
                <a:sym typeface="Calibri"/>
              </a:rPr>
              <a:t> to bump; contact, clean row past and concession.</a:t>
            </a:r>
            <a:endParaRPr/>
          </a:p>
          <a:p>
            <a:pPr indent="-342879" lvl="0" marL="342879" marR="0" rtl="0" algn="l">
              <a:spcBef>
                <a:spcPts val="360"/>
              </a:spcBef>
              <a:spcAft>
                <a:spcPts val="0"/>
              </a:spcAft>
              <a:buClr>
                <a:schemeClr val="dk2"/>
              </a:buClr>
              <a:buSzPts val="1800"/>
              <a:buFont typeface="Arial"/>
              <a:buChar char="•"/>
            </a:pPr>
            <a:r>
              <a:rPr b="0" i="0" lang="en-GB" sz="1800" u="none" cap="none" strike="noStrike">
                <a:solidFill>
                  <a:schemeClr val="dk2"/>
                </a:solidFill>
                <a:latin typeface="Calibri"/>
                <a:ea typeface="Calibri"/>
                <a:cs typeface="Calibri"/>
                <a:sym typeface="Calibri"/>
              </a:rPr>
              <a:t>In Torpids, crews which </a:t>
            </a:r>
            <a:r>
              <a:rPr b="1" i="0" lang="en-GB" sz="1800" u="none" cap="none" strike="noStrike">
                <a:solidFill>
                  <a:schemeClr val="dk2"/>
                </a:solidFill>
                <a:latin typeface="Calibri"/>
                <a:ea typeface="Calibri"/>
                <a:cs typeface="Calibri"/>
                <a:sym typeface="Calibri"/>
              </a:rPr>
              <a:t>get bumped carry on racing; </a:t>
            </a:r>
            <a:r>
              <a:rPr b="0" i="0" lang="en-GB" sz="1800" u="none" cap="none" strike="noStrike">
                <a:solidFill>
                  <a:schemeClr val="dk2"/>
                </a:solidFill>
                <a:latin typeface="Calibri"/>
                <a:ea typeface="Calibri"/>
                <a:cs typeface="Calibri"/>
                <a:sym typeface="Calibri"/>
              </a:rPr>
              <a:t> crews which get a bump stop.</a:t>
            </a:r>
            <a:endParaRPr/>
          </a:p>
          <a:p>
            <a:pPr indent="-342879" lvl="0" marL="342879" marR="0" rtl="0" algn="l">
              <a:spcBef>
                <a:spcPts val="360"/>
              </a:spcBef>
              <a:spcAft>
                <a:spcPts val="0"/>
              </a:spcAft>
              <a:buClr>
                <a:schemeClr val="dk2"/>
              </a:buClr>
              <a:buSzPts val="1800"/>
              <a:buFont typeface="Arial"/>
              <a:buChar char="•"/>
            </a:pPr>
            <a:r>
              <a:rPr b="1" i="0" lang="en-GB" sz="1800" u="none" cap="none" strike="noStrike">
                <a:solidFill>
                  <a:schemeClr val="dk2"/>
                </a:solidFill>
                <a:latin typeface="Calibri"/>
                <a:ea typeface="Calibri"/>
                <a:cs typeface="Calibri"/>
                <a:sym typeface="Calibri"/>
              </a:rPr>
              <a:t>Positions carry over </a:t>
            </a:r>
            <a:r>
              <a:rPr b="0" i="0" lang="en-GB" sz="1800" u="none" cap="none" strike="noStrike">
                <a:solidFill>
                  <a:schemeClr val="dk2"/>
                </a:solidFill>
                <a:latin typeface="Calibri"/>
                <a:ea typeface="Calibri"/>
                <a:cs typeface="Calibri"/>
                <a:sym typeface="Calibri"/>
              </a:rPr>
              <a:t>from day to day and year to year, so </a:t>
            </a:r>
            <a:r>
              <a:rPr b="1" i="0" lang="en-GB" sz="1800" u="none" cap="none" strike="noStrike">
                <a:solidFill>
                  <a:schemeClr val="dk2"/>
                </a:solidFill>
                <a:latin typeface="Calibri"/>
                <a:ea typeface="Calibri"/>
                <a:cs typeface="Calibri"/>
                <a:sym typeface="Calibri"/>
              </a:rPr>
              <a:t>colleges care about their positions</a:t>
            </a:r>
            <a:r>
              <a:rPr b="0" i="0" lang="en-GB" sz="1800" u="none" cap="none" strike="noStrike">
                <a:solidFill>
                  <a:schemeClr val="dk2"/>
                </a:solidFill>
                <a:latin typeface="Calibri"/>
                <a:ea typeface="Calibri"/>
                <a:cs typeface="Calibri"/>
                <a:sym typeface="Calibri"/>
              </a:rPr>
              <a:t>! </a:t>
            </a:r>
            <a:endParaRPr/>
          </a:p>
          <a:p>
            <a:pPr indent="-342879" lvl="0" marL="342879" marR="0" rtl="0" algn="l">
              <a:spcBef>
                <a:spcPts val="360"/>
              </a:spcBef>
              <a:spcAft>
                <a:spcPts val="0"/>
              </a:spcAft>
              <a:buClr>
                <a:schemeClr val="dk2"/>
              </a:buClr>
              <a:buSzPts val="1800"/>
              <a:buFont typeface="Arial"/>
              <a:buChar char="•"/>
            </a:pPr>
            <a:r>
              <a:rPr b="0" i="0" lang="en-GB" sz="1800" u="none" cap="none" strike="noStrike">
                <a:solidFill>
                  <a:schemeClr val="dk2"/>
                </a:solidFill>
                <a:latin typeface="Calibri"/>
                <a:ea typeface="Calibri"/>
                <a:cs typeface="Calibri"/>
                <a:sym typeface="Calibri"/>
              </a:rPr>
              <a:t>Crews aim to earn ‘</a:t>
            </a:r>
            <a:r>
              <a:rPr b="1" i="0" lang="en-GB" sz="1800" u="none" cap="none" strike="noStrike">
                <a:solidFill>
                  <a:schemeClr val="dk2"/>
                </a:solidFill>
                <a:latin typeface="Calibri"/>
                <a:ea typeface="Calibri"/>
                <a:cs typeface="Calibri"/>
                <a:sym typeface="Calibri"/>
              </a:rPr>
              <a:t>blades</a:t>
            </a:r>
            <a:r>
              <a:rPr b="0" i="0" lang="en-GB" sz="1800" u="none" cap="none" strike="noStrike">
                <a:solidFill>
                  <a:schemeClr val="dk2"/>
                </a:solidFill>
                <a:latin typeface="Calibri"/>
                <a:ea typeface="Calibri"/>
                <a:cs typeface="Calibri"/>
                <a:sym typeface="Calibri"/>
              </a:rPr>
              <a:t>’ by bumping on all four days - some crews get ‘</a:t>
            </a:r>
            <a:r>
              <a:rPr b="1" i="0" lang="en-GB" sz="1800" u="none" cap="none" strike="noStrike">
                <a:solidFill>
                  <a:schemeClr val="dk2"/>
                </a:solidFill>
                <a:latin typeface="Calibri"/>
                <a:ea typeface="Calibri"/>
                <a:cs typeface="Calibri"/>
                <a:sym typeface="Calibri"/>
              </a:rPr>
              <a:t>spoons</a:t>
            </a:r>
            <a:r>
              <a:rPr b="0" i="0" lang="en-GB" sz="1800" u="none" cap="none" strike="noStrike">
                <a:solidFill>
                  <a:schemeClr val="dk2"/>
                </a:solidFill>
                <a:latin typeface="Calibri"/>
                <a:ea typeface="Calibri"/>
                <a:cs typeface="Calibri"/>
                <a:sym typeface="Calibri"/>
              </a:rPr>
              <a:t>’ by being bumped on all four days</a:t>
            </a:r>
            <a:endParaRPr b="0" i="0" sz="1800" u="none" cap="none" strike="noStrike">
              <a:solidFill>
                <a:schemeClr val="dk2"/>
              </a:solidFill>
              <a:latin typeface="Calibri"/>
              <a:ea typeface="Calibri"/>
              <a:cs typeface="Calibri"/>
              <a:sym typeface="Calibri"/>
            </a:endParaRPr>
          </a:p>
          <a:p>
            <a:pPr indent="-228579" lvl="0" marL="342879" marR="0" rtl="0" algn="l">
              <a:spcBef>
                <a:spcPts val="360"/>
              </a:spcBef>
              <a:spcAft>
                <a:spcPts val="0"/>
              </a:spcAft>
              <a:buClr>
                <a:schemeClr val="dk2"/>
              </a:buClr>
              <a:buSzPts val="1800"/>
              <a:buFont typeface="Arial"/>
              <a:buNone/>
            </a:pPr>
            <a:r>
              <a:t/>
            </a:r>
            <a:endParaRPr b="0" i="0" sz="1800" u="none" cap="none" strike="noStrike">
              <a:solidFill>
                <a:schemeClr val="dk2"/>
              </a:solidFill>
              <a:latin typeface="Calibri"/>
              <a:ea typeface="Calibri"/>
              <a:cs typeface="Calibri"/>
              <a:sym typeface="Calibri"/>
            </a:endParaRPr>
          </a:p>
        </p:txBody>
      </p:sp>
      <p:pic>
        <p:nvPicPr>
          <p:cNvPr id="115" name="Google Shape;115;p12"/>
          <p:cNvPicPr preferRelativeResize="0"/>
          <p:nvPr/>
        </p:nvPicPr>
        <p:blipFill rotWithShape="1">
          <a:blip r:embed="rId4">
            <a:alphaModFix/>
          </a:blip>
          <a:srcRect b="0" l="0" r="0" t="0"/>
          <a:stretch/>
        </p:blipFill>
        <p:spPr>
          <a:xfrm>
            <a:off x="6012160" y="4534609"/>
            <a:ext cx="2970659" cy="1538693"/>
          </a:xfrm>
          <a:prstGeom prst="rect">
            <a:avLst/>
          </a:prstGeom>
          <a:noFill/>
          <a:ln>
            <a:noFill/>
          </a:ln>
        </p:spPr>
      </p:pic>
      <p:pic>
        <p:nvPicPr>
          <p:cNvPr id="116" name="Google Shape;116;p12"/>
          <p:cNvPicPr preferRelativeResize="0"/>
          <p:nvPr/>
        </p:nvPicPr>
        <p:blipFill rotWithShape="1">
          <a:blip r:embed="rId5">
            <a:alphaModFix/>
          </a:blip>
          <a:srcRect b="0" l="0" r="0" t="0"/>
          <a:stretch/>
        </p:blipFill>
        <p:spPr>
          <a:xfrm>
            <a:off x="3258534" y="4477453"/>
            <a:ext cx="2626931" cy="1538693"/>
          </a:xfrm>
          <a:prstGeom prst="rect">
            <a:avLst/>
          </a:prstGeom>
          <a:noFill/>
          <a:ln>
            <a:noFill/>
          </a:ln>
        </p:spPr>
      </p:pic>
      <p:pic>
        <p:nvPicPr>
          <p:cNvPr id="117" name="Google Shape;117;p12"/>
          <p:cNvPicPr preferRelativeResize="0"/>
          <p:nvPr/>
        </p:nvPicPr>
        <p:blipFill rotWithShape="1">
          <a:blip r:embed="rId6">
            <a:alphaModFix/>
          </a:blip>
          <a:srcRect b="0" l="0" r="0" t="0"/>
          <a:stretch/>
        </p:blipFill>
        <p:spPr>
          <a:xfrm>
            <a:off x="539552" y="4400663"/>
            <a:ext cx="2449513" cy="16922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48"/>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Klaxoning races</a:t>
            </a:r>
            <a:br>
              <a:rPr lang="en-GB"/>
            </a:br>
            <a:r>
              <a:rPr b="0" i="1" lang="en-GB"/>
              <a:t>When and when not to do it</a:t>
            </a:r>
            <a:endParaRPr/>
          </a:p>
        </p:txBody>
      </p:sp>
      <p:sp>
        <p:nvSpPr>
          <p:cNvPr id="725" name="Google Shape;725;p48"/>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a:bodyPr>
          <a:lstStyle/>
          <a:p>
            <a:pPr indent="-342879" lvl="0" marL="342879" rtl="0" algn="l">
              <a:spcBef>
                <a:spcPts val="0"/>
              </a:spcBef>
              <a:spcAft>
                <a:spcPts val="0"/>
              </a:spcAft>
              <a:buClr>
                <a:schemeClr val="accent3"/>
              </a:buClr>
              <a:buSzPts val="1800"/>
              <a:buFont typeface="Calibri"/>
              <a:buNone/>
            </a:pPr>
            <a:r>
              <a:rPr b="1" lang="en-GB">
                <a:solidFill>
                  <a:schemeClr val="accent3"/>
                </a:solidFill>
              </a:rPr>
              <a:t>You must klaxon if</a:t>
            </a:r>
            <a:r>
              <a:rPr b="1" lang="en-GB"/>
              <a:t>, during a race:</a:t>
            </a:r>
            <a:endParaRPr/>
          </a:p>
          <a:p>
            <a:pPr indent="-342879" lvl="0" marL="342879" rtl="0" algn="l">
              <a:spcBef>
                <a:spcPts val="360"/>
              </a:spcBef>
              <a:spcAft>
                <a:spcPts val="0"/>
              </a:spcAft>
              <a:buClr>
                <a:schemeClr val="accent3"/>
              </a:buClr>
              <a:buSzPts val="1800"/>
              <a:buChar char="•"/>
            </a:pPr>
            <a:r>
              <a:rPr b="1" lang="en-GB">
                <a:solidFill>
                  <a:schemeClr val="accent3"/>
                </a:solidFill>
              </a:rPr>
              <a:t>Anyone falls in the water</a:t>
            </a:r>
            <a:r>
              <a:rPr lang="en-GB">
                <a:solidFill>
                  <a:schemeClr val="accent3"/>
                </a:solidFill>
              </a:rPr>
              <a:t> </a:t>
            </a:r>
            <a:r>
              <a:rPr lang="en-GB"/>
              <a:t>– be it spectator, rower or cox</a:t>
            </a:r>
            <a:endParaRPr/>
          </a:p>
          <a:p>
            <a:pPr indent="-342879" lvl="0" marL="342879" rtl="0" algn="l">
              <a:spcBef>
                <a:spcPts val="360"/>
              </a:spcBef>
              <a:spcAft>
                <a:spcPts val="0"/>
              </a:spcAft>
              <a:buClr>
                <a:schemeClr val="accent3"/>
              </a:buClr>
              <a:buSzPts val="1800"/>
              <a:buChar char="•"/>
            </a:pPr>
            <a:r>
              <a:rPr b="1" lang="en-GB">
                <a:solidFill>
                  <a:schemeClr val="accent3"/>
                </a:solidFill>
              </a:rPr>
              <a:t>First Aid is required</a:t>
            </a:r>
            <a:r>
              <a:rPr lang="en-GB"/>
              <a:t> at a scene</a:t>
            </a:r>
            <a:endParaRPr/>
          </a:p>
          <a:p>
            <a:pPr indent="-342879" lvl="0" marL="342879" rtl="0" algn="l">
              <a:spcBef>
                <a:spcPts val="360"/>
              </a:spcBef>
              <a:spcAft>
                <a:spcPts val="0"/>
              </a:spcAft>
              <a:buClr>
                <a:schemeClr val="accent3"/>
              </a:buClr>
              <a:buSzPts val="1800"/>
              <a:buChar char="•"/>
            </a:pPr>
            <a:r>
              <a:rPr b="1" lang="en-GB">
                <a:solidFill>
                  <a:schemeClr val="accent3"/>
                </a:solidFill>
              </a:rPr>
              <a:t>A dangerous crash or situation is immediately imminent</a:t>
            </a:r>
            <a:endParaRPr/>
          </a:p>
          <a:p>
            <a:pPr indent="-342879" lvl="0" marL="342879" rtl="0" algn="l">
              <a:spcBef>
                <a:spcPts val="360"/>
              </a:spcBef>
              <a:spcAft>
                <a:spcPts val="0"/>
              </a:spcAft>
              <a:buClr>
                <a:schemeClr val="accent3"/>
              </a:buClr>
              <a:buSzPts val="1800"/>
              <a:buChar char="•"/>
            </a:pPr>
            <a:r>
              <a:rPr b="1" lang="en-GB">
                <a:solidFill>
                  <a:schemeClr val="accent3"/>
                </a:solidFill>
              </a:rPr>
              <a:t>The racing line is unavoidably blocked </a:t>
            </a:r>
            <a:r>
              <a:rPr lang="en-GB"/>
              <a:t>and there are racing crews imminent</a:t>
            </a:r>
            <a:endParaRPr/>
          </a:p>
          <a:p>
            <a:pPr indent="-228579" lvl="0" marL="342879"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rPr lang="en-GB"/>
              <a:t>We aim to try and stop serious collisions </a:t>
            </a:r>
            <a:r>
              <a:rPr b="1" lang="en-GB"/>
              <a:t>before</a:t>
            </a:r>
            <a:r>
              <a:rPr lang="en-GB"/>
              <a:t> they happen. A crew about to clip the bank doesn’t necessarily warrant a klaxon (unless they’re injured).</a:t>
            </a:r>
            <a:endParaRPr/>
          </a:p>
          <a:p>
            <a:pPr indent="0" lvl="0" marL="0" rtl="0" algn="l">
              <a:spcBef>
                <a:spcPts val="360"/>
              </a:spcBef>
              <a:spcAft>
                <a:spcPts val="0"/>
              </a:spcAft>
              <a:buClr>
                <a:schemeClr val="accent3"/>
              </a:buClr>
              <a:buSzPts val="1800"/>
              <a:buNone/>
            </a:pPr>
            <a:r>
              <a:rPr b="1" lang="en-GB">
                <a:solidFill>
                  <a:schemeClr val="accent3"/>
                </a:solidFill>
              </a:rPr>
              <a:t>Think: is there a big difference in speed? Does a crew have no safe option?</a:t>
            </a:r>
            <a:endParaRPr/>
          </a:p>
          <a:p>
            <a:pPr indent="0" lvl="0" marL="0" rtl="0" algn="l">
              <a:spcBef>
                <a:spcPts val="360"/>
              </a:spcBef>
              <a:spcAft>
                <a:spcPts val="0"/>
              </a:spcAft>
              <a:buClr>
                <a:schemeClr val="dk2"/>
              </a:buClr>
              <a:buSzPts val="1800"/>
              <a:buNone/>
            </a:pPr>
            <a:r>
              <a:t/>
            </a:r>
            <a:endParaRPr b="1">
              <a:solidFill>
                <a:schemeClr val="accent3"/>
              </a:solidFill>
            </a:endParaRPr>
          </a:p>
          <a:p>
            <a:pPr indent="0" lvl="0" marL="0" rtl="0" algn="l">
              <a:spcBef>
                <a:spcPts val="360"/>
              </a:spcBef>
              <a:spcAft>
                <a:spcPts val="0"/>
              </a:spcAft>
              <a:buClr>
                <a:schemeClr val="dk2"/>
              </a:buClr>
              <a:buSzPts val="1800"/>
              <a:buNone/>
            </a:pPr>
            <a:r>
              <a:rPr lang="en-GB"/>
              <a:t>Watch this (infamous) video now: </a:t>
            </a:r>
            <a:r>
              <a:rPr lang="en-GB" u="sng">
                <a:solidFill>
                  <a:schemeClr val="hlink"/>
                </a:solidFill>
                <a:hlinkClick r:id="rId3"/>
              </a:rPr>
              <a:t>Summer Eights 2009 – “Peter’s, NO!”</a:t>
            </a:r>
            <a:endParaRPr/>
          </a:p>
          <a:p>
            <a:pPr indent="0" lvl="0" marL="0" rtl="0" algn="l">
              <a:spcBef>
                <a:spcPts val="360"/>
              </a:spcBef>
              <a:spcAft>
                <a:spcPts val="0"/>
              </a:spcAft>
              <a:buClr>
                <a:schemeClr val="dk2"/>
              </a:buClr>
              <a:buSzPts val="1800"/>
              <a:buNone/>
            </a:pPr>
            <a:r>
              <a:t/>
            </a:r>
            <a:endParaRPr/>
          </a:p>
        </p:txBody>
      </p:sp>
      <p:sp>
        <p:nvSpPr>
          <p:cNvPr id="726" name="Google Shape;726;p48"/>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727" name="Google Shape;727;p48"/>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728" name="Google Shape;728;p48"/>
          <p:cNvSpPr/>
          <p:nvPr/>
        </p:nvSpPr>
        <p:spPr>
          <a:xfrm>
            <a:off x="196106" y="1556792"/>
            <a:ext cx="8640960" cy="648072"/>
          </a:xfrm>
          <a:prstGeom prst="rect">
            <a:avLst/>
          </a:prstGeom>
          <a:solidFill>
            <a:schemeClr val="lt1">
              <a:alpha val="7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9" name="Google Shape;729;p48"/>
          <p:cNvSpPr/>
          <p:nvPr/>
        </p:nvSpPr>
        <p:spPr>
          <a:xfrm>
            <a:off x="356543" y="2582094"/>
            <a:ext cx="8640960" cy="315441"/>
          </a:xfrm>
          <a:prstGeom prst="rect">
            <a:avLst/>
          </a:prstGeom>
          <a:solidFill>
            <a:schemeClr val="lt1">
              <a:alpha val="7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49"/>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Klaxoning races</a:t>
            </a:r>
            <a:br>
              <a:rPr lang="en-GB"/>
            </a:br>
            <a:r>
              <a:rPr b="0" i="1" lang="en-GB"/>
              <a:t>When and when not to do it</a:t>
            </a:r>
            <a:endParaRPr/>
          </a:p>
        </p:txBody>
      </p:sp>
      <p:sp>
        <p:nvSpPr>
          <p:cNvPr id="735" name="Google Shape;735;p49"/>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a:bodyPr>
          <a:lstStyle/>
          <a:p>
            <a:pPr indent="-342879" lvl="0" marL="342879" rtl="0" algn="l">
              <a:spcBef>
                <a:spcPts val="0"/>
              </a:spcBef>
              <a:spcAft>
                <a:spcPts val="0"/>
              </a:spcAft>
              <a:buClr>
                <a:schemeClr val="accent3"/>
              </a:buClr>
              <a:buSzPts val="1800"/>
              <a:buFont typeface="Calibri"/>
              <a:buNone/>
            </a:pPr>
            <a:r>
              <a:rPr b="1" lang="en-GB">
                <a:solidFill>
                  <a:schemeClr val="accent3"/>
                </a:solidFill>
              </a:rPr>
              <a:t>You must klaxon if</a:t>
            </a:r>
            <a:r>
              <a:rPr b="1" lang="en-GB"/>
              <a:t>, during a race:</a:t>
            </a:r>
            <a:endParaRPr/>
          </a:p>
          <a:p>
            <a:pPr indent="-342879" lvl="0" marL="342879" rtl="0" algn="l">
              <a:spcBef>
                <a:spcPts val="360"/>
              </a:spcBef>
              <a:spcAft>
                <a:spcPts val="0"/>
              </a:spcAft>
              <a:buClr>
                <a:schemeClr val="accent3"/>
              </a:buClr>
              <a:buSzPts val="1800"/>
              <a:buChar char="•"/>
            </a:pPr>
            <a:r>
              <a:rPr b="1" lang="en-GB">
                <a:solidFill>
                  <a:schemeClr val="accent3"/>
                </a:solidFill>
              </a:rPr>
              <a:t>Anyone falls in the water</a:t>
            </a:r>
            <a:r>
              <a:rPr lang="en-GB">
                <a:solidFill>
                  <a:schemeClr val="accent3"/>
                </a:solidFill>
              </a:rPr>
              <a:t> </a:t>
            </a:r>
            <a:r>
              <a:rPr lang="en-GB"/>
              <a:t>– be it spectator, rower or cox</a:t>
            </a:r>
            <a:endParaRPr/>
          </a:p>
          <a:p>
            <a:pPr indent="-342879" lvl="0" marL="342879" rtl="0" algn="l">
              <a:spcBef>
                <a:spcPts val="360"/>
              </a:spcBef>
              <a:spcAft>
                <a:spcPts val="0"/>
              </a:spcAft>
              <a:buClr>
                <a:schemeClr val="accent3"/>
              </a:buClr>
              <a:buSzPts val="1800"/>
              <a:buChar char="•"/>
            </a:pPr>
            <a:r>
              <a:rPr b="1" lang="en-GB">
                <a:solidFill>
                  <a:schemeClr val="accent3"/>
                </a:solidFill>
              </a:rPr>
              <a:t>First Aid is required</a:t>
            </a:r>
            <a:r>
              <a:rPr lang="en-GB"/>
              <a:t> at a scene</a:t>
            </a:r>
            <a:endParaRPr/>
          </a:p>
          <a:p>
            <a:pPr indent="-342879" lvl="0" marL="342879" rtl="0" algn="l">
              <a:spcBef>
                <a:spcPts val="360"/>
              </a:spcBef>
              <a:spcAft>
                <a:spcPts val="0"/>
              </a:spcAft>
              <a:buClr>
                <a:schemeClr val="accent3"/>
              </a:buClr>
              <a:buSzPts val="1800"/>
              <a:buChar char="•"/>
            </a:pPr>
            <a:r>
              <a:rPr b="1" lang="en-GB">
                <a:solidFill>
                  <a:schemeClr val="accent3"/>
                </a:solidFill>
              </a:rPr>
              <a:t>A dangerous crash or situation is immediately imminent</a:t>
            </a:r>
            <a:endParaRPr/>
          </a:p>
          <a:p>
            <a:pPr indent="-342879" lvl="0" marL="342879" rtl="0" algn="l">
              <a:spcBef>
                <a:spcPts val="360"/>
              </a:spcBef>
              <a:spcAft>
                <a:spcPts val="0"/>
              </a:spcAft>
              <a:buClr>
                <a:schemeClr val="accent3"/>
              </a:buClr>
              <a:buSzPts val="1800"/>
              <a:buChar char="•"/>
            </a:pPr>
            <a:r>
              <a:rPr b="1" lang="en-GB">
                <a:solidFill>
                  <a:schemeClr val="accent3"/>
                </a:solidFill>
              </a:rPr>
              <a:t>The racing line is unavoidably blocked </a:t>
            </a:r>
            <a:r>
              <a:rPr lang="en-GB"/>
              <a:t>and there are racing crews imminent</a:t>
            </a:r>
            <a:endParaRPr/>
          </a:p>
          <a:p>
            <a:pPr indent="-228579" lvl="0" marL="342879"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rPr lang="en-GB"/>
              <a:t>The racing line is the entire river – crews can and should avoid other crews by any route possible.</a:t>
            </a:r>
            <a:endParaRPr/>
          </a:p>
          <a:p>
            <a:pPr indent="0" lvl="0" marL="0" rtl="0" algn="l">
              <a:spcBef>
                <a:spcPts val="360"/>
              </a:spcBef>
              <a:spcAft>
                <a:spcPts val="0"/>
              </a:spcAft>
              <a:buClr>
                <a:schemeClr val="dk2"/>
              </a:buClr>
              <a:buSzPts val="1800"/>
              <a:buNone/>
            </a:pPr>
            <a:r>
              <a:rPr lang="en-GB"/>
              <a:t>Sometimes that’s not possible. If the </a:t>
            </a:r>
            <a:r>
              <a:rPr b="1" lang="en-GB"/>
              <a:t>entire width of the river is blocked </a:t>
            </a:r>
            <a:r>
              <a:rPr b="1" lang="en-GB">
                <a:solidFill>
                  <a:schemeClr val="accent3"/>
                </a:solidFill>
              </a:rPr>
              <a:t>and </a:t>
            </a:r>
            <a:r>
              <a:rPr b="1" lang="en-GB"/>
              <a:t>there are imminent crews</a:t>
            </a:r>
            <a:r>
              <a:rPr lang="en-GB"/>
              <a:t>, you must klaxon to stop the race.</a:t>
            </a:r>
            <a:endParaRPr/>
          </a:p>
          <a:p>
            <a:pPr indent="0" lvl="0" marL="0"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rPr lang="en-GB"/>
              <a:t>This is possibly the hardest one to understand (and is also the most frequent), so we’re covering it in more detail.</a:t>
            </a:r>
            <a:endParaRPr/>
          </a:p>
        </p:txBody>
      </p:sp>
      <p:sp>
        <p:nvSpPr>
          <p:cNvPr id="736" name="Google Shape;736;p49"/>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737" name="Google Shape;737;p49"/>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738" name="Google Shape;738;p49"/>
          <p:cNvSpPr/>
          <p:nvPr/>
        </p:nvSpPr>
        <p:spPr>
          <a:xfrm>
            <a:off x="196106" y="1556792"/>
            <a:ext cx="8640960" cy="936104"/>
          </a:xfrm>
          <a:prstGeom prst="rect">
            <a:avLst/>
          </a:prstGeom>
          <a:solidFill>
            <a:schemeClr val="lt1">
              <a:alpha val="7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50"/>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Quiz</a:t>
            </a:r>
            <a:br>
              <a:rPr lang="en-GB"/>
            </a:br>
            <a:r>
              <a:rPr b="0" i="1" lang="en-GB"/>
              <a:t>Do you know when to klaxon?</a:t>
            </a:r>
            <a:endParaRPr/>
          </a:p>
        </p:txBody>
      </p:sp>
      <p:sp>
        <p:nvSpPr>
          <p:cNvPr id="744" name="Google Shape;744;p50"/>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745" name="Google Shape;745;p50"/>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pic>
        <p:nvPicPr>
          <p:cNvPr descr="scenario_1_1" id="746" name="Google Shape;746;p50"/>
          <p:cNvPicPr preferRelativeResize="0"/>
          <p:nvPr/>
        </p:nvPicPr>
        <p:blipFill rotWithShape="1">
          <a:blip r:embed="rId3">
            <a:alphaModFix/>
          </a:blip>
          <a:srcRect b="0" l="0" r="0" t="0"/>
          <a:stretch/>
        </p:blipFill>
        <p:spPr>
          <a:xfrm>
            <a:off x="770533" y="1052736"/>
            <a:ext cx="4881587" cy="2330592"/>
          </a:xfrm>
          <a:prstGeom prst="rect">
            <a:avLst/>
          </a:prstGeom>
          <a:noFill/>
          <a:ln>
            <a:noFill/>
          </a:ln>
        </p:spPr>
      </p:pic>
      <p:cxnSp>
        <p:nvCxnSpPr>
          <p:cNvPr id="747" name="Google Shape;747;p50"/>
          <p:cNvCxnSpPr/>
          <p:nvPr/>
        </p:nvCxnSpPr>
        <p:spPr>
          <a:xfrm>
            <a:off x="2670782" y="1808163"/>
            <a:ext cx="1081088" cy="574675"/>
          </a:xfrm>
          <a:prstGeom prst="straightConnector1">
            <a:avLst/>
          </a:prstGeom>
          <a:noFill/>
          <a:ln cap="flat" cmpd="sng" w="9525">
            <a:solidFill>
              <a:schemeClr val="dk1"/>
            </a:solidFill>
            <a:prstDash val="solid"/>
            <a:round/>
            <a:headEnd len="med" w="med" type="none"/>
            <a:tailEnd len="med" w="med" type="triangle"/>
          </a:ln>
        </p:spPr>
      </p:cxnSp>
      <p:cxnSp>
        <p:nvCxnSpPr>
          <p:cNvPr id="748" name="Google Shape;748;p50"/>
          <p:cNvCxnSpPr/>
          <p:nvPr/>
        </p:nvCxnSpPr>
        <p:spPr>
          <a:xfrm>
            <a:off x="4788024" y="1609726"/>
            <a:ext cx="0" cy="1225550"/>
          </a:xfrm>
          <a:prstGeom prst="straightConnector1">
            <a:avLst/>
          </a:prstGeom>
          <a:noFill/>
          <a:ln cap="flat" cmpd="sng" w="9525">
            <a:solidFill>
              <a:schemeClr val="dk1"/>
            </a:solidFill>
            <a:prstDash val="solid"/>
            <a:round/>
            <a:headEnd len="med" w="med" type="none"/>
            <a:tailEnd len="med" w="med" type="triangle"/>
          </a:ln>
        </p:spPr>
      </p:cxnSp>
      <p:sp>
        <p:nvSpPr>
          <p:cNvPr id="749" name="Google Shape;749;p50"/>
          <p:cNvSpPr txBox="1"/>
          <p:nvPr/>
        </p:nvSpPr>
        <p:spPr>
          <a:xfrm>
            <a:off x="4321769" y="1152530"/>
            <a:ext cx="1439862" cy="3968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Calibri"/>
                <a:ea typeface="Calibri"/>
                <a:cs typeface="Calibri"/>
                <a:sym typeface="Calibri"/>
              </a:rPr>
              <a:t>Crew B</a:t>
            </a:r>
            <a:endParaRPr b="1" sz="2000">
              <a:solidFill>
                <a:schemeClr val="dk1"/>
              </a:solidFill>
              <a:latin typeface="Calibri"/>
              <a:ea typeface="Calibri"/>
              <a:cs typeface="Calibri"/>
              <a:sym typeface="Calibri"/>
            </a:endParaRPr>
          </a:p>
        </p:txBody>
      </p:sp>
      <p:sp>
        <p:nvSpPr>
          <p:cNvPr id="750" name="Google Shape;750;p50"/>
          <p:cNvSpPr txBox="1"/>
          <p:nvPr/>
        </p:nvSpPr>
        <p:spPr>
          <a:xfrm>
            <a:off x="1475656" y="1403355"/>
            <a:ext cx="1439862" cy="3968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Calibri"/>
                <a:ea typeface="Calibri"/>
                <a:cs typeface="Calibri"/>
                <a:sym typeface="Calibri"/>
              </a:rPr>
              <a:t>Crew A</a:t>
            </a:r>
            <a:endParaRPr b="1" sz="2000">
              <a:solidFill>
                <a:schemeClr val="dk1"/>
              </a:solidFill>
              <a:latin typeface="Calibri"/>
              <a:ea typeface="Calibri"/>
              <a:cs typeface="Calibri"/>
              <a:sym typeface="Calibri"/>
            </a:endParaRPr>
          </a:p>
        </p:txBody>
      </p:sp>
      <p:sp>
        <p:nvSpPr>
          <p:cNvPr id="751" name="Google Shape;751;p50"/>
          <p:cNvSpPr/>
          <p:nvPr/>
        </p:nvSpPr>
        <p:spPr>
          <a:xfrm>
            <a:off x="5868144" y="1176566"/>
            <a:ext cx="2998019" cy="17543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solidFill>
                  <a:schemeClr val="dk2"/>
                </a:solidFill>
                <a:latin typeface="Calibri"/>
                <a:ea typeface="Calibri"/>
                <a:cs typeface="Calibri"/>
                <a:sym typeface="Calibri"/>
              </a:rPr>
              <a:t>Crew A is being chased by crew B as they exit the gut. Crew B is about a length behind crew A, and the crews have kept this distance for a while.</a:t>
            </a:r>
            <a:endParaRPr sz="1800">
              <a:solidFill>
                <a:schemeClr val="dk2"/>
              </a:solidFill>
              <a:latin typeface="Calibri"/>
              <a:ea typeface="Calibri"/>
              <a:cs typeface="Calibri"/>
              <a:sym typeface="Calibri"/>
            </a:endParaRPr>
          </a:p>
        </p:txBody>
      </p:sp>
      <p:pic>
        <p:nvPicPr>
          <p:cNvPr descr="scenario_1_2" id="752" name="Google Shape;752;p50"/>
          <p:cNvPicPr preferRelativeResize="0"/>
          <p:nvPr/>
        </p:nvPicPr>
        <p:blipFill rotWithShape="1">
          <a:blip r:embed="rId4">
            <a:alphaModFix/>
          </a:blip>
          <a:srcRect b="0" l="0" r="0" t="0"/>
          <a:stretch/>
        </p:blipFill>
        <p:spPr>
          <a:xfrm>
            <a:off x="770533" y="3573016"/>
            <a:ext cx="4881851" cy="2330592"/>
          </a:xfrm>
          <a:prstGeom prst="rect">
            <a:avLst/>
          </a:prstGeom>
          <a:noFill/>
          <a:ln>
            <a:noFill/>
          </a:ln>
        </p:spPr>
      </p:pic>
      <p:sp>
        <p:nvSpPr>
          <p:cNvPr id="753" name="Google Shape;753;p50"/>
          <p:cNvSpPr/>
          <p:nvPr/>
        </p:nvSpPr>
        <p:spPr>
          <a:xfrm>
            <a:off x="5868143" y="3573016"/>
            <a:ext cx="3168353" cy="23083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600">
                <a:solidFill>
                  <a:schemeClr val="dk2"/>
                </a:solidFill>
                <a:latin typeface="Calibri"/>
                <a:ea typeface="Calibri"/>
                <a:cs typeface="Calibri"/>
                <a:sym typeface="Calibri"/>
              </a:rPr>
              <a:t>Crew A’s stroke man manages to catch a horrific crab that noticeably slows them down, and sends them towards the towpath bank. The cox does not concede. The chasing crew, noticing this, take evasive action; they aim to overtake on the right hand side and go for the row past.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51"/>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Quiz</a:t>
            </a:r>
            <a:br>
              <a:rPr lang="en-GB"/>
            </a:br>
            <a:r>
              <a:rPr b="0" i="1" lang="en-GB"/>
              <a:t>Do you know when to klaxon?</a:t>
            </a:r>
            <a:endParaRPr/>
          </a:p>
        </p:txBody>
      </p:sp>
      <p:sp>
        <p:nvSpPr>
          <p:cNvPr id="759" name="Google Shape;759;p51"/>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760" name="Google Shape;760;p51"/>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761" name="Google Shape;761;p51"/>
          <p:cNvSpPr/>
          <p:nvPr/>
        </p:nvSpPr>
        <p:spPr>
          <a:xfrm>
            <a:off x="5868144" y="1176566"/>
            <a:ext cx="2998019" cy="272382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solidFill>
                  <a:schemeClr val="dk2"/>
                </a:solidFill>
                <a:latin typeface="Calibri"/>
                <a:ea typeface="Calibri"/>
                <a:cs typeface="Calibri"/>
                <a:sym typeface="Calibri"/>
              </a:rPr>
              <a:t>Sadly, they were too close behind, and the two crews become tangled. The two crews have bumped. </a:t>
            </a:r>
            <a:endParaRPr/>
          </a:p>
          <a:p>
            <a:pPr indent="0" lvl="0" marL="0" marR="0" rtl="0" algn="l">
              <a:spcBef>
                <a:spcPts val="900"/>
              </a:spcBef>
              <a:spcAft>
                <a:spcPts val="0"/>
              </a:spcAft>
              <a:buNone/>
            </a:pPr>
            <a:r>
              <a:rPr lang="en-GB" sz="1800">
                <a:solidFill>
                  <a:schemeClr val="dk2"/>
                </a:solidFill>
                <a:latin typeface="Calibri"/>
                <a:ea typeface="Calibri"/>
                <a:cs typeface="Calibri"/>
                <a:sym typeface="Calibri"/>
              </a:rPr>
              <a:t>In Torpids, crew B is no longer part of the race. It is their duty to clear the racing line as soon as possible. Crew A must continue racing. </a:t>
            </a:r>
            <a:endParaRPr/>
          </a:p>
        </p:txBody>
      </p:sp>
      <p:pic>
        <p:nvPicPr>
          <p:cNvPr descr="scenario_1_3" id="762" name="Google Shape;762;p51"/>
          <p:cNvPicPr preferRelativeResize="0"/>
          <p:nvPr/>
        </p:nvPicPr>
        <p:blipFill rotWithShape="1">
          <a:blip r:embed="rId3">
            <a:alphaModFix/>
          </a:blip>
          <a:srcRect b="0" l="0" r="0" t="0"/>
          <a:stretch/>
        </p:blipFill>
        <p:spPr>
          <a:xfrm>
            <a:off x="786122" y="1052736"/>
            <a:ext cx="4865121" cy="2322605"/>
          </a:xfrm>
          <a:prstGeom prst="rect">
            <a:avLst/>
          </a:prstGeom>
          <a:noFill/>
          <a:ln>
            <a:noFill/>
          </a:ln>
        </p:spPr>
      </p:pic>
      <p:sp>
        <p:nvSpPr>
          <p:cNvPr id="763" name="Google Shape;763;p51"/>
          <p:cNvSpPr txBox="1"/>
          <p:nvPr/>
        </p:nvSpPr>
        <p:spPr>
          <a:xfrm>
            <a:off x="636563" y="4437112"/>
            <a:ext cx="8229600" cy="1368574"/>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chemeClr val="dk2"/>
              </a:buClr>
              <a:buSzPts val="1800"/>
              <a:buFont typeface="Arial"/>
              <a:buNone/>
            </a:pPr>
            <a:r>
              <a:rPr lang="en-GB" sz="1800">
                <a:solidFill>
                  <a:schemeClr val="dk2"/>
                </a:solidFill>
                <a:latin typeface="Calibri"/>
                <a:ea typeface="Calibri"/>
                <a:cs typeface="Calibri"/>
                <a:sym typeface="Calibri"/>
              </a:rPr>
              <a:t>So let’s say that crew A have managed to wrestle free of their crab, but the glancing blow collision results in crew B getting a bit tangled up.</a:t>
            </a:r>
            <a:endParaRPr/>
          </a:p>
          <a:p>
            <a:pPr indent="-342879" lvl="0" marL="342879" marR="0" rtl="0" algn="l">
              <a:spcBef>
                <a:spcPts val="400"/>
              </a:spcBef>
              <a:spcAft>
                <a:spcPts val="0"/>
              </a:spcAft>
              <a:buClr>
                <a:schemeClr val="accent3"/>
              </a:buClr>
              <a:buSzPts val="2000"/>
              <a:buFont typeface="Arial"/>
              <a:buNone/>
            </a:pPr>
            <a:r>
              <a:rPr b="1" lang="en-GB" sz="2000">
                <a:solidFill>
                  <a:schemeClr val="accent3"/>
                </a:solidFill>
                <a:latin typeface="Calibri"/>
                <a:ea typeface="Calibri"/>
                <a:cs typeface="Calibri"/>
                <a:sym typeface="Calibri"/>
              </a:rPr>
              <a:t>Do you klaxon?</a:t>
            </a:r>
            <a:endParaRPr/>
          </a:p>
          <a:p>
            <a:pPr indent="-342879" lvl="0" marL="342879" marR="0" rtl="0" algn="l">
              <a:spcBef>
                <a:spcPts val="360"/>
              </a:spcBef>
              <a:spcAft>
                <a:spcPts val="0"/>
              </a:spcAft>
              <a:buClr>
                <a:schemeClr val="dk2"/>
              </a:buClr>
              <a:buSzPts val="1800"/>
              <a:buFont typeface="Arial"/>
              <a:buNone/>
            </a:pPr>
            <a:r>
              <a:t/>
            </a:r>
            <a:endParaRPr b="1" sz="1800">
              <a:solidFill>
                <a:schemeClr val="dk2"/>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52"/>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Quiz</a:t>
            </a:r>
            <a:br>
              <a:rPr lang="en-GB"/>
            </a:br>
            <a:r>
              <a:rPr b="0" i="1" lang="en-GB"/>
              <a:t>Do you know when to klaxon?</a:t>
            </a:r>
            <a:endParaRPr/>
          </a:p>
        </p:txBody>
      </p:sp>
      <p:sp>
        <p:nvSpPr>
          <p:cNvPr id="769" name="Google Shape;769;p52"/>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770" name="Google Shape;770;p52"/>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771" name="Google Shape;771;p52"/>
          <p:cNvSpPr/>
          <p:nvPr/>
        </p:nvSpPr>
        <p:spPr>
          <a:xfrm>
            <a:off x="5880668" y="3110291"/>
            <a:ext cx="3168353" cy="181588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600">
                <a:solidFill>
                  <a:schemeClr val="dk2"/>
                </a:solidFill>
                <a:latin typeface="Calibri"/>
                <a:ea typeface="Calibri"/>
                <a:cs typeface="Calibri"/>
                <a:sym typeface="Calibri"/>
              </a:rPr>
              <a:t>Now that A is free, they should make every attempt to get back to racing speed. Let’s say that they do. In the case above, they’ve crossed over at Longbridges and continue racing. Crew B should tuck in to the bank by the trees.</a:t>
            </a:r>
            <a:endParaRPr/>
          </a:p>
        </p:txBody>
      </p:sp>
      <p:sp>
        <p:nvSpPr>
          <p:cNvPr id="772" name="Google Shape;772;p52"/>
          <p:cNvSpPr/>
          <p:nvPr/>
        </p:nvSpPr>
        <p:spPr>
          <a:xfrm>
            <a:off x="753964" y="1340768"/>
            <a:ext cx="8095630"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800">
                <a:solidFill>
                  <a:schemeClr val="dk2"/>
                </a:solidFill>
                <a:latin typeface="Calibri"/>
                <a:ea typeface="Calibri"/>
                <a:cs typeface="Calibri"/>
                <a:sym typeface="Calibri"/>
              </a:rPr>
              <a:t>Answer:</a:t>
            </a:r>
            <a:r>
              <a:rPr lang="en-GB" sz="1800">
                <a:solidFill>
                  <a:schemeClr val="dk2"/>
                </a:solidFill>
                <a:latin typeface="Calibri"/>
                <a:ea typeface="Calibri"/>
                <a:cs typeface="Calibri"/>
                <a:sym typeface="Calibri"/>
              </a:rPr>
              <a:t> No</a:t>
            </a:r>
            <a:endParaRPr/>
          </a:p>
          <a:p>
            <a:pPr indent="0" lvl="0" marL="0" marR="0" rtl="0" algn="l">
              <a:spcBef>
                <a:spcPts val="0"/>
              </a:spcBef>
              <a:spcAft>
                <a:spcPts val="0"/>
              </a:spcAft>
              <a:buNone/>
            </a:pPr>
            <a:r>
              <a:rPr lang="en-GB" sz="1800">
                <a:solidFill>
                  <a:schemeClr val="dk2"/>
                </a:solidFill>
                <a:latin typeface="Calibri"/>
                <a:ea typeface="Calibri"/>
                <a:cs typeface="Calibri"/>
                <a:sym typeface="Calibri"/>
              </a:rPr>
              <a:t>The racing line is blocked, but because there are no crews yet in sight, the race should NOT be klaxoned. Be on standby – klaxon in hand, ready to fire in case the situation changes.</a:t>
            </a:r>
            <a:endParaRPr sz="1800">
              <a:solidFill>
                <a:schemeClr val="dk2"/>
              </a:solidFill>
              <a:latin typeface="Calibri"/>
              <a:ea typeface="Calibri"/>
              <a:cs typeface="Calibri"/>
              <a:sym typeface="Calibri"/>
            </a:endParaRPr>
          </a:p>
        </p:txBody>
      </p:sp>
      <p:pic>
        <p:nvPicPr>
          <p:cNvPr descr="scenario_1_4" id="773" name="Google Shape;773;p52"/>
          <p:cNvPicPr preferRelativeResize="0"/>
          <p:nvPr/>
        </p:nvPicPr>
        <p:blipFill rotWithShape="1">
          <a:blip r:embed="rId3">
            <a:alphaModFix/>
          </a:blip>
          <a:srcRect b="0" l="0" r="0" t="0"/>
          <a:stretch/>
        </p:blipFill>
        <p:spPr>
          <a:xfrm>
            <a:off x="753964" y="2852936"/>
            <a:ext cx="4881851" cy="233059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53"/>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Quiz</a:t>
            </a:r>
            <a:br>
              <a:rPr lang="en-GB"/>
            </a:br>
            <a:r>
              <a:rPr b="0" i="1" lang="en-GB"/>
              <a:t>Do you know when to klaxon?</a:t>
            </a:r>
            <a:endParaRPr/>
          </a:p>
        </p:txBody>
      </p:sp>
      <p:sp>
        <p:nvSpPr>
          <p:cNvPr id="779" name="Google Shape;779;p53"/>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780" name="Google Shape;780;p53"/>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781" name="Google Shape;781;p53"/>
          <p:cNvSpPr/>
          <p:nvPr/>
        </p:nvSpPr>
        <p:spPr>
          <a:xfrm>
            <a:off x="5880668" y="1598123"/>
            <a:ext cx="3168353" cy="132343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600">
                <a:solidFill>
                  <a:schemeClr val="dk2"/>
                </a:solidFill>
                <a:latin typeface="Calibri"/>
                <a:ea typeface="Calibri"/>
                <a:cs typeface="Calibri"/>
                <a:sym typeface="Calibri"/>
              </a:rPr>
              <a:t>Let’s suppose crew A weren’t being coordinated and are not going anywhere fast. Both crews have crabbed and are now stationary. The racing line is blocked.</a:t>
            </a:r>
            <a:endParaRPr/>
          </a:p>
        </p:txBody>
      </p:sp>
      <p:pic>
        <p:nvPicPr>
          <p:cNvPr descr="scenario_1_6" id="782" name="Google Shape;782;p53"/>
          <p:cNvPicPr preferRelativeResize="0"/>
          <p:nvPr/>
        </p:nvPicPr>
        <p:blipFill rotWithShape="1">
          <a:blip r:embed="rId3">
            <a:alphaModFix/>
          </a:blip>
          <a:srcRect b="0" l="0" r="0" t="0"/>
          <a:stretch/>
        </p:blipFill>
        <p:spPr>
          <a:xfrm>
            <a:off x="753938" y="1341170"/>
            <a:ext cx="4880165" cy="2329787"/>
          </a:xfrm>
          <a:prstGeom prst="rect">
            <a:avLst/>
          </a:prstGeom>
          <a:noFill/>
          <a:ln>
            <a:noFill/>
          </a:ln>
        </p:spPr>
      </p:pic>
      <p:sp>
        <p:nvSpPr>
          <p:cNvPr id="783" name="Google Shape;783;p53"/>
          <p:cNvSpPr/>
          <p:nvPr/>
        </p:nvSpPr>
        <p:spPr>
          <a:xfrm>
            <a:off x="753938" y="4869160"/>
            <a:ext cx="164628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3"/>
              </a:buClr>
              <a:buSzPts val="1800"/>
              <a:buFont typeface="Calibri"/>
              <a:buNone/>
            </a:pPr>
            <a:r>
              <a:rPr b="1" lang="en-GB" sz="1800">
                <a:solidFill>
                  <a:schemeClr val="accent3"/>
                </a:solidFill>
                <a:latin typeface="Calibri"/>
                <a:ea typeface="Calibri"/>
                <a:cs typeface="Calibri"/>
                <a:sym typeface="Calibri"/>
              </a:rPr>
              <a:t>Do you klaxon?</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54"/>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Quiz</a:t>
            </a:r>
            <a:br>
              <a:rPr lang="en-GB"/>
            </a:br>
            <a:r>
              <a:rPr b="0" i="1" lang="en-GB"/>
              <a:t>Do you know when to klaxon?</a:t>
            </a:r>
            <a:endParaRPr/>
          </a:p>
        </p:txBody>
      </p:sp>
      <p:sp>
        <p:nvSpPr>
          <p:cNvPr id="789" name="Google Shape;789;p54"/>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790" name="Google Shape;790;p54"/>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791" name="Google Shape;791;p54"/>
          <p:cNvSpPr/>
          <p:nvPr/>
        </p:nvSpPr>
        <p:spPr>
          <a:xfrm>
            <a:off x="5880668" y="3110291"/>
            <a:ext cx="3168353" cy="132343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600">
                <a:solidFill>
                  <a:schemeClr val="dk2"/>
                </a:solidFill>
                <a:latin typeface="Calibri"/>
                <a:ea typeface="Calibri"/>
                <a:cs typeface="Calibri"/>
                <a:sym typeface="Calibri"/>
              </a:rPr>
              <a:t>A few seconds later, it is apparent that these crews are not going anywhere fast, and two more crews are not far behind, in a closely contested battle.</a:t>
            </a:r>
            <a:endParaRPr/>
          </a:p>
        </p:txBody>
      </p:sp>
      <p:sp>
        <p:nvSpPr>
          <p:cNvPr id="792" name="Google Shape;792;p54"/>
          <p:cNvSpPr/>
          <p:nvPr/>
        </p:nvSpPr>
        <p:spPr>
          <a:xfrm>
            <a:off x="753964" y="1340768"/>
            <a:ext cx="8095630"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800">
                <a:solidFill>
                  <a:schemeClr val="dk2"/>
                </a:solidFill>
                <a:latin typeface="Calibri"/>
                <a:ea typeface="Calibri"/>
                <a:cs typeface="Calibri"/>
                <a:sym typeface="Calibri"/>
              </a:rPr>
              <a:t>Answer:</a:t>
            </a:r>
            <a:r>
              <a:rPr lang="en-GB" sz="1800">
                <a:solidFill>
                  <a:schemeClr val="dk2"/>
                </a:solidFill>
                <a:latin typeface="Calibri"/>
                <a:ea typeface="Calibri"/>
                <a:cs typeface="Calibri"/>
                <a:sym typeface="Calibri"/>
              </a:rPr>
              <a:t> No. There are no imminent crews.</a:t>
            </a:r>
            <a:endParaRPr/>
          </a:p>
          <a:p>
            <a:pPr indent="0" lvl="0" marL="0" marR="0" rtl="0" algn="l">
              <a:spcBef>
                <a:spcPts val="0"/>
              </a:spcBef>
              <a:spcAft>
                <a:spcPts val="0"/>
              </a:spcAft>
              <a:buNone/>
            </a:pPr>
            <a:r>
              <a:rPr b="1" lang="en-GB" sz="1800">
                <a:solidFill>
                  <a:schemeClr val="dk2"/>
                </a:solidFill>
                <a:latin typeface="Calibri"/>
                <a:ea typeface="Calibri"/>
                <a:cs typeface="Calibri"/>
                <a:sym typeface="Calibri"/>
              </a:rPr>
              <a:t>But: </a:t>
            </a:r>
            <a:r>
              <a:rPr lang="en-GB" sz="1800">
                <a:solidFill>
                  <a:schemeClr val="dk2"/>
                </a:solidFill>
                <a:latin typeface="Calibri"/>
                <a:ea typeface="Calibri"/>
                <a:cs typeface="Calibri"/>
                <a:sym typeface="Calibri"/>
              </a:rPr>
              <a:t>Both crews are still entangled and going nowhere. Both crews are at risk of jeopardising the race. You should be alert and paying attention, ready to klaxon if necessary.</a:t>
            </a:r>
            <a:endParaRPr/>
          </a:p>
        </p:txBody>
      </p:sp>
      <p:pic>
        <p:nvPicPr>
          <p:cNvPr descr="scenario_1_7" id="793" name="Google Shape;793;p54"/>
          <p:cNvPicPr preferRelativeResize="0"/>
          <p:nvPr/>
        </p:nvPicPr>
        <p:blipFill rotWithShape="1">
          <a:blip r:embed="rId3">
            <a:alphaModFix/>
          </a:blip>
          <a:srcRect b="0" l="0" r="0" t="0"/>
          <a:stretch/>
        </p:blipFill>
        <p:spPr>
          <a:xfrm>
            <a:off x="779661" y="2852936"/>
            <a:ext cx="4881849" cy="2330591"/>
          </a:xfrm>
          <a:prstGeom prst="rect">
            <a:avLst/>
          </a:prstGeom>
          <a:noFill/>
          <a:ln>
            <a:noFill/>
          </a:ln>
        </p:spPr>
      </p:pic>
      <p:sp>
        <p:nvSpPr>
          <p:cNvPr id="794" name="Google Shape;794;p54"/>
          <p:cNvSpPr/>
          <p:nvPr/>
        </p:nvSpPr>
        <p:spPr>
          <a:xfrm>
            <a:off x="779661" y="5517232"/>
            <a:ext cx="164628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3"/>
              </a:buClr>
              <a:buSzPts val="1800"/>
              <a:buFont typeface="Calibri"/>
              <a:buNone/>
            </a:pPr>
            <a:r>
              <a:rPr b="1" lang="en-GB" sz="1800">
                <a:solidFill>
                  <a:schemeClr val="accent3"/>
                </a:solidFill>
                <a:latin typeface="Calibri"/>
                <a:ea typeface="Calibri"/>
                <a:cs typeface="Calibri"/>
                <a:sym typeface="Calibri"/>
              </a:rPr>
              <a:t>Do you klaxon?</a:t>
            </a:r>
            <a:endParaRPr/>
          </a:p>
        </p:txBody>
      </p:sp>
      <p:sp>
        <p:nvSpPr>
          <p:cNvPr id="795" name="Google Shape;795;p54"/>
          <p:cNvSpPr txBox="1"/>
          <p:nvPr/>
        </p:nvSpPr>
        <p:spPr>
          <a:xfrm>
            <a:off x="2500654" y="4756131"/>
            <a:ext cx="1439862" cy="3968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Calibri"/>
                <a:ea typeface="Calibri"/>
                <a:cs typeface="Calibri"/>
                <a:sym typeface="Calibri"/>
              </a:rPr>
              <a:t>Crew C</a:t>
            </a:r>
            <a:endParaRPr b="1" sz="2000">
              <a:solidFill>
                <a:schemeClr val="dk1"/>
              </a:solidFill>
              <a:latin typeface="Calibri"/>
              <a:ea typeface="Calibri"/>
              <a:cs typeface="Calibri"/>
              <a:sym typeface="Calibri"/>
            </a:endParaRPr>
          </a:p>
        </p:txBody>
      </p:sp>
      <p:sp>
        <p:nvSpPr>
          <p:cNvPr id="796" name="Google Shape;796;p54"/>
          <p:cNvSpPr txBox="1"/>
          <p:nvPr/>
        </p:nvSpPr>
        <p:spPr>
          <a:xfrm>
            <a:off x="4136264" y="3110291"/>
            <a:ext cx="1439862" cy="39687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2000">
                <a:solidFill>
                  <a:schemeClr val="dk1"/>
                </a:solidFill>
                <a:latin typeface="Calibri"/>
                <a:ea typeface="Calibri"/>
                <a:cs typeface="Calibri"/>
                <a:sym typeface="Calibri"/>
              </a:rPr>
              <a:t>Crew D</a:t>
            </a:r>
            <a:endParaRPr b="1" sz="2000">
              <a:solidFill>
                <a:schemeClr val="dk1"/>
              </a:solidFill>
              <a:latin typeface="Calibri"/>
              <a:ea typeface="Calibri"/>
              <a:cs typeface="Calibri"/>
              <a:sym typeface="Calibri"/>
            </a:endParaRPr>
          </a:p>
        </p:txBody>
      </p:sp>
      <p:cxnSp>
        <p:nvCxnSpPr>
          <p:cNvPr id="797" name="Google Shape;797;p54"/>
          <p:cNvCxnSpPr/>
          <p:nvPr/>
        </p:nvCxnSpPr>
        <p:spPr>
          <a:xfrm>
            <a:off x="5220072" y="3507166"/>
            <a:ext cx="0" cy="1225550"/>
          </a:xfrm>
          <a:prstGeom prst="straightConnector1">
            <a:avLst/>
          </a:prstGeom>
          <a:noFill/>
          <a:ln cap="flat" cmpd="sng" w="9525">
            <a:solidFill>
              <a:schemeClr val="dk1"/>
            </a:solidFill>
            <a:prstDash val="solid"/>
            <a:round/>
            <a:headEnd len="med" w="med" type="none"/>
            <a:tailEnd len="med" w="med" type="triangle"/>
          </a:ln>
        </p:spPr>
      </p:cxnSp>
      <p:cxnSp>
        <p:nvCxnSpPr>
          <p:cNvPr id="798" name="Google Shape;798;p54"/>
          <p:cNvCxnSpPr/>
          <p:nvPr/>
        </p:nvCxnSpPr>
        <p:spPr>
          <a:xfrm flipH="1" rot="10800000">
            <a:off x="3491880" y="4732715"/>
            <a:ext cx="674670" cy="245286"/>
          </a:xfrm>
          <a:prstGeom prst="straightConnector1">
            <a:avLst/>
          </a:prstGeom>
          <a:noFill/>
          <a:ln cap="flat" cmpd="sng" w="9525">
            <a:solidFill>
              <a:schemeClr val="dk1"/>
            </a:solidFill>
            <a:prstDash val="solid"/>
            <a:round/>
            <a:headEnd len="med" w="med" type="none"/>
            <a:tailEnd len="med" w="med" type="triangle"/>
          </a:ln>
        </p:spPr>
      </p:cxn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55"/>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804" name="Google Shape;804;p55"/>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805" name="Google Shape;805;p55"/>
          <p:cNvSpPr txBox="1"/>
          <p:nvPr/>
        </p:nvSpPr>
        <p:spPr>
          <a:xfrm>
            <a:off x="468313" y="549275"/>
            <a:ext cx="8229600" cy="1511573"/>
          </a:xfrm>
          <a:prstGeom prst="rect">
            <a:avLst/>
          </a:prstGeom>
          <a:noFill/>
          <a:ln>
            <a:noFill/>
          </a:ln>
        </p:spPr>
        <p:txBody>
          <a:bodyPr anchorCtr="0" anchor="t" bIns="45700" lIns="91425" spcFirstLastPara="1" rIns="91425" wrap="square" tIns="45700">
            <a:noAutofit/>
          </a:bodyPr>
          <a:lstStyle/>
          <a:p>
            <a:pPr indent="-342879" lvl="0" marL="342879" marR="0" rtl="0" algn="l">
              <a:spcBef>
                <a:spcPts val="0"/>
              </a:spcBef>
              <a:spcAft>
                <a:spcPts val="0"/>
              </a:spcAft>
              <a:buClr>
                <a:schemeClr val="dk2"/>
              </a:buClr>
              <a:buSzPts val="1800"/>
              <a:buFont typeface="Arial"/>
              <a:buNone/>
            </a:pPr>
            <a:r>
              <a:rPr b="1" lang="en-GB" sz="1800">
                <a:solidFill>
                  <a:schemeClr val="dk2"/>
                </a:solidFill>
                <a:latin typeface="Calibri"/>
                <a:ea typeface="Calibri"/>
                <a:cs typeface="Calibri"/>
                <a:sym typeface="Calibri"/>
              </a:rPr>
              <a:t>Answer:</a:t>
            </a:r>
            <a:r>
              <a:rPr lang="en-GB" sz="1800">
                <a:solidFill>
                  <a:schemeClr val="dk2"/>
                </a:solidFill>
                <a:latin typeface="Calibri"/>
                <a:ea typeface="Calibri"/>
                <a:cs typeface="Calibri"/>
                <a:sym typeface="Calibri"/>
              </a:rPr>
              <a:t> Yes. Crew C must stop to avoid hitting A and B, but can’t stop because D will hit them.</a:t>
            </a:r>
            <a:endParaRPr/>
          </a:p>
          <a:p>
            <a:pPr indent="-342879" lvl="0" marL="342879" marR="0" rtl="0" algn="l">
              <a:spcBef>
                <a:spcPts val="360"/>
              </a:spcBef>
              <a:spcAft>
                <a:spcPts val="0"/>
              </a:spcAft>
              <a:buClr>
                <a:schemeClr val="accent3"/>
              </a:buClr>
              <a:buSzPts val="1800"/>
              <a:buFont typeface="Arial"/>
              <a:buNone/>
            </a:pPr>
            <a:r>
              <a:rPr b="1" lang="en-GB" sz="1800">
                <a:solidFill>
                  <a:schemeClr val="accent3"/>
                </a:solidFill>
                <a:latin typeface="Calibri"/>
                <a:ea typeface="Calibri"/>
                <a:cs typeface="Calibri"/>
                <a:sym typeface="Calibri"/>
              </a:rPr>
              <a:t>Klaxon this race immediately. Press down for at least ten seconds, firing it directly at crews C and D.</a:t>
            </a:r>
            <a:r>
              <a:rPr lang="en-GB" sz="1800">
                <a:solidFill>
                  <a:schemeClr val="accent3"/>
                </a:solidFill>
                <a:latin typeface="Calibri"/>
                <a:ea typeface="Calibri"/>
                <a:cs typeface="Calibri"/>
                <a:sym typeface="Calibri"/>
              </a:rPr>
              <a:t> </a:t>
            </a:r>
            <a:endParaRPr sz="1800">
              <a:solidFill>
                <a:schemeClr val="accent3"/>
              </a:solidFill>
              <a:latin typeface="Calibri"/>
              <a:ea typeface="Calibri"/>
              <a:cs typeface="Calibri"/>
              <a:sym typeface="Calibri"/>
            </a:endParaRPr>
          </a:p>
        </p:txBody>
      </p:sp>
      <p:sp>
        <p:nvSpPr>
          <p:cNvPr id="806" name="Google Shape;806;p55"/>
          <p:cNvSpPr/>
          <p:nvPr/>
        </p:nvSpPr>
        <p:spPr>
          <a:xfrm>
            <a:off x="468312" y="2708920"/>
            <a:ext cx="6389687" cy="2308324"/>
          </a:xfrm>
          <a:prstGeom prst="rect">
            <a:avLst/>
          </a:prstGeom>
          <a:noFill/>
          <a:ln>
            <a:noFill/>
          </a:ln>
        </p:spPr>
        <p:txBody>
          <a:bodyPr anchorCtr="0" anchor="t" bIns="45700" lIns="91425" spcFirstLastPara="1" rIns="91425" wrap="square" tIns="45700">
            <a:noAutofit/>
          </a:bodyPr>
          <a:lstStyle/>
          <a:p>
            <a:pPr indent="-342879" lvl="0" marL="342879" marR="0" rtl="0" algn="l">
              <a:spcBef>
                <a:spcPts val="0"/>
              </a:spcBef>
              <a:spcAft>
                <a:spcPts val="0"/>
              </a:spcAft>
              <a:buNone/>
            </a:pPr>
            <a:r>
              <a:rPr i="1" lang="en-GB" sz="1800">
                <a:solidFill>
                  <a:schemeClr val="dk2"/>
                </a:solidFill>
                <a:latin typeface="Calibri"/>
                <a:ea typeface="Calibri"/>
                <a:cs typeface="Calibri"/>
                <a:sym typeface="Calibri"/>
              </a:rPr>
              <a:t>Remember the guidelines!</a:t>
            </a:r>
            <a:endParaRPr/>
          </a:p>
          <a:p>
            <a:pPr indent="-342879" lvl="0" marL="342879" marR="0" rtl="0" algn="l">
              <a:spcBef>
                <a:spcPts val="360"/>
              </a:spcBef>
              <a:spcAft>
                <a:spcPts val="0"/>
              </a:spcAft>
              <a:buNone/>
            </a:pPr>
            <a:r>
              <a:rPr b="1" lang="en-GB" sz="1800">
                <a:solidFill>
                  <a:srgbClr val="E53B1F"/>
                </a:solidFill>
                <a:latin typeface="Calibri"/>
                <a:ea typeface="Calibri"/>
                <a:cs typeface="Calibri"/>
                <a:sym typeface="Calibri"/>
              </a:rPr>
              <a:t>You must klaxon if</a:t>
            </a:r>
            <a:r>
              <a:rPr b="1" lang="en-GB" sz="1800">
                <a:solidFill>
                  <a:srgbClr val="202058"/>
                </a:solidFill>
                <a:latin typeface="Calibri"/>
                <a:ea typeface="Calibri"/>
                <a:cs typeface="Calibri"/>
                <a:sym typeface="Calibri"/>
              </a:rPr>
              <a:t>, during a race:</a:t>
            </a:r>
            <a:endParaRPr sz="1800">
              <a:solidFill>
                <a:srgbClr val="202058"/>
              </a:solidFill>
              <a:latin typeface="Calibri"/>
              <a:ea typeface="Calibri"/>
              <a:cs typeface="Calibri"/>
              <a:sym typeface="Calibri"/>
            </a:endParaRPr>
          </a:p>
          <a:p>
            <a:pPr indent="-342879" lvl="0" marL="342879" marR="0" rtl="0" algn="l">
              <a:spcBef>
                <a:spcPts val="360"/>
              </a:spcBef>
              <a:spcAft>
                <a:spcPts val="0"/>
              </a:spcAft>
              <a:buClr>
                <a:srgbClr val="E53B1F"/>
              </a:buClr>
              <a:buSzPts val="1800"/>
              <a:buFont typeface="Arial"/>
              <a:buChar char="•"/>
            </a:pPr>
            <a:r>
              <a:rPr b="1" lang="en-GB" sz="1800">
                <a:solidFill>
                  <a:srgbClr val="E53B1F"/>
                </a:solidFill>
                <a:latin typeface="Calibri"/>
                <a:ea typeface="Calibri"/>
                <a:cs typeface="Calibri"/>
                <a:sym typeface="Calibri"/>
              </a:rPr>
              <a:t>Anyone falls in the water</a:t>
            </a:r>
            <a:r>
              <a:rPr lang="en-GB" sz="1800">
                <a:solidFill>
                  <a:srgbClr val="E53B1F"/>
                </a:solidFill>
                <a:latin typeface="Calibri"/>
                <a:ea typeface="Calibri"/>
                <a:cs typeface="Calibri"/>
                <a:sym typeface="Calibri"/>
              </a:rPr>
              <a:t> </a:t>
            </a:r>
            <a:r>
              <a:rPr lang="en-GB" sz="1800">
                <a:solidFill>
                  <a:srgbClr val="202058"/>
                </a:solidFill>
                <a:latin typeface="Calibri"/>
                <a:ea typeface="Calibri"/>
                <a:cs typeface="Calibri"/>
                <a:sym typeface="Calibri"/>
              </a:rPr>
              <a:t>– be it spectator, rower or cox</a:t>
            </a:r>
            <a:endParaRPr/>
          </a:p>
          <a:p>
            <a:pPr indent="-342879" lvl="0" marL="342879" marR="0" rtl="0" algn="l">
              <a:spcBef>
                <a:spcPts val="360"/>
              </a:spcBef>
              <a:spcAft>
                <a:spcPts val="0"/>
              </a:spcAft>
              <a:buClr>
                <a:srgbClr val="E53B1F"/>
              </a:buClr>
              <a:buSzPts val="1800"/>
              <a:buFont typeface="Arial"/>
              <a:buChar char="•"/>
            </a:pPr>
            <a:r>
              <a:rPr b="1" lang="en-GB" sz="1800">
                <a:solidFill>
                  <a:srgbClr val="E53B1F"/>
                </a:solidFill>
                <a:latin typeface="Calibri"/>
                <a:ea typeface="Calibri"/>
                <a:cs typeface="Calibri"/>
                <a:sym typeface="Calibri"/>
              </a:rPr>
              <a:t>First Aid is required</a:t>
            </a:r>
            <a:r>
              <a:rPr lang="en-GB" sz="1800">
                <a:solidFill>
                  <a:srgbClr val="202058"/>
                </a:solidFill>
                <a:latin typeface="Calibri"/>
                <a:ea typeface="Calibri"/>
                <a:cs typeface="Calibri"/>
                <a:sym typeface="Calibri"/>
              </a:rPr>
              <a:t> at a scene</a:t>
            </a:r>
            <a:endParaRPr/>
          </a:p>
          <a:p>
            <a:pPr indent="-342879" lvl="0" marL="342879" marR="0" rtl="0" algn="l">
              <a:spcBef>
                <a:spcPts val="360"/>
              </a:spcBef>
              <a:spcAft>
                <a:spcPts val="0"/>
              </a:spcAft>
              <a:buClr>
                <a:srgbClr val="E53B1F"/>
              </a:buClr>
              <a:buSzPts val="1800"/>
              <a:buFont typeface="Arial"/>
              <a:buChar char="•"/>
            </a:pPr>
            <a:r>
              <a:rPr b="1" lang="en-GB" sz="1800">
                <a:solidFill>
                  <a:srgbClr val="E53B1F"/>
                </a:solidFill>
                <a:latin typeface="Calibri"/>
                <a:ea typeface="Calibri"/>
                <a:cs typeface="Calibri"/>
                <a:sym typeface="Calibri"/>
              </a:rPr>
              <a:t>A dangerous crash or situation is immediately imminent</a:t>
            </a:r>
            <a:endParaRPr/>
          </a:p>
          <a:p>
            <a:pPr indent="-342879" lvl="0" marL="342879" marR="0" rtl="0" algn="l">
              <a:spcBef>
                <a:spcPts val="360"/>
              </a:spcBef>
              <a:spcAft>
                <a:spcPts val="0"/>
              </a:spcAft>
              <a:buClr>
                <a:srgbClr val="E53B1F"/>
              </a:buClr>
              <a:buSzPts val="1800"/>
              <a:buFont typeface="Arial"/>
              <a:buChar char="•"/>
            </a:pPr>
            <a:r>
              <a:rPr b="1" lang="en-GB" sz="1800">
                <a:solidFill>
                  <a:srgbClr val="E53B1F"/>
                </a:solidFill>
                <a:latin typeface="Calibri"/>
                <a:ea typeface="Calibri"/>
                <a:cs typeface="Calibri"/>
                <a:sym typeface="Calibri"/>
              </a:rPr>
              <a:t>The racing line is unavoidably blocked </a:t>
            </a:r>
            <a:r>
              <a:rPr lang="en-GB" sz="1800">
                <a:solidFill>
                  <a:srgbClr val="202058"/>
                </a:solidFill>
                <a:latin typeface="Calibri"/>
                <a:ea typeface="Calibri"/>
                <a:cs typeface="Calibri"/>
                <a:sym typeface="Calibri"/>
              </a:rPr>
              <a:t>and there are racing crews imminent</a:t>
            </a:r>
            <a:endParaRPr/>
          </a:p>
        </p:txBody>
      </p:sp>
      <p:sp>
        <p:nvSpPr>
          <p:cNvPr id="807" name="Google Shape;807;p55"/>
          <p:cNvSpPr/>
          <p:nvPr/>
        </p:nvSpPr>
        <p:spPr>
          <a:xfrm>
            <a:off x="196106" y="3395030"/>
            <a:ext cx="6661893" cy="936104"/>
          </a:xfrm>
          <a:prstGeom prst="rect">
            <a:avLst/>
          </a:prstGeom>
          <a:solidFill>
            <a:schemeClr val="lt1">
              <a:alpha val="7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56"/>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Quiz</a:t>
            </a:r>
            <a:br>
              <a:rPr lang="en-GB"/>
            </a:br>
            <a:r>
              <a:rPr b="0" i="1" lang="en-GB"/>
              <a:t>Do you know when to klaxon?</a:t>
            </a:r>
            <a:endParaRPr/>
          </a:p>
        </p:txBody>
      </p:sp>
      <p:sp>
        <p:nvSpPr>
          <p:cNvPr id="813" name="Google Shape;813;p56"/>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814" name="Google Shape;814;p56"/>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815" name="Google Shape;815;p56"/>
          <p:cNvSpPr/>
          <p:nvPr/>
        </p:nvSpPr>
        <p:spPr>
          <a:xfrm>
            <a:off x="5880668" y="1314631"/>
            <a:ext cx="3168353"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600">
                <a:solidFill>
                  <a:schemeClr val="dk2"/>
                </a:solidFill>
                <a:latin typeface="Calibri"/>
                <a:ea typeface="Calibri"/>
                <a:cs typeface="Calibri"/>
                <a:sym typeface="Calibri"/>
              </a:rPr>
              <a:t>Let’s suppose that crew C is not being chased by anyone, as in the above picture.</a:t>
            </a:r>
            <a:endParaRPr/>
          </a:p>
        </p:txBody>
      </p:sp>
      <p:sp>
        <p:nvSpPr>
          <p:cNvPr id="816" name="Google Shape;816;p56"/>
          <p:cNvSpPr/>
          <p:nvPr/>
        </p:nvSpPr>
        <p:spPr>
          <a:xfrm>
            <a:off x="779661" y="3721572"/>
            <a:ext cx="164628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3"/>
              </a:buClr>
              <a:buSzPts val="1800"/>
              <a:buFont typeface="Calibri"/>
              <a:buNone/>
            </a:pPr>
            <a:r>
              <a:rPr b="1" lang="en-GB" sz="1800">
                <a:solidFill>
                  <a:schemeClr val="accent3"/>
                </a:solidFill>
                <a:latin typeface="Calibri"/>
                <a:ea typeface="Calibri"/>
                <a:cs typeface="Calibri"/>
                <a:sym typeface="Calibri"/>
              </a:rPr>
              <a:t>Do you klaxon?</a:t>
            </a:r>
            <a:endParaRPr/>
          </a:p>
        </p:txBody>
      </p:sp>
      <p:sp>
        <p:nvSpPr>
          <p:cNvPr id="817" name="Google Shape;817;p56"/>
          <p:cNvSpPr txBox="1"/>
          <p:nvPr/>
        </p:nvSpPr>
        <p:spPr>
          <a:xfrm>
            <a:off x="2500654" y="2960471"/>
            <a:ext cx="1439862" cy="3968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Calibri"/>
                <a:ea typeface="Calibri"/>
                <a:cs typeface="Calibri"/>
                <a:sym typeface="Calibri"/>
              </a:rPr>
              <a:t>Crew C</a:t>
            </a:r>
            <a:endParaRPr b="1" sz="2000">
              <a:solidFill>
                <a:schemeClr val="dk1"/>
              </a:solidFill>
              <a:latin typeface="Calibri"/>
              <a:ea typeface="Calibri"/>
              <a:cs typeface="Calibri"/>
              <a:sym typeface="Calibri"/>
            </a:endParaRPr>
          </a:p>
        </p:txBody>
      </p:sp>
      <p:cxnSp>
        <p:nvCxnSpPr>
          <p:cNvPr id="818" name="Google Shape;818;p56"/>
          <p:cNvCxnSpPr/>
          <p:nvPr/>
        </p:nvCxnSpPr>
        <p:spPr>
          <a:xfrm flipH="1" rot="10800000">
            <a:off x="3491880" y="2937055"/>
            <a:ext cx="674670" cy="245286"/>
          </a:xfrm>
          <a:prstGeom prst="straightConnector1">
            <a:avLst/>
          </a:prstGeom>
          <a:noFill/>
          <a:ln cap="flat" cmpd="sng" w="9525">
            <a:solidFill>
              <a:schemeClr val="dk1"/>
            </a:solidFill>
            <a:prstDash val="solid"/>
            <a:round/>
            <a:headEnd len="med" w="med" type="none"/>
            <a:tailEnd len="med" w="med" type="triangle"/>
          </a:ln>
        </p:spPr>
      </p:cxnSp>
      <p:pic>
        <p:nvPicPr>
          <p:cNvPr descr="scenario_1_7" id="819" name="Google Shape;819;p56"/>
          <p:cNvPicPr preferRelativeResize="0"/>
          <p:nvPr/>
        </p:nvPicPr>
        <p:blipFill rotWithShape="1">
          <a:blip r:embed="rId3">
            <a:alphaModFix/>
          </a:blip>
          <a:srcRect b="0" l="0" r="0" t="0"/>
          <a:stretch/>
        </p:blipFill>
        <p:spPr>
          <a:xfrm>
            <a:off x="779661" y="1124744"/>
            <a:ext cx="4320977" cy="2370718"/>
          </a:xfrm>
          <a:prstGeom prst="rect">
            <a:avLst/>
          </a:prstGeom>
          <a:noFill/>
          <a:ln>
            <a:noFill/>
          </a:ln>
        </p:spPr>
      </p:pic>
      <p:sp>
        <p:nvSpPr>
          <p:cNvPr id="820" name="Google Shape;820;p56"/>
          <p:cNvSpPr/>
          <p:nvPr/>
        </p:nvSpPr>
        <p:spPr>
          <a:xfrm>
            <a:off x="766688" y="4293096"/>
            <a:ext cx="7261695"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800">
                <a:solidFill>
                  <a:schemeClr val="dk2"/>
                </a:solidFill>
                <a:latin typeface="Calibri"/>
                <a:ea typeface="Calibri"/>
                <a:cs typeface="Calibri"/>
                <a:sym typeface="Calibri"/>
              </a:rPr>
              <a:t>Answer:</a:t>
            </a:r>
            <a:r>
              <a:rPr lang="en-GB" sz="1800">
                <a:solidFill>
                  <a:schemeClr val="dk2"/>
                </a:solidFill>
                <a:latin typeface="Calibri"/>
                <a:ea typeface="Calibri"/>
                <a:cs typeface="Calibri"/>
                <a:sym typeface="Calibri"/>
              </a:rPr>
              <a:t> Yes. Crew C still has nowhere to go. Although in this case, since C’s cox should have enough common sense to hold it hard in enough time, you may wish to delay the klaxon a second or two to see if the blockage dissipates.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57"/>
          <p:cNvSpPr txBox="1"/>
          <p:nvPr>
            <p:ph idx="1" type="body"/>
          </p:nvPr>
        </p:nvSpPr>
        <p:spPr>
          <a:xfrm>
            <a:off x="457200" y="1196752"/>
            <a:ext cx="8291264" cy="238862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1800"/>
              <a:buNone/>
            </a:pPr>
            <a:r>
              <a:rPr lang="en-GB"/>
              <a:t>If you’re uncertain as to what’s happening:</a:t>
            </a:r>
            <a:endParaRPr/>
          </a:p>
          <a:p>
            <a:pPr indent="-342879" lvl="0" marL="342879" rtl="0" algn="l">
              <a:spcBef>
                <a:spcPts val="360"/>
              </a:spcBef>
              <a:spcAft>
                <a:spcPts val="0"/>
              </a:spcAft>
              <a:buClr>
                <a:schemeClr val="dk2"/>
              </a:buClr>
              <a:buSzPts val="1800"/>
              <a:buChar char="•"/>
            </a:pPr>
            <a:r>
              <a:rPr lang="en-GB"/>
              <a:t>Avoid use of the word “klaxon” unless you are klaxoning the race yourself. </a:t>
            </a:r>
            <a:endParaRPr/>
          </a:p>
          <a:p>
            <a:pPr indent="-342879" lvl="0" marL="342879" rtl="0" algn="l">
              <a:spcBef>
                <a:spcPts val="360"/>
              </a:spcBef>
              <a:spcAft>
                <a:spcPts val="0"/>
              </a:spcAft>
              <a:buClr>
                <a:schemeClr val="dk2"/>
              </a:buClr>
              <a:buSzPts val="1800"/>
              <a:buChar char="•"/>
            </a:pPr>
            <a:r>
              <a:rPr lang="en-GB"/>
              <a:t>Ask ‘Is the race still live?’ or ‘Has racing stopped?’ or ‘What noise did I just hear?’.</a:t>
            </a:r>
            <a:endParaRPr/>
          </a:p>
          <a:p>
            <a:pPr indent="-285732" lvl="1" marL="742903" rtl="0" algn="l">
              <a:spcBef>
                <a:spcPts val="360"/>
              </a:spcBef>
              <a:spcAft>
                <a:spcPts val="0"/>
              </a:spcAft>
              <a:buClr>
                <a:schemeClr val="dk2"/>
              </a:buClr>
              <a:buSzPts val="1800"/>
              <a:buChar char="–"/>
            </a:pPr>
            <a:r>
              <a:rPr lang="en-GB"/>
              <a:t>Listen to the radio chatter, see if anyone else asks the same question</a:t>
            </a:r>
            <a:endParaRPr/>
          </a:p>
          <a:p>
            <a:pPr indent="-342879" lvl="0" marL="342879" rtl="0" algn="l">
              <a:spcBef>
                <a:spcPts val="360"/>
              </a:spcBef>
              <a:spcAft>
                <a:spcPts val="0"/>
              </a:spcAft>
              <a:buClr>
                <a:schemeClr val="dk2"/>
              </a:buClr>
              <a:buSzPts val="1800"/>
              <a:buChar char="•"/>
            </a:pPr>
            <a:r>
              <a:rPr lang="en-GB"/>
              <a:t>Just saying the word “klaxon” puts the division at risk, so be careful.</a:t>
            </a:r>
            <a:endParaRPr/>
          </a:p>
          <a:p>
            <a:pPr indent="-285732" lvl="1" marL="742903" rtl="0" algn="l">
              <a:spcBef>
                <a:spcPts val="360"/>
              </a:spcBef>
              <a:spcAft>
                <a:spcPts val="0"/>
              </a:spcAft>
              <a:buClr>
                <a:schemeClr val="dk2"/>
              </a:buClr>
              <a:buSzPts val="1800"/>
              <a:buChar char="–"/>
            </a:pPr>
            <a:r>
              <a:rPr lang="en-GB"/>
              <a:t>If there’s something wrong with your klaxon, wait until after a race has ended and refer to it as an ‘air horn’</a:t>
            </a:r>
            <a:endParaRPr/>
          </a:p>
          <a:p>
            <a:pPr indent="-228579" lvl="0" marL="342879" rtl="0" algn="l">
              <a:lnSpc>
                <a:spcPct val="90000"/>
              </a:lnSpc>
              <a:spcBef>
                <a:spcPts val="360"/>
              </a:spcBef>
              <a:spcAft>
                <a:spcPts val="0"/>
              </a:spcAft>
              <a:buClr>
                <a:schemeClr val="dk2"/>
              </a:buClr>
              <a:buSzPts val="1800"/>
              <a:buNone/>
            </a:pPr>
            <a:r>
              <a:t/>
            </a:r>
            <a:endParaRPr/>
          </a:p>
        </p:txBody>
      </p:sp>
      <p:sp>
        <p:nvSpPr>
          <p:cNvPr id="826" name="Google Shape;826;p57"/>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827" name="Google Shape;827;p57"/>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828" name="Google Shape;828;p57"/>
          <p:cNvSpPr txBox="1"/>
          <p:nvPr>
            <p:ph type="title"/>
          </p:nvPr>
        </p:nvSpPr>
        <p:spPr>
          <a:xfrm>
            <a:off x="457200" y="274638"/>
            <a:ext cx="3106688"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Klaxoning races</a:t>
            </a:r>
            <a:br>
              <a:rPr lang="en-GB"/>
            </a:br>
            <a:r>
              <a:rPr b="0" i="1" lang="en-GB"/>
              <a:t>If you are unsure….</a:t>
            </a:r>
            <a:endParaRPr/>
          </a:p>
        </p:txBody>
      </p:sp>
      <p:pic>
        <p:nvPicPr>
          <p:cNvPr id="829" name="Google Shape;829;p57"/>
          <p:cNvPicPr preferRelativeResize="0"/>
          <p:nvPr/>
        </p:nvPicPr>
        <p:blipFill rotWithShape="1">
          <a:blip r:embed="rId3">
            <a:alphaModFix/>
          </a:blip>
          <a:srcRect b="0" l="0" r="0" t="0"/>
          <a:stretch/>
        </p:blipFill>
        <p:spPr>
          <a:xfrm>
            <a:off x="2012929" y="3585380"/>
            <a:ext cx="5179805" cy="1881115"/>
          </a:xfrm>
          <a:prstGeom prst="rect">
            <a:avLst/>
          </a:prstGeom>
          <a:noFill/>
          <a:ln>
            <a:noFill/>
          </a:ln>
        </p:spPr>
      </p:pic>
      <p:sp>
        <p:nvSpPr>
          <p:cNvPr id="830" name="Google Shape;830;p57"/>
          <p:cNvSpPr txBox="1"/>
          <p:nvPr/>
        </p:nvSpPr>
        <p:spPr>
          <a:xfrm>
            <a:off x="2267744" y="5450673"/>
            <a:ext cx="467832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400">
                <a:solidFill>
                  <a:schemeClr val="dk2"/>
                </a:solidFill>
                <a:latin typeface="Calibri"/>
                <a:ea typeface="Calibri"/>
                <a:cs typeface="Calibri"/>
                <a:sym typeface="Calibri"/>
              </a:rPr>
              <a:t>Oh dear, Somerville. Nobody looks injured – but wait, where have bow, 2 and 3 gone?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3"/>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123" name="Google Shape;123;p13"/>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124" name="Google Shape;124;p13"/>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Introduction to Bumps racing</a:t>
            </a:r>
            <a:br>
              <a:rPr lang="en-GB"/>
            </a:br>
            <a:r>
              <a:rPr b="0" i="1" lang="en-GB"/>
              <a:t>Who’s who?</a:t>
            </a:r>
            <a:endParaRPr/>
          </a:p>
        </p:txBody>
      </p:sp>
      <p:pic>
        <p:nvPicPr>
          <p:cNvPr id="125" name="Google Shape;125;p13"/>
          <p:cNvPicPr preferRelativeResize="0"/>
          <p:nvPr/>
        </p:nvPicPr>
        <p:blipFill rotWithShape="1">
          <a:blip r:embed="rId3">
            <a:alphaModFix/>
          </a:blip>
          <a:srcRect b="0" l="0" r="0" t="0"/>
          <a:stretch/>
        </p:blipFill>
        <p:spPr>
          <a:xfrm>
            <a:off x="2195736" y="1283419"/>
            <a:ext cx="2137420" cy="1595940"/>
          </a:xfrm>
          <a:prstGeom prst="rect">
            <a:avLst/>
          </a:prstGeom>
          <a:noFill/>
          <a:ln>
            <a:noFill/>
          </a:ln>
        </p:spPr>
      </p:pic>
      <p:sp>
        <p:nvSpPr>
          <p:cNvPr id="126" name="Google Shape;126;p13"/>
          <p:cNvSpPr txBox="1"/>
          <p:nvPr/>
        </p:nvSpPr>
        <p:spPr>
          <a:xfrm>
            <a:off x="179512" y="1283419"/>
            <a:ext cx="1872208"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600" u="none" cap="none" strike="noStrike">
                <a:solidFill>
                  <a:schemeClr val="dk2"/>
                </a:solidFill>
                <a:latin typeface="Calibri"/>
                <a:ea typeface="Calibri"/>
                <a:cs typeface="Calibri"/>
                <a:sym typeface="Calibri"/>
              </a:rPr>
              <a:t>Racedesk</a:t>
            </a:r>
            <a:endParaRPr/>
          </a:p>
          <a:p>
            <a:pPr indent="0" lvl="0" marL="0" marR="0" rtl="0" algn="l">
              <a:spcBef>
                <a:spcPts val="0"/>
              </a:spcBef>
              <a:spcAft>
                <a:spcPts val="0"/>
              </a:spcAft>
              <a:buNone/>
            </a:pPr>
            <a:r>
              <a:rPr i="1" lang="en-GB" sz="1600">
                <a:solidFill>
                  <a:schemeClr val="dk2"/>
                </a:solidFill>
                <a:latin typeface="Calibri"/>
                <a:ea typeface="Calibri"/>
                <a:cs typeface="Calibri"/>
                <a:sym typeface="Calibri"/>
              </a:rPr>
              <a:t>At Longbridges; the central base for the OURCs committee</a:t>
            </a:r>
            <a:endParaRPr/>
          </a:p>
        </p:txBody>
      </p:sp>
      <p:pic>
        <p:nvPicPr>
          <p:cNvPr id="127" name="Google Shape;127;p13"/>
          <p:cNvPicPr preferRelativeResize="0"/>
          <p:nvPr/>
        </p:nvPicPr>
        <p:blipFill rotWithShape="1">
          <a:blip r:embed="rId4">
            <a:alphaModFix/>
          </a:blip>
          <a:srcRect b="0" l="0" r="0" t="0"/>
          <a:stretch/>
        </p:blipFill>
        <p:spPr>
          <a:xfrm>
            <a:off x="6467028" y="1314201"/>
            <a:ext cx="2137420" cy="1534375"/>
          </a:xfrm>
          <a:prstGeom prst="rect">
            <a:avLst/>
          </a:prstGeom>
          <a:noFill/>
          <a:ln>
            <a:noFill/>
          </a:ln>
        </p:spPr>
      </p:pic>
      <p:sp>
        <p:nvSpPr>
          <p:cNvPr id="128" name="Google Shape;128;p13"/>
          <p:cNvSpPr txBox="1"/>
          <p:nvPr/>
        </p:nvSpPr>
        <p:spPr>
          <a:xfrm>
            <a:off x="4427984" y="1301859"/>
            <a:ext cx="216024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2"/>
                </a:solidFill>
                <a:latin typeface="Calibri"/>
                <a:ea typeface="Calibri"/>
                <a:cs typeface="Calibri"/>
                <a:sym typeface="Calibri"/>
              </a:rPr>
              <a:t>Senior Umpires</a:t>
            </a:r>
            <a:endParaRPr/>
          </a:p>
          <a:p>
            <a:pPr indent="0" lvl="0" marL="0" marR="0" rtl="0" algn="l">
              <a:spcBef>
                <a:spcPts val="0"/>
              </a:spcBef>
              <a:spcAft>
                <a:spcPts val="0"/>
              </a:spcAft>
              <a:buNone/>
            </a:pPr>
            <a:r>
              <a:rPr i="1" lang="en-GB" sz="1600">
                <a:solidFill>
                  <a:schemeClr val="dk2"/>
                </a:solidFill>
                <a:latin typeface="Calibri"/>
                <a:ea typeface="Calibri"/>
                <a:cs typeface="Calibri"/>
                <a:sym typeface="Calibri"/>
              </a:rPr>
              <a:t>They start the race</a:t>
            </a:r>
            <a:endParaRPr/>
          </a:p>
        </p:txBody>
      </p:sp>
      <p:pic>
        <p:nvPicPr>
          <p:cNvPr id="129" name="Google Shape;129;p13"/>
          <p:cNvPicPr preferRelativeResize="0"/>
          <p:nvPr/>
        </p:nvPicPr>
        <p:blipFill rotWithShape="1">
          <a:blip r:embed="rId5">
            <a:alphaModFix/>
          </a:blip>
          <a:srcRect b="0" l="0" r="0" t="0"/>
          <a:stretch/>
        </p:blipFill>
        <p:spPr>
          <a:xfrm>
            <a:off x="2199531" y="3057196"/>
            <a:ext cx="2129829" cy="1595940"/>
          </a:xfrm>
          <a:prstGeom prst="rect">
            <a:avLst/>
          </a:prstGeom>
          <a:noFill/>
          <a:ln>
            <a:noFill/>
          </a:ln>
        </p:spPr>
      </p:pic>
      <p:sp>
        <p:nvSpPr>
          <p:cNvPr id="130" name="Google Shape;130;p13"/>
          <p:cNvSpPr txBox="1"/>
          <p:nvPr/>
        </p:nvSpPr>
        <p:spPr>
          <a:xfrm>
            <a:off x="193848" y="3071862"/>
            <a:ext cx="20019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2"/>
                </a:solidFill>
                <a:latin typeface="Calibri"/>
                <a:ea typeface="Calibri"/>
                <a:cs typeface="Calibri"/>
                <a:sym typeface="Calibri"/>
              </a:rPr>
              <a:t>Marshals (yellow bibs)</a:t>
            </a:r>
            <a:endParaRPr/>
          </a:p>
          <a:p>
            <a:pPr indent="0" lvl="0" marL="0" marR="0" rtl="0" algn="l">
              <a:spcBef>
                <a:spcPts val="0"/>
              </a:spcBef>
              <a:spcAft>
                <a:spcPts val="0"/>
              </a:spcAft>
              <a:buNone/>
            </a:pPr>
            <a:r>
              <a:rPr i="1" lang="en-GB" sz="1600">
                <a:solidFill>
                  <a:schemeClr val="dk2"/>
                </a:solidFill>
                <a:latin typeface="Calibri"/>
                <a:ea typeface="Calibri"/>
                <a:cs typeface="Calibri"/>
                <a:sym typeface="Calibri"/>
              </a:rPr>
              <a:t>Liaise with racedesk and the SUs to help ensure racing runs smoothly</a:t>
            </a:r>
            <a:endParaRPr/>
          </a:p>
        </p:txBody>
      </p:sp>
      <p:pic>
        <p:nvPicPr>
          <p:cNvPr id="131" name="Google Shape;131;p13"/>
          <p:cNvPicPr preferRelativeResize="0"/>
          <p:nvPr/>
        </p:nvPicPr>
        <p:blipFill rotWithShape="1">
          <a:blip r:embed="rId6">
            <a:alphaModFix/>
          </a:blip>
          <a:srcRect b="0" l="0" r="0" t="0"/>
          <a:stretch/>
        </p:blipFill>
        <p:spPr>
          <a:xfrm>
            <a:off x="6467028" y="2996952"/>
            <a:ext cx="2129829" cy="1446461"/>
          </a:xfrm>
          <a:prstGeom prst="rect">
            <a:avLst/>
          </a:prstGeom>
          <a:noFill/>
          <a:ln>
            <a:noFill/>
          </a:ln>
        </p:spPr>
      </p:pic>
      <p:sp>
        <p:nvSpPr>
          <p:cNvPr id="132" name="Google Shape;132;p13"/>
          <p:cNvSpPr txBox="1"/>
          <p:nvPr/>
        </p:nvSpPr>
        <p:spPr>
          <a:xfrm>
            <a:off x="4427984" y="3193446"/>
            <a:ext cx="1872208"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2"/>
                </a:solidFill>
                <a:latin typeface="Calibri"/>
                <a:ea typeface="Calibri"/>
                <a:cs typeface="Calibri"/>
                <a:sym typeface="Calibri"/>
              </a:rPr>
              <a:t>Umpires (red bibs)</a:t>
            </a:r>
            <a:endParaRPr/>
          </a:p>
          <a:p>
            <a:pPr indent="0" lvl="0" marL="0" marR="0" rtl="0" algn="l">
              <a:spcBef>
                <a:spcPts val="0"/>
              </a:spcBef>
              <a:spcAft>
                <a:spcPts val="0"/>
              </a:spcAft>
              <a:buNone/>
            </a:pPr>
            <a:r>
              <a:rPr i="1" lang="en-GB" sz="1600">
                <a:solidFill>
                  <a:schemeClr val="dk2"/>
                </a:solidFill>
                <a:latin typeface="Calibri"/>
                <a:ea typeface="Calibri"/>
                <a:cs typeface="Calibri"/>
                <a:sym typeface="Calibri"/>
              </a:rPr>
              <a:t>Cycle along and report on the verdict of the race (don’t have radios)</a:t>
            </a:r>
            <a:endParaRPr/>
          </a:p>
        </p:txBody>
      </p:sp>
      <p:sp>
        <p:nvSpPr>
          <p:cNvPr id="133" name="Google Shape;133;p13"/>
          <p:cNvSpPr txBox="1"/>
          <p:nvPr/>
        </p:nvSpPr>
        <p:spPr>
          <a:xfrm>
            <a:off x="179512" y="4902259"/>
            <a:ext cx="187220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2"/>
                </a:solidFill>
                <a:latin typeface="Calibri"/>
                <a:ea typeface="Calibri"/>
                <a:cs typeface="Calibri"/>
                <a:sym typeface="Calibri"/>
              </a:rPr>
              <a:t>Launch Drivers</a:t>
            </a:r>
            <a:endParaRPr/>
          </a:p>
          <a:p>
            <a:pPr indent="0" lvl="0" marL="0" marR="0" rtl="0" algn="l">
              <a:spcBef>
                <a:spcPts val="0"/>
              </a:spcBef>
              <a:spcAft>
                <a:spcPts val="0"/>
              </a:spcAft>
              <a:buNone/>
            </a:pPr>
            <a:r>
              <a:rPr i="1" lang="en-GB" sz="1600">
                <a:solidFill>
                  <a:schemeClr val="dk2"/>
                </a:solidFill>
                <a:latin typeface="Calibri"/>
                <a:ea typeface="Calibri"/>
                <a:cs typeface="Calibri"/>
                <a:sym typeface="Calibri"/>
              </a:rPr>
              <a:t>Follow races and transport First Aid</a:t>
            </a:r>
            <a:endParaRPr/>
          </a:p>
        </p:txBody>
      </p:sp>
      <p:sp>
        <p:nvSpPr>
          <p:cNvPr id="134" name="Google Shape;134;p13"/>
          <p:cNvSpPr txBox="1"/>
          <p:nvPr/>
        </p:nvSpPr>
        <p:spPr>
          <a:xfrm>
            <a:off x="4427984" y="4830251"/>
            <a:ext cx="187220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2"/>
                </a:solidFill>
                <a:latin typeface="Calibri"/>
                <a:ea typeface="Calibri"/>
                <a:cs typeface="Calibri"/>
                <a:sym typeface="Calibri"/>
              </a:rPr>
              <a:t>First Aid</a:t>
            </a:r>
            <a:endParaRPr/>
          </a:p>
          <a:p>
            <a:pPr indent="0" lvl="0" marL="0" marR="0" rtl="0" algn="l">
              <a:spcBef>
                <a:spcPts val="0"/>
              </a:spcBef>
              <a:spcAft>
                <a:spcPts val="0"/>
              </a:spcAft>
              <a:buNone/>
            </a:pPr>
            <a:r>
              <a:rPr i="1" lang="en-GB" sz="1600">
                <a:solidFill>
                  <a:schemeClr val="dk2"/>
                </a:solidFill>
                <a:latin typeface="Calibri"/>
                <a:ea typeface="Calibri"/>
                <a:cs typeface="Calibri"/>
                <a:sym typeface="Calibri"/>
              </a:rPr>
              <a:t>Provide First Aid in case of emergency</a:t>
            </a:r>
            <a:endParaRPr/>
          </a:p>
        </p:txBody>
      </p:sp>
      <p:pic>
        <p:nvPicPr>
          <p:cNvPr descr="C:\Users\Phil\Documents\Rowing\OURCs\Demonstration photos\IMG_2966.JPG" id="135" name="Google Shape;135;p13"/>
          <p:cNvPicPr preferRelativeResize="0"/>
          <p:nvPr/>
        </p:nvPicPr>
        <p:blipFill rotWithShape="1">
          <a:blip r:embed="rId7">
            <a:alphaModFix/>
          </a:blip>
          <a:srcRect b="0" l="0" r="0" t="0"/>
          <a:stretch/>
        </p:blipFill>
        <p:spPr>
          <a:xfrm>
            <a:off x="2195736" y="4581128"/>
            <a:ext cx="2129829" cy="1419886"/>
          </a:xfrm>
          <a:prstGeom prst="rect">
            <a:avLst/>
          </a:prstGeom>
          <a:noFill/>
          <a:ln>
            <a:noFill/>
          </a:ln>
        </p:spPr>
      </p:pic>
      <p:pic>
        <p:nvPicPr>
          <p:cNvPr descr="C:\Users\Phil\Pictures\Summer VIIIs Epione\IMG_2491.JPG" id="136" name="Google Shape;136;p13"/>
          <p:cNvPicPr preferRelativeResize="0"/>
          <p:nvPr/>
        </p:nvPicPr>
        <p:blipFill rotWithShape="1">
          <a:blip r:embed="rId8">
            <a:alphaModFix/>
          </a:blip>
          <a:srcRect b="0" l="0" r="0" t="0"/>
          <a:stretch/>
        </p:blipFill>
        <p:spPr>
          <a:xfrm>
            <a:off x="6467028" y="4581128"/>
            <a:ext cx="2137420" cy="137627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pic>
        <p:nvPicPr>
          <p:cNvPr id="835" name="Google Shape;835;p58"/>
          <p:cNvPicPr preferRelativeResize="0"/>
          <p:nvPr/>
        </p:nvPicPr>
        <p:blipFill rotWithShape="1">
          <a:blip r:embed="rId3">
            <a:alphaModFix/>
          </a:blip>
          <a:srcRect b="0" l="12036" r="17530" t="0"/>
          <a:stretch/>
        </p:blipFill>
        <p:spPr>
          <a:xfrm>
            <a:off x="6553200" y="1657415"/>
            <a:ext cx="1979240" cy="1873374"/>
          </a:xfrm>
          <a:prstGeom prst="rect">
            <a:avLst/>
          </a:prstGeom>
          <a:noFill/>
          <a:ln>
            <a:noFill/>
          </a:ln>
        </p:spPr>
      </p:pic>
      <p:sp>
        <p:nvSpPr>
          <p:cNvPr id="836" name="Google Shape;836;p58"/>
          <p:cNvSpPr txBox="1"/>
          <p:nvPr>
            <p:ph idx="1" type="body"/>
          </p:nvPr>
        </p:nvSpPr>
        <p:spPr>
          <a:xfrm>
            <a:off x="457200" y="1196752"/>
            <a:ext cx="5482952" cy="4824536"/>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2"/>
              </a:buClr>
              <a:buSzPts val="1800"/>
              <a:buNone/>
            </a:pPr>
            <a:r>
              <a:rPr lang="en-GB"/>
              <a:t>To klaxon a race:</a:t>
            </a:r>
            <a:endParaRPr/>
          </a:p>
          <a:p>
            <a:pPr indent="-342879" lvl="0" marL="342879" rtl="0" algn="l">
              <a:lnSpc>
                <a:spcPct val="90000"/>
              </a:lnSpc>
              <a:spcBef>
                <a:spcPts val="360"/>
              </a:spcBef>
              <a:spcAft>
                <a:spcPts val="0"/>
              </a:spcAft>
              <a:buClr>
                <a:schemeClr val="dk2"/>
              </a:buClr>
              <a:buSzPts val="1800"/>
              <a:buChar char="•"/>
            </a:pPr>
            <a:r>
              <a:rPr lang="en-GB"/>
              <a:t>Fire your klaxon, by holding the button down for a count of 10 seconds, or until all crews in your vicinity have held it hard. Count them in your head, it’s longer than you think!</a:t>
            </a:r>
            <a:endParaRPr/>
          </a:p>
          <a:p>
            <a:pPr indent="-342879" lvl="0" marL="342879" rtl="0" algn="l">
              <a:lnSpc>
                <a:spcPct val="90000"/>
              </a:lnSpc>
              <a:spcBef>
                <a:spcPts val="360"/>
              </a:spcBef>
              <a:spcAft>
                <a:spcPts val="0"/>
              </a:spcAft>
              <a:buClr>
                <a:schemeClr val="dk2"/>
              </a:buClr>
              <a:buSzPts val="1800"/>
              <a:buChar char="•"/>
            </a:pPr>
            <a:r>
              <a:rPr lang="en-GB"/>
              <a:t>While doing this, grab your radio and turn it on so all marshals can hear your klaxon</a:t>
            </a:r>
            <a:endParaRPr/>
          </a:p>
          <a:p>
            <a:pPr indent="-342879" lvl="0" marL="342879" rtl="0" algn="l">
              <a:lnSpc>
                <a:spcPct val="90000"/>
              </a:lnSpc>
              <a:spcBef>
                <a:spcPts val="360"/>
              </a:spcBef>
              <a:spcAft>
                <a:spcPts val="0"/>
              </a:spcAft>
              <a:buClr>
                <a:schemeClr val="dk2"/>
              </a:buClr>
              <a:buSzPts val="1800"/>
              <a:buChar char="•"/>
            </a:pPr>
            <a:r>
              <a:rPr lang="en-GB"/>
              <a:t>The first thing you will be asked (and they will ask repeatedly): is First Aid required?</a:t>
            </a:r>
            <a:endParaRPr/>
          </a:p>
          <a:p>
            <a:pPr indent="-342879" lvl="0" marL="342879" rtl="0" algn="l">
              <a:lnSpc>
                <a:spcPct val="90000"/>
              </a:lnSpc>
              <a:spcBef>
                <a:spcPts val="360"/>
              </a:spcBef>
              <a:spcAft>
                <a:spcPts val="0"/>
              </a:spcAft>
              <a:buClr>
                <a:schemeClr val="dk2"/>
              </a:buClr>
              <a:buSzPts val="1800"/>
              <a:buChar char="•"/>
            </a:pPr>
            <a:r>
              <a:rPr lang="en-GB"/>
              <a:t>State your location and if First Aid is required. If in doubt, say “not sure” and we’ll dispatch them just in case.</a:t>
            </a:r>
            <a:endParaRPr/>
          </a:p>
          <a:p>
            <a:pPr indent="-342879" lvl="0" marL="342879" rtl="0" algn="l">
              <a:lnSpc>
                <a:spcPct val="90000"/>
              </a:lnSpc>
              <a:spcBef>
                <a:spcPts val="360"/>
              </a:spcBef>
              <a:spcAft>
                <a:spcPts val="0"/>
              </a:spcAft>
              <a:buClr>
                <a:schemeClr val="dk2"/>
              </a:buClr>
              <a:buSzPts val="1800"/>
              <a:buChar char="•"/>
            </a:pPr>
            <a:r>
              <a:rPr lang="en-GB"/>
              <a:t>Then state why you klaxoned.</a:t>
            </a:r>
            <a:endParaRPr/>
          </a:p>
          <a:p>
            <a:pPr indent="-228579" lvl="0" marL="342879" rtl="0" algn="l">
              <a:lnSpc>
                <a:spcPct val="90000"/>
              </a:lnSpc>
              <a:spcBef>
                <a:spcPts val="360"/>
              </a:spcBef>
              <a:spcAft>
                <a:spcPts val="0"/>
              </a:spcAft>
              <a:buClr>
                <a:schemeClr val="dk2"/>
              </a:buClr>
              <a:buSzPts val="1800"/>
              <a:buNone/>
            </a:pPr>
            <a:r>
              <a:t/>
            </a:r>
            <a:endParaRPr/>
          </a:p>
          <a:p>
            <a:pPr indent="0" lvl="0" marL="0" rtl="0" algn="l">
              <a:lnSpc>
                <a:spcPct val="90000"/>
              </a:lnSpc>
              <a:spcBef>
                <a:spcPts val="360"/>
              </a:spcBef>
              <a:spcAft>
                <a:spcPts val="0"/>
              </a:spcAft>
              <a:buClr>
                <a:schemeClr val="dk2"/>
              </a:buClr>
              <a:buSzPts val="1800"/>
              <a:buNone/>
            </a:pPr>
            <a:r>
              <a:rPr lang="en-GB"/>
              <a:t>If you hear a klaxon, live or over the radio:</a:t>
            </a:r>
            <a:endParaRPr/>
          </a:p>
          <a:p>
            <a:pPr indent="-342879" lvl="0" marL="342879" rtl="0" algn="l">
              <a:lnSpc>
                <a:spcPct val="90000"/>
              </a:lnSpc>
              <a:spcBef>
                <a:spcPts val="360"/>
              </a:spcBef>
              <a:spcAft>
                <a:spcPts val="0"/>
              </a:spcAft>
              <a:buClr>
                <a:schemeClr val="dk2"/>
              </a:buClr>
              <a:buSzPts val="1800"/>
              <a:buChar char="•"/>
            </a:pPr>
            <a:r>
              <a:rPr lang="en-GB"/>
              <a:t>Fire yours until all crews near you have stopped, at least 10 s and also through your radio as above</a:t>
            </a:r>
            <a:endParaRPr/>
          </a:p>
          <a:p>
            <a:pPr indent="-342879" lvl="0" marL="342879" rtl="0" algn="l">
              <a:lnSpc>
                <a:spcPct val="90000"/>
              </a:lnSpc>
              <a:spcBef>
                <a:spcPts val="360"/>
              </a:spcBef>
              <a:spcAft>
                <a:spcPts val="0"/>
              </a:spcAft>
              <a:buClr>
                <a:schemeClr val="dk2"/>
              </a:buClr>
              <a:buSzPts val="1800"/>
              <a:buChar char="•"/>
            </a:pPr>
            <a:r>
              <a:rPr lang="en-GB"/>
              <a:t>Maintain radio silence unless an immediate medical emergency happens near you</a:t>
            </a:r>
            <a:endParaRPr/>
          </a:p>
        </p:txBody>
      </p:sp>
      <p:sp>
        <p:nvSpPr>
          <p:cNvPr id="837" name="Google Shape;837;p58"/>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838" name="Google Shape;838;p58"/>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839" name="Google Shape;839;p58"/>
          <p:cNvSpPr txBox="1"/>
          <p:nvPr>
            <p:ph type="title"/>
          </p:nvPr>
        </p:nvSpPr>
        <p:spPr>
          <a:xfrm>
            <a:off x="457200" y="274638"/>
            <a:ext cx="3106688"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Klaxoning races</a:t>
            </a:r>
            <a:br>
              <a:rPr lang="en-GB"/>
            </a:br>
            <a:r>
              <a:rPr b="0" i="1" lang="en-GB"/>
              <a:t>Race protocol</a:t>
            </a:r>
            <a:endParaRPr/>
          </a:p>
        </p:txBody>
      </p:sp>
      <p:cxnSp>
        <p:nvCxnSpPr>
          <p:cNvPr id="840" name="Google Shape;840;p58"/>
          <p:cNvCxnSpPr>
            <a:stCxn id="841" idx="2"/>
          </p:cNvCxnSpPr>
          <p:nvPr/>
        </p:nvCxnSpPr>
        <p:spPr>
          <a:xfrm flipH="1">
            <a:off x="7343413" y="1294364"/>
            <a:ext cx="4500" cy="1038300"/>
          </a:xfrm>
          <a:prstGeom prst="straightConnector1">
            <a:avLst/>
          </a:prstGeom>
          <a:noFill/>
          <a:ln cap="flat" cmpd="sng" w="28575">
            <a:solidFill>
              <a:schemeClr val="accent4"/>
            </a:solidFill>
            <a:prstDash val="solid"/>
            <a:round/>
            <a:headEnd len="sm" w="sm" type="none"/>
            <a:tailEnd len="med" w="med" type="stealth"/>
          </a:ln>
        </p:spPr>
      </p:cxnSp>
      <p:sp>
        <p:nvSpPr>
          <p:cNvPr id="841" name="Google Shape;841;p58"/>
          <p:cNvSpPr txBox="1"/>
          <p:nvPr/>
        </p:nvSpPr>
        <p:spPr>
          <a:xfrm>
            <a:off x="6523427" y="555700"/>
            <a:ext cx="1648973"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accent4"/>
                </a:solidFill>
                <a:latin typeface="Calibri"/>
                <a:ea typeface="Calibri"/>
                <a:cs typeface="Calibri"/>
                <a:sym typeface="Calibri"/>
              </a:rPr>
              <a:t>Press with two fingers through these holes</a:t>
            </a:r>
            <a:endParaRPr/>
          </a:p>
        </p:txBody>
      </p:sp>
      <p:cxnSp>
        <p:nvCxnSpPr>
          <p:cNvPr id="842" name="Google Shape;842;p58"/>
          <p:cNvCxnSpPr/>
          <p:nvPr/>
        </p:nvCxnSpPr>
        <p:spPr>
          <a:xfrm flipH="1" rot="10800000">
            <a:off x="6804248" y="2283512"/>
            <a:ext cx="144016" cy="1610328"/>
          </a:xfrm>
          <a:prstGeom prst="straightConnector1">
            <a:avLst/>
          </a:prstGeom>
          <a:noFill/>
          <a:ln cap="flat" cmpd="sng" w="28575">
            <a:solidFill>
              <a:schemeClr val="accent3"/>
            </a:solidFill>
            <a:prstDash val="solid"/>
            <a:round/>
            <a:headEnd len="sm" w="sm" type="none"/>
            <a:tailEnd len="med" w="med" type="stealth"/>
          </a:ln>
        </p:spPr>
      </p:cxnSp>
      <p:sp>
        <p:nvSpPr>
          <p:cNvPr id="843" name="Google Shape;843;p58"/>
          <p:cNvSpPr txBox="1"/>
          <p:nvPr/>
        </p:nvSpPr>
        <p:spPr>
          <a:xfrm>
            <a:off x="5979762" y="3942900"/>
            <a:ext cx="1448952"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accent3"/>
                </a:solidFill>
                <a:latin typeface="Calibri"/>
                <a:ea typeface="Calibri"/>
                <a:cs typeface="Calibri"/>
                <a:sym typeface="Calibri"/>
              </a:rPr>
              <a:t>This is not a button – don’t try to press it!</a:t>
            </a:r>
            <a:endParaRPr/>
          </a:p>
        </p:txBody>
      </p:sp>
      <p:cxnSp>
        <p:nvCxnSpPr>
          <p:cNvPr id="844" name="Google Shape;844;p58"/>
          <p:cNvCxnSpPr/>
          <p:nvPr/>
        </p:nvCxnSpPr>
        <p:spPr>
          <a:xfrm rot="10800000">
            <a:off x="8100392" y="2503916"/>
            <a:ext cx="0" cy="1389924"/>
          </a:xfrm>
          <a:prstGeom prst="straightConnector1">
            <a:avLst/>
          </a:prstGeom>
          <a:noFill/>
          <a:ln cap="flat" cmpd="sng" w="28575">
            <a:solidFill>
              <a:schemeClr val="accent3"/>
            </a:solidFill>
            <a:prstDash val="solid"/>
            <a:round/>
            <a:headEnd len="sm" w="sm" type="none"/>
            <a:tailEnd len="med" w="med" type="stealth"/>
          </a:ln>
        </p:spPr>
      </p:cxnSp>
      <p:sp>
        <p:nvSpPr>
          <p:cNvPr id="845" name="Google Shape;845;p58"/>
          <p:cNvSpPr txBox="1"/>
          <p:nvPr/>
        </p:nvSpPr>
        <p:spPr>
          <a:xfrm>
            <a:off x="7541688" y="3893840"/>
            <a:ext cx="144895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accent3"/>
                </a:solidFill>
                <a:latin typeface="Calibri"/>
                <a:ea typeface="Calibri"/>
                <a:cs typeface="Calibri"/>
                <a:sym typeface="Calibri"/>
              </a:rPr>
              <a:t>Don’t hold – cryogenic effect!</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59"/>
          <p:cNvSpPr txBox="1"/>
          <p:nvPr>
            <p:ph idx="1" type="body"/>
          </p:nvPr>
        </p:nvSpPr>
        <p:spPr>
          <a:xfrm>
            <a:off x="457200" y="1196752"/>
            <a:ext cx="5482952" cy="468052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1800"/>
              <a:buNone/>
            </a:pPr>
            <a:r>
              <a:rPr lang="en-GB"/>
              <a:t>Once a klaxon has been fired:</a:t>
            </a:r>
            <a:endParaRPr/>
          </a:p>
          <a:p>
            <a:pPr indent="-342879" lvl="0" marL="342879" rtl="0" algn="l">
              <a:spcBef>
                <a:spcPts val="360"/>
              </a:spcBef>
              <a:spcAft>
                <a:spcPts val="0"/>
              </a:spcAft>
              <a:buClr>
                <a:schemeClr val="dk2"/>
              </a:buClr>
              <a:buSzPts val="1800"/>
              <a:buChar char="•"/>
            </a:pPr>
            <a:r>
              <a:rPr lang="en-GB"/>
              <a:t>All crews must hold it up hard and not move an inch (except to make way for First Aid) until the SU says it’s safe to</a:t>
            </a:r>
            <a:endParaRPr/>
          </a:p>
          <a:p>
            <a:pPr indent="-342879" lvl="0" marL="342879" rtl="0" algn="l">
              <a:spcBef>
                <a:spcPts val="360"/>
              </a:spcBef>
              <a:spcAft>
                <a:spcPts val="0"/>
              </a:spcAft>
              <a:buClr>
                <a:schemeClr val="dk2"/>
              </a:buClr>
              <a:buSzPts val="1800"/>
              <a:buChar char="•"/>
            </a:pPr>
            <a:r>
              <a:rPr lang="en-GB"/>
              <a:t>Crews must then immediately revert to warm-up circulation – that is, reverse above the gut, normal below it</a:t>
            </a:r>
            <a:endParaRPr/>
          </a:p>
          <a:p>
            <a:pPr indent="-342879" lvl="0" marL="342879" rtl="0" algn="l">
              <a:spcBef>
                <a:spcPts val="360"/>
              </a:spcBef>
              <a:spcAft>
                <a:spcPts val="0"/>
              </a:spcAft>
              <a:buClr>
                <a:schemeClr val="dk2"/>
              </a:buClr>
              <a:buSzPts val="1800"/>
              <a:buChar char="•"/>
            </a:pPr>
            <a:r>
              <a:rPr lang="en-GB"/>
              <a:t>The SU will say when it is safe for boats on the rafts to push off.</a:t>
            </a:r>
            <a:endParaRPr/>
          </a:p>
        </p:txBody>
      </p:sp>
      <p:sp>
        <p:nvSpPr>
          <p:cNvPr id="851" name="Google Shape;851;p59"/>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852" name="Google Shape;852;p59"/>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853" name="Google Shape;853;p59"/>
          <p:cNvSpPr txBox="1"/>
          <p:nvPr>
            <p:ph type="title"/>
          </p:nvPr>
        </p:nvSpPr>
        <p:spPr>
          <a:xfrm>
            <a:off x="457200" y="274638"/>
            <a:ext cx="3106688"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Klaxoning races</a:t>
            </a:r>
            <a:br>
              <a:rPr lang="en-GB"/>
            </a:br>
            <a:r>
              <a:rPr b="0" i="1" lang="en-GB"/>
              <a:t>Race protocol</a:t>
            </a:r>
            <a:endParaRPr/>
          </a:p>
        </p:txBody>
      </p:sp>
      <p:pic>
        <p:nvPicPr>
          <p:cNvPr id="854" name="Google Shape;854;p59"/>
          <p:cNvPicPr preferRelativeResize="0"/>
          <p:nvPr/>
        </p:nvPicPr>
        <p:blipFill rotWithShape="1">
          <a:blip r:embed="rId3">
            <a:alphaModFix/>
          </a:blip>
          <a:srcRect b="0" l="12036" r="17530" t="0"/>
          <a:stretch/>
        </p:blipFill>
        <p:spPr>
          <a:xfrm>
            <a:off x="6553200" y="1657415"/>
            <a:ext cx="1979240" cy="1873374"/>
          </a:xfrm>
          <a:prstGeom prst="rect">
            <a:avLst/>
          </a:prstGeom>
          <a:noFill/>
          <a:ln>
            <a:noFill/>
          </a:ln>
        </p:spPr>
      </p:pic>
      <p:cxnSp>
        <p:nvCxnSpPr>
          <p:cNvPr id="855" name="Google Shape;855;p59"/>
          <p:cNvCxnSpPr>
            <a:stCxn id="856" idx="2"/>
          </p:cNvCxnSpPr>
          <p:nvPr/>
        </p:nvCxnSpPr>
        <p:spPr>
          <a:xfrm flipH="1">
            <a:off x="7343413" y="1294364"/>
            <a:ext cx="4500" cy="1038300"/>
          </a:xfrm>
          <a:prstGeom prst="straightConnector1">
            <a:avLst/>
          </a:prstGeom>
          <a:noFill/>
          <a:ln cap="flat" cmpd="sng" w="28575">
            <a:solidFill>
              <a:schemeClr val="accent4"/>
            </a:solidFill>
            <a:prstDash val="solid"/>
            <a:round/>
            <a:headEnd len="sm" w="sm" type="none"/>
            <a:tailEnd len="med" w="med" type="stealth"/>
          </a:ln>
        </p:spPr>
      </p:cxnSp>
      <p:sp>
        <p:nvSpPr>
          <p:cNvPr id="856" name="Google Shape;856;p59"/>
          <p:cNvSpPr txBox="1"/>
          <p:nvPr/>
        </p:nvSpPr>
        <p:spPr>
          <a:xfrm>
            <a:off x="6523427" y="555700"/>
            <a:ext cx="1648973"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accent4"/>
                </a:solidFill>
                <a:latin typeface="Calibri"/>
                <a:ea typeface="Calibri"/>
                <a:cs typeface="Calibri"/>
                <a:sym typeface="Calibri"/>
              </a:rPr>
              <a:t>Press with two fingers through these holes</a:t>
            </a:r>
            <a:endParaRPr/>
          </a:p>
        </p:txBody>
      </p:sp>
      <p:cxnSp>
        <p:nvCxnSpPr>
          <p:cNvPr id="857" name="Google Shape;857;p59"/>
          <p:cNvCxnSpPr/>
          <p:nvPr/>
        </p:nvCxnSpPr>
        <p:spPr>
          <a:xfrm flipH="1" rot="10800000">
            <a:off x="6804248" y="2283512"/>
            <a:ext cx="144016" cy="1610328"/>
          </a:xfrm>
          <a:prstGeom prst="straightConnector1">
            <a:avLst/>
          </a:prstGeom>
          <a:noFill/>
          <a:ln cap="flat" cmpd="sng" w="28575">
            <a:solidFill>
              <a:schemeClr val="accent3"/>
            </a:solidFill>
            <a:prstDash val="solid"/>
            <a:round/>
            <a:headEnd len="sm" w="sm" type="none"/>
            <a:tailEnd len="med" w="med" type="stealth"/>
          </a:ln>
        </p:spPr>
      </p:cxnSp>
      <p:sp>
        <p:nvSpPr>
          <p:cNvPr id="858" name="Google Shape;858;p59"/>
          <p:cNvSpPr txBox="1"/>
          <p:nvPr/>
        </p:nvSpPr>
        <p:spPr>
          <a:xfrm>
            <a:off x="5979762" y="3942900"/>
            <a:ext cx="1448952"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accent3"/>
                </a:solidFill>
                <a:latin typeface="Calibri"/>
                <a:ea typeface="Calibri"/>
                <a:cs typeface="Calibri"/>
                <a:sym typeface="Calibri"/>
              </a:rPr>
              <a:t>This is not a button – don’t try to press it!</a:t>
            </a:r>
            <a:endParaRPr/>
          </a:p>
        </p:txBody>
      </p:sp>
      <p:cxnSp>
        <p:nvCxnSpPr>
          <p:cNvPr id="859" name="Google Shape;859;p59"/>
          <p:cNvCxnSpPr/>
          <p:nvPr/>
        </p:nvCxnSpPr>
        <p:spPr>
          <a:xfrm rot="10800000">
            <a:off x="8100392" y="2503916"/>
            <a:ext cx="0" cy="1389924"/>
          </a:xfrm>
          <a:prstGeom prst="straightConnector1">
            <a:avLst/>
          </a:prstGeom>
          <a:noFill/>
          <a:ln cap="flat" cmpd="sng" w="28575">
            <a:solidFill>
              <a:schemeClr val="accent3"/>
            </a:solidFill>
            <a:prstDash val="solid"/>
            <a:round/>
            <a:headEnd len="sm" w="sm" type="none"/>
            <a:tailEnd len="med" w="med" type="stealth"/>
          </a:ln>
        </p:spPr>
      </p:cxnSp>
      <p:sp>
        <p:nvSpPr>
          <p:cNvPr id="860" name="Google Shape;860;p59"/>
          <p:cNvSpPr txBox="1"/>
          <p:nvPr/>
        </p:nvSpPr>
        <p:spPr>
          <a:xfrm>
            <a:off x="7541688" y="3893840"/>
            <a:ext cx="144895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accent3"/>
                </a:solidFill>
                <a:latin typeface="Calibri"/>
                <a:ea typeface="Calibri"/>
                <a:cs typeface="Calibri"/>
                <a:sym typeface="Calibri"/>
              </a:rPr>
              <a:t>Don’t hold – cryogenic effect!</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60"/>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Klaxoning races</a:t>
            </a:r>
            <a:br>
              <a:rPr lang="en-GB"/>
            </a:br>
            <a:r>
              <a:rPr b="0" i="1" lang="en-GB"/>
              <a:t>Some final thoughts</a:t>
            </a:r>
            <a:endParaRPr/>
          </a:p>
        </p:txBody>
      </p:sp>
      <p:sp>
        <p:nvSpPr>
          <p:cNvPr id="866" name="Google Shape;866;p60"/>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a:bodyPr>
          <a:lstStyle/>
          <a:p>
            <a:pPr indent="-342879" lvl="0" marL="342879" rtl="0" algn="l">
              <a:lnSpc>
                <a:spcPct val="90000"/>
              </a:lnSpc>
              <a:spcBef>
                <a:spcPts val="0"/>
              </a:spcBef>
              <a:spcAft>
                <a:spcPts val="0"/>
              </a:spcAft>
              <a:buClr>
                <a:schemeClr val="dk2"/>
              </a:buClr>
              <a:buSzPts val="1800"/>
              <a:buChar char="•"/>
            </a:pPr>
            <a:r>
              <a:rPr lang="en-GB"/>
              <a:t>Often, people around you might shout “klaxon” at you. Often, they have no idea what is going on. Take a moment, and think:</a:t>
            </a:r>
            <a:endParaRPr/>
          </a:p>
          <a:p>
            <a:pPr indent="-285732" lvl="1" marL="742903" rtl="0" algn="l">
              <a:lnSpc>
                <a:spcPct val="90000"/>
              </a:lnSpc>
              <a:spcBef>
                <a:spcPts val="360"/>
              </a:spcBef>
              <a:spcAft>
                <a:spcPts val="0"/>
              </a:spcAft>
              <a:buClr>
                <a:schemeClr val="dk2"/>
              </a:buClr>
              <a:buSzPts val="1800"/>
              <a:buChar char="–"/>
            </a:pPr>
            <a:r>
              <a:rPr lang="en-GB"/>
              <a:t>Is anyone in danger?</a:t>
            </a:r>
            <a:endParaRPr/>
          </a:p>
          <a:p>
            <a:pPr indent="-285732" lvl="1" marL="742903" rtl="0" algn="l">
              <a:lnSpc>
                <a:spcPct val="90000"/>
              </a:lnSpc>
              <a:spcBef>
                <a:spcPts val="360"/>
              </a:spcBef>
              <a:spcAft>
                <a:spcPts val="0"/>
              </a:spcAft>
              <a:buClr>
                <a:schemeClr val="dk2"/>
              </a:buClr>
              <a:buSzPts val="1800"/>
              <a:buChar char="–"/>
            </a:pPr>
            <a:r>
              <a:rPr lang="en-GB"/>
              <a:t>Can I prevent an accident by klaxoning?</a:t>
            </a:r>
            <a:endParaRPr/>
          </a:p>
          <a:p>
            <a:pPr indent="-285732" lvl="1" marL="742903" rtl="0" algn="l">
              <a:lnSpc>
                <a:spcPct val="90000"/>
              </a:lnSpc>
              <a:spcBef>
                <a:spcPts val="360"/>
              </a:spcBef>
              <a:spcAft>
                <a:spcPts val="0"/>
              </a:spcAft>
              <a:buClr>
                <a:schemeClr val="dk2"/>
              </a:buClr>
              <a:buSzPts val="1800"/>
              <a:buChar char="–"/>
            </a:pPr>
            <a:r>
              <a:rPr lang="en-GB"/>
              <a:t>Does a </a:t>
            </a:r>
            <a:r>
              <a:rPr b="1" lang="en-GB"/>
              <a:t>racing</a:t>
            </a:r>
            <a:r>
              <a:rPr lang="en-GB"/>
              <a:t> crew have no safe action but to hold it up?</a:t>
            </a:r>
            <a:endParaRPr/>
          </a:p>
          <a:p>
            <a:pPr indent="-342879" lvl="0" marL="342879" rtl="0" algn="l">
              <a:lnSpc>
                <a:spcPct val="90000"/>
              </a:lnSpc>
              <a:spcBef>
                <a:spcPts val="360"/>
              </a:spcBef>
              <a:spcAft>
                <a:spcPts val="0"/>
              </a:spcAft>
              <a:buClr>
                <a:schemeClr val="dk2"/>
              </a:buClr>
              <a:buSzPts val="1800"/>
              <a:buNone/>
            </a:pPr>
            <a:r>
              <a:rPr b="1" lang="en-GB"/>
              <a:t>If the answer to any of these questions is yes, then klaxon. But if not, ignore them. </a:t>
            </a:r>
            <a:endParaRPr/>
          </a:p>
          <a:p>
            <a:pPr indent="-342879" lvl="0" marL="342879" rtl="0" algn="l">
              <a:lnSpc>
                <a:spcPct val="90000"/>
              </a:lnSpc>
              <a:spcBef>
                <a:spcPts val="360"/>
              </a:spcBef>
              <a:spcAft>
                <a:spcPts val="0"/>
              </a:spcAft>
              <a:buClr>
                <a:schemeClr val="dk2"/>
              </a:buClr>
              <a:buSzPts val="1800"/>
              <a:buNone/>
            </a:pPr>
            <a:r>
              <a:t/>
            </a:r>
            <a:endParaRPr b="1">
              <a:solidFill>
                <a:schemeClr val="accent3"/>
              </a:solidFill>
            </a:endParaRPr>
          </a:p>
          <a:p>
            <a:pPr indent="0" lvl="0" marL="0" rtl="0" algn="l">
              <a:lnSpc>
                <a:spcPct val="90000"/>
              </a:lnSpc>
              <a:spcBef>
                <a:spcPts val="360"/>
              </a:spcBef>
              <a:spcAft>
                <a:spcPts val="0"/>
              </a:spcAft>
              <a:buClr>
                <a:schemeClr val="accent3"/>
              </a:buClr>
              <a:buSzPts val="1800"/>
              <a:buNone/>
            </a:pPr>
            <a:r>
              <a:rPr lang="en-GB">
                <a:solidFill>
                  <a:schemeClr val="accent3"/>
                </a:solidFill>
              </a:rPr>
              <a:t>It can take courage for a novice marshal to fire their klaxon;</a:t>
            </a:r>
            <a:endParaRPr/>
          </a:p>
          <a:p>
            <a:pPr indent="0" lvl="0" marL="0" rtl="0" algn="l">
              <a:lnSpc>
                <a:spcPct val="90000"/>
              </a:lnSpc>
              <a:spcBef>
                <a:spcPts val="360"/>
              </a:spcBef>
              <a:spcAft>
                <a:spcPts val="0"/>
              </a:spcAft>
              <a:buClr>
                <a:schemeClr val="accent3"/>
              </a:buClr>
              <a:buSzPts val="1800"/>
              <a:buNone/>
            </a:pPr>
            <a:r>
              <a:rPr lang="en-GB">
                <a:solidFill>
                  <a:schemeClr val="accent3"/>
                </a:solidFill>
              </a:rPr>
              <a:t>Everyone hates a race being abandoned due to unnecessary klaxons;</a:t>
            </a:r>
            <a:endParaRPr/>
          </a:p>
          <a:p>
            <a:pPr indent="0" lvl="0" marL="0" rtl="0" algn="l">
              <a:lnSpc>
                <a:spcPct val="90000"/>
              </a:lnSpc>
              <a:spcBef>
                <a:spcPts val="360"/>
              </a:spcBef>
              <a:spcAft>
                <a:spcPts val="0"/>
              </a:spcAft>
              <a:buClr>
                <a:schemeClr val="accent3"/>
              </a:buClr>
              <a:buSzPts val="1800"/>
              <a:buNone/>
            </a:pPr>
            <a:r>
              <a:rPr b="1" lang="en-GB">
                <a:solidFill>
                  <a:schemeClr val="accent3"/>
                </a:solidFill>
              </a:rPr>
              <a:t>BUT</a:t>
            </a:r>
            <a:r>
              <a:rPr lang="en-GB">
                <a:solidFill>
                  <a:schemeClr val="accent3"/>
                </a:solidFill>
              </a:rPr>
              <a:t> the safety of the competitors is in </a:t>
            </a:r>
            <a:r>
              <a:rPr b="1" lang="en-GB">
                <a:solidFill>
                  <a:schemeClr val="accent3"/>
                </a:solidFill>
              </a:rPr>
              <a:t>your</a:t>
            </a:r>
            <a:r>
              <a:rPr lang="en-GB">
                <a:solidFill>
                  <a:schemeClr val="accent3"/>
                </a:solidFill>
              </a:rPr>
              <a:t> hands. Do what you think you have to for the sake of the rowers’ safety.</a:t>
            </a:r>
            <a:endParaRPr/>
          </a:p>
          <a:p>
            <a:pPr indent="0" lvl="0" marL="0" rtl="0" algn="l">
              <a:lnSpc>
                <a:spcPct val="90000"/>
              </a:lnSpc>
              <a:spcBef>
                <a:spcPts val="360"/>
              </a:spcBef>
              <a:spcAft>
                <a:spcPts val="0"/>
              </a:spcAft>
              <a:buClr>
                <a:schemeClr val="dk2"/>
              </a:buClr>
              <a:buSzPts val="1800"/>
              <a:buNone/>
            </a:pPr>
            <a:r>
              <a:t/>
            </a:r>
            <a:endParaRPr>
              <a:solidFill>
                <a:schemeClr val="accent3"/>
              </a:solidFill>
            </a:endParaRPr>
          </a:p>
          <a:p>
            <a:pPr indent="0" lvl="0" marL="0" rtl="0" algn="l">
              <a:lnSpc>
                <a:spcPct val="90000"/>
              </a:lnSpc>
              <a:spcBef>
                <a:spcPts val="360"/>
              </a:spcBef>
              <a:spcAft>
                <a:spcPts val="0"/>
              </a:spcAft>
              <a:buClr>
                <a:schemeClr val="accent3"/>
              </a:buClr>
              <a:buSzPts val="1800"/>
              <a:buNone/>
            </a:pPr>
            <a:r>
              <a:rPr lang="en-GB">
                <a:solidFill>
                  <a:schemeClr val="accent3"/>
                </a:solidFill>
              </a:rPr>
              <a:t>It is </a:t>
            </a:r>
            <a:r>
              <a:rPr b="1" lang="en-GB">
                <a:solidFill>
                  <a:schemeClr val="accent3"/>
                </a:solidFill>
              </a:rPr>
              <a:t>YOUR </a:t>
            </a:r>
            <a:r>
              <a:rPr lang="en-GB">
                <a:solidFill>
                  <a:schemeClr val="accent3"/>
                </a:solidFill>
              </a:rPr>
              <a:t>decision to klaxon, don’t wait for someone official to tell you, you ARE the official!</a:t>
            </a:r>
            <a:endParaRPr b="1"/>
          </a:p>
          <a:p>
            <a:pPr indent="0" lvl="0" marL="0" rtl="0" algn="l">
              <a:lnSpc>
                <a:spcPct val="90000"/>
              </a:lnSpc>
              <a:spcBef>
                <a:spcPts val="360"/>
              </a:spcBef>
              <a:spcAft>
                <a:spcPts val="0"/>
              </a:spcAft>
              <a:buClr>
                <a:schemeClr val="dk2"/>
              </a:buClr>
              <a:buSzPts val="1800"/>
              <a:buNone/>
            </a:pPr>
            <a:r>
              <a:t/>
            </a:r>
            <a:endParaRPr>
              <a:solidFill>
                <a:schemeClr val="accent3"/>
              </a:solidFill>
            </a:endParaRPr>
          </a:p>
          <a:p>
            <a:pPr indent="-342879" lvl="0" marL="342879" rtl="0" algn="l">
              <a:lnSpc>
                <a:spcPct val="90000"/>
              </a:lnSpc>
              <a:spcBef>
                <a:spcPts val="360"/>
              </a:spcBef>
              <a:spcAft>
                <a:spcPts val="0"/>
              </a:spcAft>
              <a:buClr>
                <a:schemeClr val="dk2"/>
              </a:buClr>
              <a:buSzPts val="1800"/>
              <a:buNone/>
            </a:pPr>
            <a:r>
              <a:t/>
            </a:r>
            <a:endParaRPr b="1"/>
          </a:p>
        </p:txBody>
      </p:sp>
      <p:sp>
        <p:nvSpPr>
          <p:cNvPr id="867" name="Google Shape;867;p60"/>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868" name="Google Shape;868;p60"/>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61"/>
          <p:cNvSpPr txBox="1"/>
          <p:nvPr>
            <p:ph idx="4294967295" type="title"/>
          </p:nvPr>
        </p:nvSpPr>
        <p:spPr>
          <a:xfrm>
            <a:off x="654050" y="427038"/>
            <a:ext cx="7772400" cy="69215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202058"/>
              </a:buClr>
              <a:buSzPts val="2000"/>
              <a:buFont typeface="Calibri"/>
              <a:buNone/>
            </a:pPr>
            <a:r>
              <a:rPr b="1" lang="en-GB" sz="2000">
                <a:solidFill>
                  <a:srgbClr val="202058"/>
                </a:solidFill>
              </a:rPr>
              <a:t>Information for towpath marshals</a:t>
            </a:r>
            <a:endParaRPr/>
          </a:p>
        </p:txBody>
      </p:sp>
      <p:sp>
        <p:nvSpPr>
          <p:cNvPr id="875" name="Google Shape;875;p61"/>
          <p:cNvSpPr/>
          <p:nvPr/>
        </p:nvSpPr>
        <p:spPr>
          <a:xfrm>
            <a:off x="107950" y="1322388"/>
            <a:ext cx="8928100" cy="1187450"/>
          </a:xfrm>
          <a:prstGeom prst="rect">
            <a:avLst/>
          </a:prstGeom>
          <a:noFill/>
          <a:ln>
            <a:noFill/>
          </a:ln>
        </p:spPr>
        <p:txBody>
          <a:bodyPr anchorCtr="0" anchor="t" bIns="45000" lIns="90000" spcFirstLastPara="1" rIns="90000" wrap="square" tIns="45000">
            <a:noAutofit/>
          </a:bodyPr>
          <a:lstStyle/>
          <a:p>
            <a:pPr indent="-455613" lvl="0" marL="457200" marR="0" rtl="0" algn="l">
              <a:lnSpc>
                <a:spcPct val="100000"/>
              </a:lnSpc>
              <a:spcBef>
                <a:spcPts val="0"/>
              </a:spcBef>
              <a:spcAft>
                <a:spcPts val="0"/>
              </a:spcAft>
              <a:buClr>
                <a:srgbClr val="202058"/>
              </a:buClr>
              <a:buSzPts val="1260"/>
              <a:buFont typeface="Arial"/>
              <a:buChar char="•"/>
            </a:pPr>
            <a:r>
              <a:rPr lang="en-GB" sz="2800">
                <a:solidFill>
                  <a:srgbClr val="000000"/>
                </a:solidFill>
                <a:latin typeface="Calibri"/>
                <a:ea typeface="Calibri"/>
                <a:cs typeface="Calibri"/>
                <a:sym typeface="Calibri"/>
              </a:rPr>
              <a:t>Look out for towpath users</a:t>
            </a:r>
            <a:endParaRPr/>
          </a:p>
          <a:p>
            <a:pPr indent="-455613" lvl="0" marL="457200" marR="0" rtl="0" algn="l">
              <a:lnSpc>
                <a:spcPct val="100000"/>
              </a:lnSpc>
              <a:spcBef>
                <a:spcPts val="0"/>
              </a:spcBef>
              <a:spcAft>
                <a:spcPts val="0"/>
              </a:spcAft>
              <a:buClr>
                <a:srgbClr val="202058"/>
              </a:buClr>
              <a:buSzPts val="1260"/>
              <a:buFont typeface="Arial"/>
              <a:buChar char="•"/>
            </a:pPr>
            <a:r>
              <a:rPr lang="en-GB" sz="2800">
                <a:solidFill>
                  <a:srgbClr val="000000"/>
                </a:solidFill>
                <a:latin typeface="Calibri"/>
                <a:ea typeface="Calibri"/>
                <a:cs typeface="Calibri"/>
                <a:sym typeface="Calibri"/>
              </a:rPr>
              <a:t>Be polite! Don’t order people around</a:t>
            </a:r>
            <a:endParaRPr/>
          </a:p>
          <a:p>
            <a:pPr indent="-455613" lvl="0" marL="457200" marR="0" rtl="0" algn="l">
              <a:lnSpc>
                <a:spcPct val="100000"/>
              </a:lnSpc>
              <a:spcBef>
                <a:spcPts val="0"/>
              </a:spcBef>
              <a:spcAft>
                <a:spcPts val="0"/>
              </a:spcAft>
              <a:buClr>
                <a:schemeClr val="dk1"/>
              </a:buClr>
              <a:buSzPts val="1600"/>
              <a:buFont typeface="Times New Roman"/>
              <a:buNone/>
            </a:pPr>
            <a:r>
              <a:t/>
            </a:r>
            <a:endParaRPr b="1" sz="1600">
              <a:solidFill>
                <a:srgbClr val="000000"/>
              </a:solidFill>
              <a:latin typeface="Calibri"/>
              <a:ea typeface="Calibri"/>
              <a:cs typeface="Calibri"/>
              <a:sym typeface="Calibri"/>
            </a:endParaRPr>
          </a:p>
        </p:txBody>
      </p:sp>
      <p:pic>
        <p:nvPicPr>
          <p:cNvPr id="876" name="Google Shape;876;p61"/>
          <p:cNvPicPr preferRelativeResize="0"/>
          <p:nvPr/>
        </p:nvPicPr>
        <p:blipFill rotWithShape="1">
          <a:blip r:embed="rId3">
            <a:alphaModFix/>
          </a:blip>
          <a:srcRect b="0" l="0" r="0" t="0"/>
          <a:stretch/>
        </p:blipFill>
        <p:spPr>
          <a:xfrm>
            <a:off x="0" y="2852738"/>
            <a:ext cx="9144000" cy="3297237"/>
          </a:xfrm>
          <a:prstGeom prst="rect">
            <a:avLst/>
          </a:prstGeom>
          <a:noFill/>
          <a:ln>
            <a:noFill/>
          </a:ln>
        </p:spPr>
      </p:pic>
      <p:sp>
        <p:nvSpPr>
          <p:cNvPr id="877" name="Google Shape;877;p61"/>
          <p:cNvSpPr txBox="1"/>
          <p:nvPr/>
        </p:nvSpPr>
        <p:spPr>
          <a:xfrm>
            <a:off x="6553200" y="6356350"/>
            <a:ext cx="2133600" cy="365125"/>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en-GB" sz="1800">
                <a:solidFill>
                  <a:srgbClr val="000000"/>
                </a:solidFill>
                <a:latin typeface="Calibri"/>
                <a:ea typeface="Calibri"/>
                <a:cs typeface="Calibri"/>
                <a:sym typeface="Calibri"/>
              </a:rPr>
              <a:t>4</a:t>
            </a:r>
            <a:endParaRPr/>
          </a:p>
        </p:txBody>
      </p:sp>
      <p:sp>
        <p:nvSpPr>
          <p:cNvPr id="878" name="Google Shape;878;p61"/>
          <p:cNvSpPr txBox="1"/>
          <p:nvPr/>
        </p:nvSpPr>
        <p:spPr>
          <a:xfrm>
            <a:off x="439738" y="6173788"/>
            <a:ext cx="3455987" cy="365125"/>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en-GB" sz="1800">
                <a:solidFill>
                  <a:srgbClr val="000000"/>
                </a:solidFill>
                <a:latin typeface="Calibri"/>
                <a:ea typeface="Calibri"/>
                <a:cs typeface="Calibri"/>
                <a:sym typeface="Calibri"/>
              </a:rPr>
              <a:t>Marshalling and Umpiring: College Presentation</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62"/>
          <p:cNvSpPr txBox="1"/>
          <p:nvPr>
            <p:ph type="title"/>
          </p:nvPr>
        </p:nvSpPr>
        <p:spPr>
          <a:xfrm>
            <a:off x="457200" y="274638"/>
            <a:ext cx="8228013" cy="84772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Do we really need towpath marshals?</a:t>
            </a:r>
            <a:endParaRPr/>
          </a:p>
        </p:txBody>
      </p:sp>
      <p:sp>
        <p:nvSpPr>
          <p:cNvPr id="884" name="Google Shape;884;p62"/>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885" name="Google Shape;885;p62"/>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886" name="Google Shape;886;p62"/>
          <p:cNvSpPr txBox="1"/>
          <p:nvPr/>
        </p:nvSpPr>
        <p:spPr>
          <a:xfrm>
            <a:off x="457200" y="692825"/>
            <a:ext cx="352839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4800" u="sng">
                <a:solidFill>
                  <a:srgbClr val="FF0000"/>
                </a:solidFill>
                <a:latin typeface="Calibri"/>
                <a:ea typeface="Calibri"/>
                <a:cs typeface="Calibri"/>
                <a:sym typeface="Calibri"/>
              </a:rPr>
              <a:t>YES!</a:t>
            </a:r>
            <a:endParaRPr/>
          </a:p>
        </p:txBody>
      </p:sp>
      <p:sp>
        <p:nvSpPr>
          <p:cNvPr id="887" name="Google Shape;887;p62"/>
          <p:cNvSpPr txBox="1"/>
          <p:nvPr/>
        </p:nvSpPr>
        <p:spPr>
          <a:xfrm>
            <a:off x="374961" y="1626706"/>
            <a:ext cx="6969789"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2"/>
                </a:solidFill>
                <a:latin typeface="Calibri"/>
                <a:ea typeface="Calibri"/>
                <a:cs typeface="Calibri"/>
                <a:sym typeface="Calibri"/>
              </a:rPr>
              <a:t>As the students who were around when towpath marshals were introduced have now mostly graduated or are graduating, a reminder of why towpath marshals (and bankrider briefings) were introduced in 2016:</a:t>
            </a:r>
            <a:endParaRPr/>
          </a:p>
          <a:p>
            <a:pPr indent="0" lvl="0" marL="0" marR="0" rtl="0" algn="l">
              <a:spcBef>
                <a:spcPts val="0"/>
              </a:spcBef>
              <a:spcAft>
                <a:spcPts val="0"/>
              </a:spcAft>
              <a:buNone/>
            </a:pPr>
            <a:r>
              <a:t/>
            </a:r>
            <a:endParaRPr b="1" sz="1800">
              <a:solidFill>
                <a:schemeClr val="dk2"/>
              </a:solidFill>
              <a:latin typeface="Calibri"/>
              <a:ea typeface="Calibri"/>
              <a:cs typeface="Calibri"/>
              <a:sym typeface="Calibri"/>
            </a:endParaRPr>
          </a:p>
          <a:p>
            <a:pPr indent="0" lvl="0" marL="0" marR="0" rtl="0" algn="l">
              <a:spcBef>
                <a:spcPts val="0"/>
              </a:spcBef>
              <a:spcAft>
                <a:spcPts val="0"/>
              </a:spcAft>
              <a:buNone/>
            </a:pPr>
            <a:r>
              <a:rPr lang="en-GB" sz="1800">
                <a:solidFill>
                  <a:schemeClr val="dk2"/>
                </a:solidFill>
                <a:latin typeface="Calibri"/>
                <a:ea typeface="Calibri"/>
                <a:cs typeface="Calibri"/>
                <a:sym typeface="Calibri"/>
              </a:rPr>
              <a:t>Torpids 2015: A bankrider knocks a member of the public into the water, causing damage to the member of the public’s possessions</a:t>
            </a:r>
            <a:endParaRPr/>
          </a:p>
          <a:p>
            <a:pPr indent="0" lvl="0" marL="0" marR="0" rtl="0" algn="l">
              <a:spcBef>
                <a:spcPts val="0"/>
              </a:spcBef>
              <a:spcAft>
                <a:spcPts val="0"/>
              </a:spcAft>
              <a:buNone/>
            </a:pPr>
            <a:r>
              <a:t/>
            </a:r>
            <a:endParaRPr sz="1800">
              <a:solidFill>
                <a:schemeClr val="dk2"/>
              </a:solidFill>
              <a:latin typeface="Calibri"/>
              <a:ea typeface="Calibri"/>
              <a:cs typeface="Calibri"/>
              <a:sym typeface="Calibri"/>
            </a:endParaRPr>
          </a:p>
          <a:p>
            <a:pPr indent="0" lvl="0" marL="0" marR="0" rtl="0" algn="l">
              <a:spcBef>
                <a:spcPts val="0"/>
              </a:spcBef>
              <a:spcAft>
                <a:spcPts val="0"/>
              </a:spcAft>
              <a:buNone/>
            </a:pPr>
            <a:r>
              <a:rPr lang="en-GB" sz="1800">
                <a:solidFill>
                  <a:schemeClr val="dk2"/>
                </a:solidFill>
                <a:latin typeface="Calibri"/>
                <a:ea typeface="Calibri"/>
                <a:cs typeface="Calibri"/>
                <a:sym typeface="Calibri"/>
              </a:rPr>
              <a:t>Torpids 2016: A different bankrider hits a small child while trying to follow their crew</a:t>
            </a:r>
            <a:endParaRPr/>
          </a:p>
          <a:p>
            <a:pPr indent="0" lvl="0" marL="0" marR="0" rtl="0" algn="l">
              <a:spcBef>
                <a:spcPts val="0"/>
              </a:spcBef>
              <a:spcAft>
                <a:spcPts val="0"/>
              </a:spcAft>
              <a:buNone/>
            </a:pPr>
            <a:r>
              <a:t/>
            </a:r>
            <a:endParaRPr sz="1800">
              <a:solidFill>
                <a:schemeClr val="dk2"/>
              </a:solidFill>
              <a:latin typeface="Calibri"/>
              <a:ea typeface="Calibri"/>
              <a:cs typeface="Calibri"/>
              <a:sym typeface="Calibri"/>
            </a:endParaRPr>
          </a:p>
          <a:p>
            <a:pPr indent="0" lvl="0" marL="0" marR="0" rtl="0" algn="l">
              <a:spcBef>
                <a:spcPts val="0"/>
              </a:spcBef>
              <a:spcAft>
                <a:spcPts val="0"/>
              </a:spcAft>
              <a:buNone/>
            </a:pPr>
            <a:r>
              <a:rPr lang="en-GB" sz="1800">
                <a:solidFill>
                  <a:schemeClr val="dk2"/>
                </a:solidFill>
                <a:latin typeface="Calibri"/>
                <a:ea typeface="Calibri"/>
                <a:cs typeface="Calibri"/>
                <a:sym typeface="Calibri"/>
              </a:rPr>
              <a:t>Both instances necessitated the involvement of the University insurers.</a:t>
            </a:r>
            <a:endParaRPr/>
          </a:p>
        </p:txBody>
      </p:sp>
      <p:sp>
        <p:nvSpPr>
          <p:cNvPr id="888" name="Google Shape;888;p62"/>
          <p:cNvSpPr txBox="1"/>
          <p:nvPr/>
        </p:nvSpPr>
        <p:spPr>
          <a:xfrm>
            <a:off x="374961" y="5085184"/>
            <a:ext cx="7787208"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2"/>
                </a:solidFill>
                <a:latin typeface="Calibri"/>
                <a:ea typeface="Calibri"/>
                <a:cs typeface="Calibri"/>
                <a:sym typeface="Calibri"/>
              </a:rPr>
              <a:t>These are not the only “near misses” we have had in bumps over the last few years. </a:t>
            </a:r>
            <a:endParaRPr/>
          </a:p>
          <a:p>
            <a:pPr indent="0" lvl="0" marL="0" marR="0" rtl="0" algn="l">
              <a:spcBef>
                <a:spcPts val="0"/>
              </a:spcBef>
              <a:spcAft>
                <a:spcPts val="0"/>
              </a:spcAft>
              <a:buNone/>
            </a:pPr>
            <a:r>
              <a:t/>
            </a:r>
            <a:endParaRPr b="1" sz="1600">
              <a:solidFill>
                <a:schemeClr val="dk2"/>
              </a:solidFill>
              <a:latin typeface="Calibri"/>
              <a:ea typeface="Calibri"/>
              <a:cs typeface="Calibri"/>
              <a:sym typeface="Calibri"/>
            </a:endParaRPr>
          </a:p>
          <a:p>
            <a:pPr indent="0" lvl="0" marL="0" marR="0" rtl="0" algn="l">
              <a:spcBef>
                <a:spcPts val="0"/>
              </a:spcBef>
              <a:spcAft>
                <a:spcPts val="0"/>
              </a:spcAft>
              <a:buNone/>
            </a:pPr>
            <a:r>
              <a:rPr b="1" lang="en-GB" sz="1600">
                <a:solidFill>
                  <a:schemeClr val="dk2"/>
                </a:solidFill>
                <a:latin typeface="Calibri"/>
                <a:ea typeface="Calibri"/>
                <a:cs typeface="Calibri"/>
                <a:sym typeface="Calibri"/>
              </a:rPr>
              <a:t>We know it is a pain providing towpath marshals, but it is significantly easier than banning bankriders and insisting on full-time static umpires (like Saturday of Eights) would be.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8">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63"/>
          <p:cNvSpPr txBox="1"/>
          <p:nvPr>
            <p:ph idx="4294967295" type="title"/>
          </p:nvPr>
        </p:nvSpPr>
        <p:spPr>
          <a:xfrm>
            <a:off x="457200" y="274638"/>
            <a:ext cx="8229600" cy="84931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202058"/>
              </a:buClr>
              <a:buSzPts val="2000"/>
              <a:buFont typeface="Calibri"/>
              <a:buNone/>
            </a:pPr>
            <a:r>
              <a:rPr b="1" lang="en-GB" sz="2000">
                <a:solidFill>
                  <a:srgbClr val="202058"/>
                </a:solidFill>
              </a:rPr>
              <a:t>Towpath Marshals</a:t>
            </a:r>
            <a:br>
              <a:rPr b="1" lang="en-GB" sz="2000">
                <a:solidFill>
                  <a:srgbClr val="202058"/>
                </a:solidFill>
              </a:rPr>
            </a:br>
            <a:endParaRPr b="1" sz="2000">
              <a:solidFill>
                <a:srgbClr val="202058"/>
              </a:solidFill>
            </a:endParaRPr>
          </a:p>
        </p:txBody>
      </p:sp>
      <p:sp>
        <p:nvSpPr>
          <p:cNvPr id="895" name="Google Shape;895;p63"/>
          <p:cNvSpPr txBox="1"/>
          <p:nvPr/>
        </p:nvSpPr>
        <p:spPr>
          <a:xfrm>
            <a:off x="457200" y="1196975"/>
            <a:ext cx="8229600" cy="4679950"/>
          </a:xfrm>
          <a:prstGeom prst="rect">
            <a:avLst/>
          </a:prstGeom>
          <a:noFill/>
          <a:ln>
            <a:noFill/>
          </a:ln>
        </p:spPr>
        <p:txBody>
          <a:bodyPr anchorCtr="0" anchor="t" bIns="45000" lIns="90000" spcFirstLastPara="1" rIns="90000" wrap="square" tIns="45000">
            <a:noAutofit/>
          </a:bodyPr>
          <a:lstStyle/>
          <a:p>
            <a:pPr indent="-341313" lvl="0" marL="341313" marR="0" rtl="0" algn="l">
              <a:lnSpc>
                <a:spcPct val="100000"/>
              </a:lnSpc>
              <a:spcBef>
                <a:spcPts val="0"/>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Alert the general public as to what’s going on</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4-5 standing, two cycling</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Standing Marshals can be placed at:</a:t>
            </a:r>
            <a:endParaRPr/>
          </a:p>
          <a:p>
            <a:pPr indent="-284163" lvl="1" marL="457170" marR="0" rtl="0" algn="l">
              <a:lnSpc>
                <a:spcPct val="100000"/>
              </a:lnSpc>
              <a:spcBef>
                <a:spcPts val="363"/>
              </a:spcBef>
              <a:spcAft>
                <a:spcPts val="0"/>
              </a:spcAft>
              <a:buClr>
                <a:srgbClr val="000000"/>
              </a:buClr>
              <a:buSzPts val="1350"/>
              <a:buFont typeface="Arial"/>
              <a:buChar char="–"/>
            </a:pPr>
            <a:r>
              <a:rPr b="0" i="0" lang="en-GB" sz="1800" u="none" cap="none" strike="noStrike">
                <a:solidFill>
                  <a:srgbClr val="202058"/>
                </a:solidFill>
                <a:latin typeface="Calibri"/>
                <a:ea typeface="Calibri"/>
                <a:cs typeface="Calibri"/>
                <a:sym typeface="Calibri"/>
              </a:rPr>
              <a:t>Head of the River</a:t>
            </a:r>
            <a:endParaRPr/>
          </a:p>
          <a:p>
            <a:pPr indent="-284163" lvl="1" marL="457170" marR="0" rtl="0" algn="l">
              <a:lnSpc>
                <a:spcPct val="100000"/>
              </a:lnSpc>
              <a:spcBef>
                <a:spcPts val="363"/>
              </a:spcBef>
              <a:spcAft>
                <a:spcPts val="0"/>
              </a:spcAft>
              <a:buClr>
                <a:srgbClr val="000000"/>
              </a:buClr>
              <a:buSzPts val="1350"/>
              <a:buFont typeface="Arial"/>
              <a:buChar char="–"/>
            </a:pPr>
            <a:r>
              <a:rPr b="0" i="0" lang="en-GB" sz="1800" u="none" cap="none" strike="noStrike">
                <a:solidFill>
                  <a:srgbClr val="202058"/>
                </a:solidFill>
                <a:latin typeface="Calibri"/>
                <a:ea typeface="Calibri"/>
                <a:cs typeface="Calibri"/>
                <a:sym typeface="Calibri"/>
              </a:rPr>
              <a:t>Donny Bridge Upstream side</a:t>
            </a:r>
            <a:endParaRPr/>
          </a:p>
          <a:p>
            <a:pPr indent="-284163" lvl="1" marL="457170" marR="0" rtl="0" algn="l">
              <a:lnSpc>
                <a:spcPct val="100000"/>
              </a:lnSpc>
              <a:spcBef>
                <a:spcPts val="363"/>
              </a:spcBef>
              <a:spcAft>
                <a:spcPts val="0"/>
              </a:spcAft>
              <a:buClr>
                <a:srgbClr val="000000"/>
              </a:buClr>
              <a:buSzPts val="1350"/>
              <a:buFont typeface="Arial"/>
              <a:buChar char="–"/>
            </a:pPr>
            <a:r>
              <a:rPr b="0" i="0" lang="en-GB" sz="1800" u="none" cap="none" strike="noStrike">
                <a:solidFill>
                  <a:srgbClr val="202058"/>
                </a:solidFill>
                <a:latin typeface="Calibri"/>
                <a:ea typeface="Calibri"/>
                <a:cs typeface="Calibri"/>
                <a:sym typeface="Calibri"/>
              </a:rPr>
              <a:t>Donny Bridge Downstream side</a:t>
            </a:r>
            <a:endParaRPr/>
          </a:p>
          <a:p>
            <a:pPr indent="-284163" lvl="1" marL="457170" marR="0" rtl="0" algn="l">
              <a:lnSpc>
                <a:spcPct val="100000"/>
              </a:lnSpc>
              <a:spcBef>
                <a:spcPts val="363"/>
              </a:spcBef>
              <a:spcAft>
                <a:spcPts val="0"/>
              </a:spcAft>
              <a:buClr>
                <a:srgbClr val="000000"/>
              </a:buClr>
              <a:buSzPts val="1350"/>
              <a:buFont typeface="Arial"/>
              <a:buChar char="–"/>
            </a:pPr>
            <a:r>
              <a:rPr b="0" i="0" lang="en-GB" sz="1800" u="none" cap="none" strike="noStrike">
                <a:solidFill>
                  <a:srgbClr val="202058"/>
                </a:solidFill>
                <a:latin typeface="Calibri"/>
                <a:ea typeface="Calibri"/>
                <a:cs typeface="Calibri"/>
                <a:sym typeface="Calibri"/>
              </a:rPr>
              <a:t>Univ gate (small black gate just downriver of Univ boathouse)</a:t>
            </a:r>
            <a:endParaRPr/>
          </a:p>
          <a:p>
            <a:pPr indent="-284163" lvl="1" marL="457170" marR="0" rtl="0" algn="l">
              <a:lnSpc>
                <a:spcPct val="100000"/>
              </a:lnSpc>
              <a:spcBef>
                <a:spcPts val="363"/>
              </a:spcBef>
              <a:spcAft>
                <a:spcPts val="0"/>
              </a:spcAft>
              <a:buClr>
                <a:srgbClr val="000000"/>
              </a:buClr>
              <a:buSzPts val="1350"/>
              <a:buFont typeface="Arial"/>
              <a:buChar char="–"/>
            </a:pPr>
            <a:r>
              <a:rPr b="0" i="0" lang="en-GB" sz="1800" u="none" cap="none" strike="noStrike">
                <a:solidFill>
                  <a:srgbClr val="202058"/>
                </a:solidFill>
                <a:latin typeface="Calibri"/>
                <a:ea typeface="Calibri"/>
                <a:cs typeface="Calibri"/>
                <a:sym typeface="Calibri"/>
              </a:rPr>
              <a:t>Isis Farmhouse (the pub)</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Listen to the radio but DON’T take part in river checks!</a:t>
            </a:r>
            <a:endParaRPr/>
          </a:p>
        </p:txBody>
      </p:sp>
      <p:sp>
        <p:nvSpPr>
          <p:cNvPr id="896" name="Google Shape;896;p63"/>
          <p:cNvSpPr txBox="1"/>
          <p:nvPr/>
        </p:nvSpPr>
        <p:spPr>
          <a:xfrm>
            <a:off x="6553200" y="6356350"/>
            <a:ext cx="2133600" cy="365125"/>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en-GB" sz="1800">
                <a:solidFill>
                  <a:srgbClr val="000000"/>
                </a:solidFill>
                <a:latin typeface="Calibri"/>
                <a:ea typeface="Calibri"/>
                <a:cs typeface="Calibri"/>
                <a:sym typeface="Calibri"/>
              </a:rPr>
              <a:t>55</a:t>
            </a:r>
            <a:endParaRPr/>
          </a:p>
        </p:txBody>
      </p:sp>
      <p:sp>
        <p:nvSpPr>
          <p:cNvPr id="897" name="Google Shape;897;p63"/>
          <p:cNvSpPr txBox="1"/>
          <p:nvPr/>
        </p:nvSpPr>
        <p:spPr>
          <a:xfrm>
            <a:off x="439738" y="6173788"/>
            <a:ext cx="3455987" cy="365125"/>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t/>
            </a:r>
            <a:endParaRPr sz="1800">
              <a:solidFill>
                <a:srgbClr val="000000"/>
              </a:solidFill>
              <a:latin typeface="Calibri"/>
              <a:ea typeface="Calibri"/>
              <a:cs typeface="Calibri"/>
              <a:sym typeface="Calibri"/>
            </a:endParaRPr>
          </a:p>
        </p:txBody>
      </p:sp>
      <p:pic>
        <p:nvPicPr>
          <p:cNvPr id="898" name="Google Shape;898;p63"/>
          <p:cNvPicPr preferRelativeResize="0"/>
          <p:nvPr/>
        </p:nvPicPr>
        <p:blipFill rotWithShape="1">
          <a:blip r:embed="rId3">
            <a:alphaModFix/>
          </a:blip>
          <a:srcRect b="0" l="0" r="0" t="0"/>
          <a:stretch/>
        </p:blipFill>
        <p:spPr>
          <a:xfrm>
            <a:off x="179512" y="6349587"/>
            <a:ext cx="3456732" cy="37188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64"/>
          <p:cNvSpPr txBox="1"/>
          <p:nvPr>
            <p:ph idx="4294967295" type="title"/>
          </p:nvPr>
        </p:nvSpPr>
        <p:spPr>
          <a:xfrm>
            <a:off x="457200" y="274638"/>
            <a:ext cx="8229600" cy="84931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202058"/>
              </a:buClr>
              <a:buSzPts val="2000"/>
              <a:buFont typeface="Calibri"/>
              <a:buNone/>
            </a:pPr>
            <a:r>
              <a:rPr b="1" lang="en-GB" sz="2000">
                <a:solidFill>
                  <a:srgbClr val="202058"/>
                </a:solidFill>
              </a:rPr>
              <a:t>Standing marshals:  jobs</a:t>
            </a:r>
            <a:endParaRPr/>
          </a:p>
        </p:txBody>
      </p:sp>
      <p:sp>
        <p:nvSpPr>
          <p:cNvPr id="905" name="Google Shape;905;p64"/>
          <p:cNvSpPr txBox="1"/>
          <p:nvPr/>
        </p:nvSpPr>
        <p:spPr>
          <a:xfrm>
            <a:off x="475690" y="836712"/>
            <a:ext cx="8229600" cy="4679950"/>
          </a:xfrm>
          <a:prstGeom prst="rect">
            <a:avLst/>
          </a:prstGeom>
          <a:noFill/>
          <a:ln>
            <a:noFill/>
          </a:ln>
        </p:spPr>
        <p:txBody>
          <a:bodyPr anchorCtr="0" anchor="t" bIns="45000" lIns="90000" spcFirstLastPara="1" rIns="90000" wrap="square" tIns="45000">
            <a:noAutofit/>
          </a:bodyPr>
          <a:lstStyle/>
          <a:p>
            <a:pPr indent="-341313" lvl="0" marL="341313" marR="0" rtl="0" algn="l">
              <a:lnSpc>
                <a:spcPct val="100000"/>
              </a:lnSpc>
              <a:spcBef>
                <a:spcPts val="0"/>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Ask incoming pedestrians and cyclists to read the signs we will be putting up.</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Talk to vulnerable groups – families with young children, people with poor balance or mobility – and make sure they understand what is happening</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ADVISE them to stay to the sides of the towpath during races, but you cannot require them to move so be extremely polite</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If people are standing in narrow sections, suggest better places to watch from (most of the narrow parts of the towpath are also not fantastic to watch from. the gut corner is good, there’s lots of space on the towpath and lots of carnage on the river!)</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ADVISE cyclists going against the race direction to get off their bikes and stand clear when the race comes</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Keep a special look-out for young children, who don’t look where they’re going</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Listen to your radio so you know when races are happening</a:t>
            </a:r>
            <a:endParaRPr/>
          </a:p>
          <a:p>
            <a:pPr indent="-341313" lvl="0" marL="341313" marR="0" rtl="0" algn="l">
              <a:lnSpc>
                <a:spcPct val="100000"/>
              </a:lnSpc>
              <a:spcBef>
                <a:spcPts val="363"/>
              </a:spcBef>
              <a:spcAft>
                <a:spcPts val="0"/>
              </a:spcAft>
              <a:buClr>
                <a:schemeClr val="dk1"/>
              </a:buClr>
              <a:buSzPts val="1800"/>
              <a:buFont typeface="Times New Roman"/>
              <a:buNone/>
            </a:pPr>
            <a:r>
              <a:t/>
            </a:r>
            <a:endParaRPr sz="1800">
              <a:solidFill>
                <a:srgbClr val="202058"/>
              </a:solidFill>
              <a:latin typeface="Calibri"/>
              <a:ea typeface="Calibri"/>
              <a:cs typeface="Calibri"/>
              <a:sym typeface="Calibri"/>
            </a:endParaRPr>
          </a:p>
        </p:txBody>
      </p:sp>
      <p:sp>
        <p:nvSpPr>
          <p:cNvPr id="906" name="Google Shape;906;p64"/>
          <p:cNvSpPr txBox="1"/>
          <p:nvPr/>
        </p:nvSpPr>
        <p:spPr>
          <a:xfrm>
            <a:off x="6553200" y="6356350"/>
            <a:ext cx="2133600" cy="365125"/>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en-GB" sz="1800">
                <a:solidFill>
                  <a:srgbClr val="000000"/>
                </a:solidFill>
                <a:latin typeface="Calibri"/>
                <a:ea typeface="Calibri"/>
                <a:cs typeface="Calibri"/>
                <a:sym typeface="Calibri"/>
              </a:rPr>
              <a:t>56</a:t>
            </a:r>
            <a:endParaRPr/>
          </a:p>
        </p:txBody>
      </p:sp>
      <p:pic>
        <p:nvPicPr>
          <p:cNvPr id="907" name="Google Shape;907;p64"/>
          <p:cNvPicPr preferRelativeResize="0"/>
          <p:nvPr/>
        </p:nvPicPr>
        <p:blipFill rotWithShape="1">
          <a:blip r:embed="rId3">
            <a:alphaModFix/>
          </a:blip>
          <a:srcRect b="0" l="0" r="0" t="0"/>
          <a:stretch/>
        </p:blipFill>
        <p:spPr>
          <a:xfrm>
            <a:off x="457200" y="6349587"/>
            <a:ext cx="3456732" cy="37188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65"/>
          <p:cNvSpPr txBox="1"/>
          <p:nvPr>
            <p:ph idx="4294967295" type="title"/>
          </p:nvPr>
        </p:nvSpPr>
        <p:spPr>
          <a:xfrm>
            <a:off x="457200" y="274638"/>
            <a:ext cx="8229600" cy="84931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202058"/>
              </a:buClr>
              <a:buSzPts val="2000"/>
              <a:buFont typeface="Calibri"/>
              <a:buNone/>
            </a:pPr>
            <a:r>
              <a:rPr b="1" lang="en-GB" sz="2000">
                <a:solidFill>
                  <a:srgbClr val="202058"/>
                </a:solidFill>
              </a:rPr>
              <a:t>Standing marshals: before races</a:t>
            </a:r>
            <a:endParaRPr/>
          </a:p>
        </p:txBody>
      </p:sp>
      <p:sp>
        <p:nvSpPr>
          <p:cNvPr id="914" name="Google Shape;914;p65"/>
          <p:cNvSpPr txBox="1"/>
          <p:nvPr/>
        </p:nvSpPr>
        <p:spPr>
          <a:xfrm>
            <a:off x="457200" y="1196975"/>
            <a:ext cx="8229600" cy="4679950"/>
          </a:xfrm>
          <a:prstGeom prst="rect">
            <a:avLst/>
          </a:prstGeom>
          <a:noFill/>
          <a:ln>
            <a:noFill/>
          </a:ln>
        </p:spPr>
        <p:txBody>
          <a:bodyPr anchorCtr="0" anchor="t" bIns="45000" lIns="90000" spcFirstLastPara="1" rIns="90000" wrap="square" tIns="45000">
            <a:noAutofit/>
          </a:bodyPr>
          <a:lstStyle/>
          <a:p>
            <a:pPr indent="-341313" lvl="0" marL="341313" marR="0" rtl="0" algn="l">
              <a:lnSpc>
                <a:spcPct val="100000"/>
              </a:lnSpc>
              <a:spcBef>
                <a:spcPts val="0"/>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When you hear the </a:t>
            </a:r>
            <a:r>
              <a:rPr b="1" lang="en-GB" sz="1800">
                <a:solidFill>
                  <a:srgbClr val="202058"/>
                </a:solidFill>
                <a:latin typeface="Calibri"/>
                <a:ea typeface="Calibri"/>
                <a:cs typeface="Calibri"/>
                <a:sym typeface="Calibri"/>
              </a:rPr>
              <a:t>1-minute gun </a:t>
            </a:r>
            <a:r>
              <a:rPr lang="en-GB" sz="1800">
                <a:solidFill>
                  <a:srgbClr val="202058"/>
                </a:solidFill>
                <a:latin typeface="Calibri"/>
                <a:ea typeface="Calibri"/>
                <a:cs typeface="Calibri"/>
                <a:sym typeface="Calibri"/>
              </a:rPr>
              <a:t>announced by the SU, start playing your </a:t>
            </a:r>
            <a:r>
              <a:rPr b="1" lang="en-GB" sz="1800">
                <a:solidFill>
                  <a:srgbClr val="202058"/>
                </a:solidFill>
                <a:latin typeface="Calibri"/>
                <a:ea typeface="Calibri"/>
                <a:cs typeface="Calibri"/>
                <a:sym typeface="Calibri"/>
              </a:rPr>
              <a:t>recorded message on your megaphone </a:t>
            </a:r>
            <a:r>
              <a:rPr lang="en-GB" sz="1800">
                <a:solidFill>
                  <a:srgbClr val="202058"/>
                </a:solidFill>
                <a:latin typeface="Calibri"/>
                <a:ea typeface="Calibri"/>
                <a:cs typeface="Calibri"/>
                <a:sym typeface="Calibri"/>
              </a:rPr>
              <a:t>every 20-30 seconds or as required until the last cyclist for the race has gone past you (do start this early at the Head too)</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If at Donny Bridge point </a:t>
            </a:r>
            <a:r>
              <a:rPr b="1" lang="en-GB" sz="1800">
                <a:solidFill>
                  <a:srgbClr val="202058"/>
                </a:solidFill>
                <a:latin typeface="Calibri"/>
                <a:ea typeface="Calibri"/>
                <a:cs typeface="Calibri"/>
                <a:sym typeface="Calibri"/>
              </a:rPr>
              <a:t>away from the bunglines </a:t>
            </a:r>
            <a:r>
              <a:rPr lang="en-GB" sz="1800">
                <a:solidFill>
                  <a:srgbClr val="202058"/>
                </a:solidFill>
                <a:latin typeface="Calibri"/>
                <a:ea typeface="Calibri"/>
                <a:cs typeface="Calibri"/>
                <a:sym typeface="Calibri"/>
              </a:rPr>
              <a:t>– either upstream, or up the paths to the top of the bridge</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If there’s a knot of people in the bunglines area, talk to them beforehand please</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If delays occur or the start is aborted, </a:t>
            </a:r>
            <a:r>
              <a:rPr b="1" lang="en-GB" sz="1800">
                <a:solidFill>
                  <a:srgbClr val="202058"/>
                </a:solidFill>
                <a:latin typeface="Calibri"/>
                <a:ea typeface="Calibri"/>
                <a:cs typeface="Calibri"/>
                <a:sym typeface="Calibri"/>
              </a:rPr>
              <a:t>explain</a:t>
            </a:r>
            <a:r>
              <a:rPr lang="en-GB" sz="1800">
                <a:solidFill>
                  <a:srgbClr val="202058"/>
                </a:solidFill>
                <a:latin typeface="Calibri"/>
                <a:ea typeface="Calibri"/>
                <a:cs typeface="Calibri"/>
                <a:sym typeface="Calibri"/>
              </a:rPr>
              <a:t> to everyone what’s happening</a:t>
            </a:r>
            <a:endParaRPr/>
          </a:p>
          <a:p>
            <a:pPr indent="-341313" lvl="0" marL="341313" marR="0" rtl="0" algn="l">
              <a:lnSpc>
                <a:spcPct val="100000"/>
              </a:lnSpc>
              <a:spcBef>
                <a:spcPts val="363"/>
              </a:spcBef>
              <a:spcAft>
                <a:spcPts val="0"/>
              </a:spcAft>
              <a:buClr>
                <a:schemeClr val="dk1"/>
              </a:buClr>
              <a:buSzPts val="1800"/>
              <a:buFont typeface="Times New Roman"/>
              <a:buNone/>
            </a:pPr>
            <a:r>
              <a:t/>
            </a:r>
            <a:endParaRPr sz="1800">
              <a:solidFill>
                <a:srgbClr val="202058"/>
              </a:solidFill>
              <a:latin typeface="Calibri"/>
              <a:ea typeface="Calibri"/>
              <a:cs typeface="Calibri"/>
              <a:sym typeface="Calibri"/>
            </a:endParaRPr>
          </a:p>
        </p:txBody>
      </p:sp>
      <p:sp>
        <p:nvSpPr>
          <p:cNvPr id="915" name="Google Shape;915;p65"/>
          <p:cNvSpPr txBox="1"/>
          <p:nvPr/>
        </p:nvSpPr>
        <p:spPr>
          <a:xfrm>
            <a:off x="6553200" y="6356350"/>
            <a:ext cx="2133600" cy="365125"/>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en-GB" sz="1800">
                <a:solidFill>
                  <a:srgbClr val="000000"/>
                </a:solidFill>
                <a:latin typeface="Calibri"/>
                <a:ea typeface="Calibri"/>
                <a:cs typeface="Calibri"/>
                <a:sym typeface="Calibri"/>
              </a:rPr>
              <a:t>57</a:t>
            </a:r>
            <a:endParaRPr/>
          </a:p>
          <a:p>
            <a:pPr indent="0" lvl="0" marL="0" marR="0" rtl="0" algn="l">
              <a:lnSpc>
                <a:spcPct val="100000"/>
              </a:lnSpc>
              <a:spcBef>
                <a:spcPts val="0"/>
              </a:spcBef>
              <a:spcAft>
                <a:spcPts val="0"/>
              </a:spcAft>
              <a:buNone/>
            </a:pPr>
            <a:r>
              <a:t/>
            </a:r>
            <a:endParaRPr sz="1800">
              <a:solidFill>
                <a:srgbClr val="000000"/>
              </a:solidFill>
              <a:latin typeface="Calibri"/>
              <a:ea typeface="Calibri"/>
              <a:cs typeface="Calibri"/>
              <a:sym typeface="Calibri"/>
            </a:endParaRPr>
          </a:p>
        </p:txBody>
      </p:sp>
      <p:pic>
        <p:nvPicPr>
          <p:cNvPr id="916" name="Google Shape;916;p65"/>
          <p:cNvPicPr preferRelativeResize="0"/>
          <p:nvPr/>
        </p:nvPicPr>
        <p:blipFill rotWithShape="1">
          <a:blip r:embed="rId3">
            <a:alphaModFix/>
          </a:blip>
          <a:srcRect b="0" l="0" r="0" t="0"/>
          <a:stretch/>
        </p:blipFill>
        <p:spPr>
          <a:xfrm>
            <a:off x="454969" y="6356350"/>
            <a:ext cx="3456732" cy="37188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66"/>
          <p:cNvSpPr txBox="1"/>
          <p:nvPr>
            <p:ph idx="4294967295" type="title"/>
          </p:nvPr>
        </p:nvSpPr>
        <p:spPr>
          <a:xfrm>
            <a:off x="457200" y="274638"/>
            <a:ext cx="8229600" cy="84931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202058"/>
              </a:buClr>
              <a:buSzPts val="2000"/>
              <a:buFont typeface="Calibri"/>
              <a:buNone/>
            </a:pPr>
            <a:r>
              <a:rPr b="1" lang="en-GB" sz="2000">
                <a:solidFill>
                  <a:srgbClr val="202058"/>
                </a:solidFill>
              </a:rPr>
              <a:t>Early Bike Marshal</a:t>
            </a:r>
            <a:endParaRPr/>
          </a:p>
        </p:txBody>
      </p:sp>
      <p:sp>
        <p:nvSpPr>
          <p:cNvPr id="923" name="Google Shape;923;p66"/>
          <p:cNvSpPr txBox="1"/>
          <p:nvPr/>
        </p:nvSpPr>
        <p:spPr>
          <a:xfrm>
            <a:off x="457200" y="1196975"/>
            <a:ext cx="8229600" cy="4679950"/>
          </a:xfrm>
          <a:prstGeom prst="rect">
            <a:avLst/>
          </a:prstGeom>
          <a:noFill/>
          <a:ln>
            <a:noFill/>
          </a:ln>
        </p:spPr>
        <p:txBody>
          <a:bodyPr anchorCtr="0" anchor="t" bIns="45000" lIns="90000" spcFirstLastPara="1" rIns="90000" wrap="square" tIns="45000">
            <a:noAutofit/>
          </a:bodyPr>
          <a:lstStyle/>
          <a:p>
            <a:pPr indent="-341313" lvl="0" marL="341313" marR="0" rtl="0" algn="l">
              <a:lnSpc>
                <a:spcPct val="100000"/>
              </a:lnSpc>
              <a:spcBef>
                <a:spcPts val="0"/>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Roughly when the 1-minute gun goes, start cycling upriver. </a:t>
            </a:r>
            <a:r>
              <a:rPr b="1" lang="en-GB" sz="1800">
                <a:solidFill>
                  <a:srgbClr val="202058"/>
                </a:solidFill>
                <a:latin typeface="Calibri"/>
                <a:ea typeface="Calibri"/>
                <a:cs typeface="Calibri"/>
                <a:sym typeface="Calibri"/>
              </a:rPr>
              <a:t>Stop</a:t>
            </a:r>
            <a:r>
              <a:rPr lang="en-GB" sz="1800">
                <a:solidFill>
                  <a:srgbClr val="202058"/>
                </a:solidFill>
                <a:latin typeface="Calibri"/>
                <a:ea typeface="Calibri"/>
                <a:cs typeface="Calibri"/>
                <a:sym typeface="Calibri"/>
              </a:rPr>
              <a:t> at every big knot of people spilling onto the towpath, and </a:t>
            </a:r>
            <a:r>
              <a:rPr b="1" lang="en-GB" sz="1800">
                <a:solidFill>
                  <a:srgbClr val="202058"/>
                </a:solidFill>
                <a:latin typeface="Calibri"/>
                <a:ea typeface="Calibri"/>
                <a:cs typeface="Calibri"/>
                <a:sym typeface="Calibri"/>
              </a:rPr>
              <a:t>politely</a:t>
            </a:r>
            <a:r>
              <a:rPr lang="en-GB" sz="1800">
                <a:solidFill>
                  <a:srgbClr val="202058"/>
                </a:solidFill>
                <a:latin typeface="Calibri"/>
                <a:ea typeface="Calibri"/>
                <a:cs typeface="Calibri"/>
                <a:sym typeface="Calibri"/>
              </a:rPr>
              <a:t> say that a race will be coming soon and could they stand to one side when it does</a:t>
            </a:r>
            <a:endParaRPr/>
          </a:p>
          <a:p>
            <a:pPr indent="-284163" lvl="1" marL="457170" marR="0" rtl="0" algn="l">
              <a:lnSpc>
                <a:spcPct val="100000"/>
              </a:lnSpc>
              <a:spcBef>
                <a:spcPts val="363"/>
              </a:spcBef>
              <a:spcAft>
                <a:spcPts val="0"/>
              </a:spcAft>
              <a:buClr>
                <a:srgbClr val="000000"/>
              </a:buClr>
              <a:buSzPts val="1350"/>
              <a:buFont typeface="Arial"/>
              <a:buChar char="–"/>
            </a:pPr>
            <a:r>
              <a:rPr b="0" i="0" lang="en-GB" sz="1800" u="none" cap="none" strike="noStrike">
                <a:solidFill>
                  <a:srgbClr val="202058"/>
                </a:solidFill>
                <a:latin typeface="Calibri"/>
                <a:ea typeface="Calibri"/>
                <a:cs typeface="Calibri"/>
                <a:sym typeface="Calibri"/>
              </a:rPr>
              <a:t>You cannot order them out of the way, they have right of way</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You should get at least past Longbridges by the time the race catches you.</a:t>
            </a:r>
            <a:endParaRPr/>
          </a:p>
          <a:p>
            <a:pPr indent="-341313" lvl="0" marL="341313" marR="0" rtl="0" algn="l">
              <a:lnSpc>
                <a:spcPct val="100000"/>
              </a:lnSpc>
              <a:spcBef>
                <a:spcPts val="363"/>
              </a:spcBef>
              <a:spcAft>
                <a:spcPts val="0"/>
              </a:spcAft>
              <a:buClr>
                <a:srgbClr val="000000"/>
              </a:buClr>
              <a:buSzPts val="810"/>
              <a:buFont typeface="Arial"/>
              <a:buChar char="•"/>
            </a:pPr>
            <a:r>
              <a:rPr b="1" i="1" lang="en-GB" sz="1800">
                <a:solidFill>
                  <a:srgbClr val="202058"/>
                </a:solidFill>
                <a:latin typeface="Calibri"/>
                <a:ea typeface="Calibri"/>
                <a:cs typeface="Calibri"/>
                <a:sym typeface="Calibri"/>
              </a:rPr>
              <a:t>Don’t hurry</a:t>
            </a:r>
            <a:r>
              <a:rPr b="1" lang="en-GB" sz="1800">
                <a:solidFill>
                  <a:srgbClr val="202058"/>
                </a:solidFill>
                <a:latin typeface="Calibri"/>
                <a:ea typeface="Calibri"/>
                <a:cs typeface="Calibri"/>
                <a:sym typeface="Calibri"/>
              </a:rPr>
              <a:t> </a:t>
            </a:r>
            <a:r>
              <a:rPr lang="en-GB" sz="1800">
                <a:solidFill>
                  <a:srgbClr val="202058"/>
                </a:solidFill>
                <a:latin typeface="Calibri"/>
                <a:ea typeface="Calibri"/>
                <a:cs typeface="Calibri"/>
                <a:sym typeface="Calibri"/>
              </a:rPr>
              <a:t>– stop and speak to people in detail if needed.</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Watch where you are going, or bad things will happen</a:t>
            </a:r>
            <a:endParaRPr/>
          </a:p>
          <a:p>
            <a:pPr indent="-341313" lvl="0" marL="341313" marR="0" rtl="0" algn="l">
              <a:lnSpc>
                <a:spcPct val="100000"/>
              </a:lnSpc>
              <a:spcBef>
                <a:spcPts val="363"/>
              </a:spcBef>
              <a:spcAft>
                <a:spcPts val="0"/>
              </a:spcAft>
              <a:buClr>
                <a:srgbClr val="000000"/>
              </a:buClr>
              <a:buSzPts val="810"/>
              <a:buFont typeface="Arial"/>
              <a:buChar char="•"/>
            </a:pPr>
            <a:r>
              <a:rPr b="1" lang="en-GB" sz="1800">
                <a:solidFill>
                  <a:srgbClr val="202058"/>
                </a:solidFill>
                <a:latin typeface="Calibri"/>
                <a:ea typeface="Calibri"/>
                <a:cs typeface="Calibri"/>
                <a:sym typeface="Calibri"/>
              </a:rPr>
              <a:t>Listen to your radio</a:t>
            </a:r>
            <a:r>
              <a:rPr lang="en-GB" sz="1800">
                <a:solidFill>
                  <a:srgbClr val="202058"/>
                </a:solidFill>
                <a:latin typeface="Calibri"/>
                <a:ea typeface="Calibri"/>
                <a:cs typeface="Calibri"/>
                <a:sym typeface="Calibri"/>
              </a:rPr>
              <a:t> so you know when races are happening</a:t>
            </a:r>
            <a:endParaRPr/>
          </a:p>
          <a:p>
            <a:pPr indent="-284163" lvl="1" marL="457170" marR="0" rtl="0" algn="l">
              <a:lnSpc>
                <a:spcPct val="100000"/>
              </a:lnSpc>
              <a:spcBef>
                <a:spcPts val="363"/>
              </a:spcBef>
              <a:spcAft>
                <a:spcPts val="0"/>
              </a:spcAft>
              <a:buClr>
                <a:srgbClr val="000000"/>
              </a:buClr>
              <a:buSzPts val="1350"/>
              <a:buFont typeface="Arial"/>
              <a:buChar char="–"/>
            </a:pPr>
            <a:r>
              <a:rPr b="0" i="0" lang="en-GB" sz="1800" u="none" cap="none" strike="noStrike">
                <a:solidFill>
                  <a:srgbClr val="202058"/>
                </a:solidFill>
                <a:latin typeface="Calibri"/>
                <a:ea typeface="Calibri"/>
                <a:cs typeface="Calibri"/>
                <a:sym typeface="Calibri"/>
              </a:rPr>
              <a:t>You shouldn’t need to use your radio, but if you do GET OFF YOUR BICYCLE FIRST!</a:t>
            </a:r>
            <a:endParaRPr/>
          </a:p>
        </p:txBody>
      </p:sp>
      <p:sp>
        <p:nvSpPr>
          <p:cNvPr id="924" name="Google Shape;924;p66"/>
          <p:cNvSpPr txBox="1"/>
          <p:nvPr/>
        </p:nvSpPr>
        <p:spPr>
          <a:xfrm>
            <a:off x="6553200" y="6356350"/>
            <a:ext cx="2133600" cy="365125"/>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en-GB" sz="1800">
                <a:solidFill>
                  <a:srgbClr val="000000"/>
                </a:solidFill>
                <a:latin typeface="Calibri"/>
                <a:ea typeface="Calibri"/>
                <a:cs typeface="Calibri"/>
                <a:sym typeface="Calibri"/>
              </a:rPr>
              <a:t>58</a:t>
            </a:r>
            <a:endParaRPr/>
          </a:p>
          <a:p>
            <a:pPr indent="0" lvl="0" marL="0" marR="0" rtl="0" algn="l">
              <a:lnSpc>
                <a:spcPct val="100000"/>
              </a:lnSpc>
              <a:spcBef>
                <a:spcPts val="0"/>
              </a:spcBef>
              <a:spcAft>
                <a:spcPts val="0"/>
              </a:spcAft>
              <a:buNone/>
            </a:pPr>
            <a:r>
              <a:t/>
            </a:r>
            <a:endParaRPr sz="1800">
              <a:solidFill>
                <a:srgbClr val="000000"/>
              </a:solidFill>
              <a:latin typeface="Calibri"/>
              <a:ea typeface="Calibri"/>
              <a:cs typeface="Calibri"/>
              <a:sym typeface="Calibri"/>
            </a:endParaRPr>
          </a:p>
        </p:txBody>
      </p:sp>
      <p:pic>
        <p:nvPicPr>
          <p:cNvPr id="925" name="Google Shape;925;p66"/>
          <p:cNvPicPr preferRelativeResize="0"/>
          <p:nvPr/>
        </p:nvPicPr>
        <p:blipFill rotWithShape="1">
          <a:blip r:embed="rId3">
            <a:alphaModFix/>
          </a:blip>
          <a:srcRect b="0" l="0" r="0" t="0"/>
          <a:stretch/>
        </p:blipFill>
        <p:spPr>
          <a:xfrm>
            <a:off x="457200" y="6349587"/>
            <a:ext cx="3456732" cy="37188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67"/>
          <p:cNvSpPr txBox="1"/>
          <p:nvPr>
            <p:ph idx="4294967295" type="title"/>
          </p:nvPr>
        </p:nvSpPr>
        <p:spPr>
          <a:xfrm>
            <a:off x="457200" y="274638"/>
            <a:ext cx="8229600" cy="84931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202058"/>
              </a:buClr>
              <a:buSzPts val="2000"/>
              <a:buFont typeface="Calibri"/>
              <a:buNone/>
            </a:pPr>
            <a:r>
              <a:rPr b="1" lang="en-GB" sz="2000">
                <a:solidFill>
                  <a:srgbClr val="202058"/>
                </a:solidFill>
              </a:rPr>
              <a:t>Race Bike Marshal</a:t>
            </a:r>
            <a:endParaRPr/>
          </a:p>
        </p:txBody>
      </p:sp>
      <p:sp>
        <p:nvSpPr>
          <p:cNvPr id="932" name="Google Shape;932;p67"/>
          <p:cNvSpPr txBox="1"/>
          <p:nvPr/>
        </p:nvSpPr>
        <p:spPr>
          <a:xfrm>
            <a:off x="457200" y="1196975"/>
            <a:ext cx="8229600" cy="4679950"/>
          </a:xfrm>
          <a:prstGeom prst="rect">
            <a:avLst/>
          </a:prstGeom>
          <a:noFill/>
          <a:ln>
            <a:noFill/>
          </a:ln>
        </p:spPr>
        <p:txBody>
          <a:bodyPr anchorCtr="0" anchor="t" bIns="45000" lIns="90000" spcFirstLastPara="1" rIns="90000" wrap="square" tIns="45000">
            <a:noAutofit/>
          </a:bodyPr>
          <a:lstStyle/>
          <a:p>
            <a:pPr indent="-341313" lvl="0" marL="341313" marR="0" rtl="0" algn="l">
              <a:lnSpc>
                <a:spcPct val="100000"/>
              </a:lnSpc>
              <a:spcBef>
                <a:spcPts val="0"/>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As the race begins, cycle </a:t>
            </a:r>
            <a:r>
              <a:rPr b="1" lang="en-GB" sz="1800">
                <a:solidFill>
                  <a:srgbClr val="202058"/>
                </a:solidFill>
                <a:latin typeface="Calibri"/>
                <a:ea typeface="Calibri"/>
                <a:cs typeface="Calibri"/>
                <a:sym typeface="Calibri"/>
              </a:rPr>
              <a:t>IMMEDIATELY</a:t>
            </a:r>
            <a:r>
              <a:rPr lang="en-GB" sz="1800">
                <a:solidFill>
                  <a:srgbClr val="202058"/>
                </a:solidFill>
                <a:latin typeface="Calibri"/>
                <a:ea typeface="Calibri"/>
                <a:cs typeface="Calibri"/>
                <a:sym typeface="Calibri"/>
              </a:rPr>
              <a:t> ahead of the first boat and its bankrider &amp; umpire</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Say politely to all pedestrians that the race is now coming, we would appreciate them standing clear</a:t>
            </a:r>
            <a:endParaRPr/>
          </a:p>
          <a:p>
            <a:pPr indent="-284163" lvl="1" marL="457170" marR="0" rtl="0" algn="l">
              <a:lnSpc>
                <a:spcPct val="100000"/>
              </a:lnSpc>
              <a:spcBef>
                <a:spcPts val="363"/>
              </a:spcBef>
              <a:spcAft>
                <a:spcPts val="0"/>
              </a:spcAft>
              <a:buClr>
                <a:srgbClr val="000000"/>
              </a:buClr>
              <a:buSzPts val="1350"/>
              <a:buFont typeface="Arial"/>
              <a:buChar char="–"/>
            </a:pPr>
            <a:r>
              <a:rPr b="0" i="0" lang="en-GB" sz="1800" u="none" cap="none" strike="noStrike">
                <a:solidFill>
                  <a:srgbClr val="202058"/>
                </a:solidFill>
                <a:latin typeface="Calibri"/>
                <a:ea typeface="Calibri"/>
                <a:cs typeface="Calibri"/>
                <a:sym typeface="Calibri"/>
              </a:rPr>
              <a:t>If they don’t move, </a:t>
            </a:r>
            <a:r>
              <a:rPr b="1" i="0" lang="en-GB" sz="1800" u="none" cap="none" strike="noStrike">
                <a:solidFill>
                  <a:srgbClr val="202058"/>
                </a:solidFill>
                <a:latin typeface="Calibri"/>
                <a:ea typeface="Calibri"/>
                <a:cs typeface="Calibri"/>
                <a:sym typeface="Calibri"/>
              </a:rPr>
              <a:t>STOP</a:t>
            </a:r>
            <a:r>
              <a:rPr b="0" i="0" lang="en-GB" sz="1800" u="none" cap="none" strike="noStrike">
                <a:solidFill>
                  <a:srgbClr val="202058"/>
                </a:solidFill>
                <a:latin typeface="Calibri"/>
                <a:ea typeface="Calibri"/>
                <a:cs typeface="Calibri"/>
                <a:sym typeface="Calibri"/>
              </a:rPr>
              <a:t> and shout at the bank rider and umpire behind you to stop and look </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Do NOT knock anyone over, or there will be bother</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Do NOT cycle way ahead of the crews</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Listen to your radio so you know when races are happening</a:t>
            </a:r>
            <a:endParaRPr/>
          </a:p>
          <a:p>
            <a:pPr indent="-284163" lvl="1" marL="457170" marR="0" rtl="0" algn="l">
              <a:lnSpc>
                <a:spcPct val="100000"/>
              </a:lnSpc>
              <a:spcBef>
                <a:spcPts val="363"/>
              </a:spcBef>
              <a:spcAft>
                <a:spcPts val="0"/>
              </a:spcAft>
              <a:buClr>
                <a:srgbClr val="000000"/>
              </a:buClr>
              <a:buSzPts val="1350"/>
              <a:buFont typeface="Arial"/>
              <a:buChar char="–"/>
            </a:pPr>
            <a:r>
              <a:rPr b="0" i="0" lang="en-GB" sz="1800" u="none" cap="none" strike="noStrike">
                <a:solidFill>
                  <a:srgbClr val="202058"/>
                </a:solidFill>
                <a:latin typeface="Calibri"/>
                <a:ea typeface="Calibri"/>
                <a:cs typeface="Calibri"/>
                <a:sym typeface="Calibri"/>
              </a:rPr>
              <a:t>But GET OFF YOUR BIKE if you need to use it!	</a:t>
            </a:r>
            <a:endParaRPr/>
          </a:p>
          <a:p>
            <a:pPr indent="-341313" lvl="0" marL="341313" marR="0" rtl="0" algn="l">
              <a:lnSpc>
                <a:spcPct val="100000"/>
              </a:lnSpc>
              <a:spcBef>
                <a:spcPts val="363"/>
              </a:spcBef>
              <a:spcAft>
                <a:spcPts val="0"/>
              </a:spcAft>
              <a:buClr>
                <a:schemeClr val="dk1"/>
              </a:buClr>
              <a:buSzPts val="1800"/>
              <a:buFont typeface="Times New Roman"/>
              <a:buNone/>
            </a:pPr>
            <a:r>
              <a:t/>
            </a:r>
            <a:endParaRPr sz="1800">
              <a:solidFill>
                <a:srgbClr val="202058"/>
              </a:solidFill>
              <a:latin typeface="Calibri"/>
              <a:ea typeface="Calibri"/>
              <a:cs typeface="Calibri"/>
              <a:sym typeface="Calibri"/>
            </a:endParaRPr>
          </a:p>
        </p:txBody>
      </p:sp>
      <p:sp>
        <p:nvSpPr>
          <p:cNvPr id="933" name="Google Shape;933;p67"/>
          <p:cNvSpPr txBox="1"/>
          <p:nvPr/>
        </p:nvSpPr>
        <p:spPr>
          <a:xfrm>
            <a:off x="6553200" y="6356350"/>
            <a:ext cx="2133600" cy="365125"/>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en-GB" sz="1800">
                <a:solidFill>
                  <a:srgbClr val="000000"/>
                </a:solidFill>
                <a:latin typeface="Calibri"/>
                <a:ea typeface="Calibri"/>
                <a:cs typeface="Calibri"/>
                <a:sym typeface="Calibri"/>
              </a:rPr>
              <a:t>59</a:t>
            </a:r>
            <a:endParaRPr/>
          </a:p>
          <a:p>
            <a:pPr indent="0" lvl="0" marL="0" marR="0" rtl="0" algn="l">
              <a:lnSpc>
                <a:spcPct val="100000"/>
              </a:lnSpc>
              <a:spcBef>
                <a:spcPts val="0"/>
              </a:spcBef>
              <a:spcAft>
                <a:spcPts val="0"/>
              </a:spcAft>
              <a:buNone/>
            </a:pPr>
            <a:r>
              <a:t/>
            </a:r>
            <a:endParaRPr sz="1800">
              <a:solidFill>
                <a:srgbClr val="000000"/>
              </a:solidFill>
              <a:latin typeface="Calibri"/>
              <a:ea typeface="Calibri"/>
              <a:cs typeface="Calibri"/>
              <a:sym typeface="Calibri"/>
            </a:endParaRPr>
          </a:p>
        </p:txBody>
      </p:sp>
      <p:pic>
        <p:nvPicPr>
          <p:cNvPr id="934" name="Google Shape;934;p67"/>
          <p:cNvPicPr preferRelativeResize="0"/>
          <p:nvPr/>
        </p:nvPicPr>
        <p:blipFill rotWithShape="1">
          <a:blip r:embed="rId3">
            <a:alphaModFix/>
          </a:blip>
          <a:srcRect b="0" l="0" r="0" t="0"/>
          <a:stretch/>
        </p:blipFill>
        <p:spPr>
          <a:xfrm>
            <a:off x="457200" y="6349587"/>
            <a:ext cx="3456732" cy="3718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4"/>
          <p:cNvSpPr txBox="1"/>
          <p:nvPr>
            <p:ph type="ctrTitle"/>
          </p:nvPr>
        </p:nvSpPr>
        <p:spPr>
          <a:xfrm>
            <a:off x="653361" y="427242"/>
            <a:ext cx="7772400" cy="692713"/>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dk2"/>
              </a:buClr>
              <a:buSzPts val="2900"/>
              <a:buFont typeface="Calibri"/>
              <a:buNone/>
            </a:pPr>
            <a:r>
              <a:rPr lang="en-GB"/>
              <a:t>Information for BOTH marshals and umpires</a:t>
            </a:r>
            <a:endParaRPr/>
          </a:p>
        </p:txBody>
      </p:sp>
      <p:pic>
        <p:nvPicPr>
          <p:cNvPr id="142" name="Google Shape;142;p14"/>
          <p:cNvPicPr preferRelativeResize="0"/>
          <p:nvPr/>
        </p:nvPicPr>
        <p:blipFill rotWithShape="1">
          <a:blip r:embed="rId3">
            <a:alphaModFix/>
          </a:blip>
          <a:srcRect b="0" l="0" r="0" t="0"/>
          <a:stretch/>
        </p:blipFill>
        <p:spPr>
          <a:xfrm>
            <a:off x="0" y="2438400"/>
            <a:ext cx="9144000" cy="4419600"/>
          </a:xfrm>
          <a:prstGeom prst="rect">
            <a:avLst/>
          </a:prstGeom>
          <a:noFill/>
          <a:ln>
            <a:noFill/>
          </a:ln>
        </p:spPr>
      </p:pic>
      <p:sp>
        <p:nvSpPr>
          <p:cNvPr id="143" name="Google Shape;143;p14"/>
          <p:cNvSpPr txBox="1"/>
          <p:nvPr/>
        </p:nvSpPr>
        <p:spPr>
          <a:xfrm>
            <a:off x="107504" y="1321757"/>
            <a:ext cx="8928992" cy="1200329"/>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2"/>
              </a:buClr>
              <a:buSzPts val="2800"/>
              <a:buFont typeface="Arial"/>
              <a:buChar char="•"/>
            </a:pPr>
            <a:r>
              <a:rPr lang="en-GB" sz="2800">
                <a:solidFill>
                  <a:schemeClr val="dk2"/>
                </a:solidFill>
                <a:latin typeface="Calibri"/>
                <a:ea typeface="Calibri"/>
                <a:cs typeface="Calibri"/>
                <a:sym typeface="Calibri"/>
              </a:rPr>
              <a:t>Preparation</a:t>
            </a:r>
            <a:endParaRPr/>
          </a:p>
          <a:p>
            <a:pPr indent="-457200" lvl="0" marL="457200" marR="0" rtl="0" algn="l">
              <a:spcBef>
                <a:spcPts val="0"/>
              </a:spcBef>
              <a:spcAft>
                <a:spcPts val="0"/>
              </a:spcAft>
              <a:buClr>
                <a:schemeClr val="dk2"/>
              </a:buClr>
              <a:buSzPts val="2800"/>
              <a:buFont typeface="Arial"/>
              <a:buChar char="•"/>
            </a:pPr>
            <a:r>
              <a:rPr lang="en-GB" sz="2800">
                <a:solidFill>
                  <a:schemeClr val="dk2"/>
                </a:solidFill>
                <a:latin typeface="Calibri"/>
                <a:ea typeface="Calibri"/>
                <a:cs typeface="Calibri"/>
                <a:sym typeface="Calibri"/>
              </a:rPr>
              <a:t>The circulation pattern</a:t>
            </a:r>
            <a:endParaRPr/>
          </a:p>
          <a:p>
            <a:pPr indent="-184150" lvl="0" marL="285750" marR="0" rtl="0" algn="l">
              <a:spcBef>
                <a:spcPts val="0"/>
              </a:spcBef>
              <a:spcAft>
                <a:spcPts val="0"/>
              </a:spcAft>
              <a:buClr>
                <a:schemeClr val="dk1"/>
              </a:buClr>
              <a:buSzPts val="1600"/>
              <a:buFont typeface="Arial"/>
              <a:buNone/>
            </a:pPr>
            <a:r>
              <a:t/>
            </a:r>
            <a:endParaRPr b="1" sz="1600">
              <a:solidFill>
                <a:schemeClr val="dk2"/>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68"/>
          <p:cNvSpPr txBox="1"/>
          <p:nvPr>
            <p:ph idx="4294967295" type="title"/>
          </p:nvPr>
        </p:nvSpPr>
        <p:spPr>
          <a:xfrm>
            <a:off x="457200" y="274638"/>
            <a:ext cx="8229600" cy="84931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202058"/>
              </a:buClr>
              <a:buSzPts val="2000"/>
              <a:buFont typeface="Calibri"/>
              <a:buNone/>
            </a:pPr>
            <a:r>
              <a:rPr b="1" lang="en-GB" sz="2000">
                <a:solidFill>
                  <a:srgbClr val="202058"/>
                </a:solidFill>
              </a:rPr>
              <a:t>Don’t worry about the river</a:t>
            </a:r>
            <a:endParaRPr/>
          </a:p>
        </p:txBody>
      </p:sp>
      <p:sp>
        <p:nvSpPr>
          <p:cNvPr id="941" name="Google Shape;941;p68"/>
          <p:cNvSpPr txBox="1"/>
          <p:nvPr/>
        </p:nvSpPr>
        <p:spPr>
          <a:xfrm>
            <a:off x="457200" y="1196975"/>
            <a:ext cx="8229600" cy="4679950"/>
          </a:xfrm>
          <a:prstGeom prst="rect">
            <a:avLst/>
          </a:prstGeom>
          <a:noFill/>
          <a:ln>
            <a:noFill/>
          </a:ln>
        </p:spPr>
        <p:txBody>
          <a:bodyPr anchorCtr="0" anchor="t" bIns="45000" lIns="90000" spcFirstLastPara="1" rIns="90000" wrap="square" tIns="45000">
            <a:noAutofit/>
          </a:bodyPr>
          <a:lstStyle/>
          <a:p>
            <a:pPr indent="-341313" lvl="0" marL="341313" marR="0" rtl="0" algn="l">
              <a:lnSpc>
                <a:spcPct val="100000"/>
              </a:lnSpc>
              <a:spcBef>
                <a:spcPts val="0"/>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Ignore river checks, they aren’t for you, they’re for river (yellow-bibbed) marshals</a:t>
            </a:r>
            <a:endParaRPr/>
          </a:p>
          <a:p>
            <a:pPr indent="-341313" lvl="0" marL="341313" marR="0" rtl="0" algn="l">
              <a:lnSpc>
                <a:spcPct val="100000"/>
              </a:lnSpc>
              <a:spcBef>
                <a:spcPts val="1788"/>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There are two occasions on which you should alert the Senior Umpire: if a pedestrian requires</a:t>
            </a:r>
            <a:r>
              <a:rPr b="1" lang="en-GB" sz="1800">
                <a:solidFill>
                  <a:srgbClr val="202058"/>
                </a:solidFill>
                <a:latin typeface="Calibri"/>
                <a:ea typeface="Calibri"/>
                <a:cs typeface="Calibri"/>
                <a:sym typeface="Calibri"/>
              </a:rPr>
              <a:t> first aid</a:t>
            </a:r>
            <a:r>
              <a:rPr lang="en-GB" sz="1800">
                <a:solidFill>
                  <a:srgbClr val="202058"/>
                </a:solidFill>
                <a:latin typeface="Calibri"/>
                <a:ea typeface="Calibri"/>
                <a:cs typeface="Calibri"/>
                <a:sym typeface="Calibri"/>
              </a:rPr>
              <a:t> or if a pedestrian goes </a:t>
            </a:r>
            <a:r>
              <a:rPr b="1" lang="en-GB" sz="1800">
                <a:solidFill>
                  <a:srgbClr val="202058"/>
                </a:solidFill>
                <a:latin typeface="Calibri"/>
                <a:ea typeface="Calibri"/>
                <a:cs typeface="Calibri"/>
                <a:sym typeface="Calibri"/>
              </a:rPr>
              <a:t>into the water</a:t>
            </a:r>
            <a:r>
              <a:rPr lang="en-GB" sz="1800">
                <a:solidFill>
                  <a:srgbClr val="202058"/>
                </a:solidFill>
                <a:latin typeface="Calibri"/>
                <a:ea typeface="Calibri"/>
                <a:cs typeface="Calibri"/>
                <a:sym typeface="Calibri"/>
              </a:rPr>
              <a:t>.</a:t>
            </a:r>
            <a:endParaRPr/>
          </a:p>
          <a:p>
            <a:pPr indent="-341313" lvl="0" marL="341313" marR="0" rtl="0" algn="l">
              <a:lnSpc>
                <a:spcPct val="100000"/>
              </a:lnSpc>
              <a:spcBef>
                <a:spcPts val="1788"/>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Do NOT tell the SU if there is a towpath blockage:  if that happens all cyclists including umpires/marshals/coaches must simply wait until it clears.  We will </a:t>
            </a:r>
            <a:r>
              <a:rPr b="1" lang="en-GB" sz="1800">
                <a:solidFill>
                  <a:srgbClr val="202058"/>
                </a:solidFill>
                <a:latin typeface="Calibri"/>
                <a:ea typeface="Calibri"/>
                <a:cs typeface="Calibri"/>
                <a:sym typeface="Calibri"/>
              </a:rPr>
              <a:t>NOT</a:t>
            </a:r>
            <a:r>
              <a:rPr lang="en-GB" sz="1800">
                <a:solidFill>
                  <a:srgbClr val="202058"/>
                </a:solidFill>
                <a:latin typeface="Calibri"/>
                <a:ea typeface="Calibri"/>
                <a:cs typeface="Calibri"/>
                <a:sym typeface="Calibri"/>
              </a:rPr>
              <a:t> be stopping the racing for a towpath blockage.</a:t>
            </a:r>
            <a:endParaRPr/>
          </a:p>
        </p:txBody>
      </p:sp>
      <p:sp>
        <p:nvSpPr>
          <p:cNvPr id="942" name="Google Shape;942;p68"/>
          <p:cNvSpPr txBox="1"/>
          <p:nvPr/>
        </p:nvSpPr>
        <p:spPr>
          <a:xfrm>
            <a:off x="6553200" y="6356350"/>
            <a:ext cx="2133600" cy="365125"/>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en-GB" sz="1800">
                <a:solidFill>
                  <a:srgbClr val="000000"/>
                </a:solidFill>
                <a:latin typeface="Calibri"/>
                <a:ea typeface="Calibri"/>
                <a:cs typeface="Calibri"/>
                <a:sym typeface="Calibri"/>
              </a:rPr>
              <a:t>60</a:t>
            </a:r>
            <a:endParaRPr/>
          </a:p>
        </p:txBody>
      </p:sp>
      <p:pic>
        <p:nvPicPr>
          <p:cNvPr id="943" name="Google Shape;943;p68"/>
          <p:cNvPicPr preferRelativeResize="0"/>
          <p:nvPr/>
        </p:nvPicPr>
        <p:blipFill rotWithShape="1">
          <a:blip r:embed="rId3">
            <a:alphaModFix/>
          </a:blip>
          <a:srcRect b="0" l="0" r="0" t="0"/>
          <a:stretch/>
        </p:blipFill>
        <p:spPr>
          <a:xfrm>
            <a:off x="457200" y="6322543"/>
            <a:ext cx="3456732" cy="371888"/>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69"/>
          <p:cNvSpPr txBox="1"/>
          <p:nvPr>
            <p:ph idx="4294967295" type="title"/>
          </p:nvPr>
        </p:nvSpPr>
        <p:spPr>
          <a:xfrm>
            <a:off x="457200" y="274638"/>
            <a:ext cx="8229600" cy="84931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202058"/>
              </a:buClr>
              <a:buSzPts val="2000"/>
              <a:buFont typeface="Calibri"/>
              <a:buNone/>
            </a:pPr>
            <a:r>
              <a:rPr b="1" lang="en-GB" sz="2000" u="sng">
                <a:solidFill>
                  <a:srgbClr val="202058"/>
                </a:solidFill>
              </a:rPr>
              <a:t>Do</a:t>
            </a:r>
            <a:r>
              <a:rPr b="1" lang="en-GB" sz="2000">
                <a:solidFill>
                  <a:srgbClr val="202058"/>
                </a:solidFill>
              </a:rPr>
              <a:t> worry about the bank!</a:t>
            </a:r>
            <a:endParaRPr/>
          </a:p>
        </p:txBody>
      </p:sp>
      <p:sp>
        <p:nvSpPr>
          <p:cNvPr id="950" name="Google Shape;950;p69"/>
          <p:cNvSpPr txBox="1"/>
          <p:nvPr/>
        </p:nvSpPr>
        <p:spPr>
          <a:xfrm>
            <a:off x="457200" y="1196975"/>
            <a:ext cx="8229600" cy="4679950"/>
          </a:xfrm>
          <a:prstGeom prst="rect">
            <a:avLst/>
          </a:prstGeom>
          <a:noFill/>
          <a:ln>
            <a:noFill/>
          </a:ln>
        </p:spPr>
        <p:txBody>
          <a:bodyPr anchorCtr="0" anchor="t" bIns="45000" lIns="90000" spcFirstLastPara="1" rIns="90000" wrap="square" tIns="45000">
            <a:noAutofit/>
          </a:bodyPr>
          <a:lstStyle/>
          <a:p>
            <a:pPr indent="-341313" lvl="0" marL="341313" marR="0" rtl="0" algn="l">
              <a:lnSpc>
                <a:spcPct val="100000"/>
              </a:lnSpc>
              <a:spcBef>
                <a:spcPts val="0"/>
              </a:spcBef>
              <a:spcAft>
                <a:spcPts val="0"/>
              </a:spcAft>
              <a:buClr>
                <a:srgbClr val="000000"/>
              </a:buClr>
              <a:buSzPts val="810"/>
              <a:buFont typeface="Arial"/>
              <a:buChar char="•"/>
            </a:pPr>
            <a:r>
              <a:rPr b="1" lang="en-GB" sz="1800">
                <a:solidFill>
                  <a:srgbClr val="202058"/>
                </a:solidFill>
                <a:latin typeface="Calibri"/>
                <a:ea typeface="Calibri"/>
                <a:cs typeface="Calibri"/>
                <a:sym typeface="Calibri"/>
              </a:rPr>
              <a:t>Don’t</a:t>
            </a:r>
            <a:r>
              <a:rPr lang="en-GB" sz="1800">
                <a:solidFill>
                  <a:srgbClr val="202058"/>
                </a:solidFill>
                <a:latin typeface="Calibri"/>
                <a:ea typeface="Calibri"/>
                <a:cs typeface="Calibri"/>
                <a:sym typeface="Calibri"/>
              </a:rPr>
              <a:t> stand in the way of the race bikes yourself!</a:t>
            </a:r>
            <a:endParaRPr/>
          </a:p>
          <a:p>
            <a:pPr indent="-341313" lvl="0" marL="341313" marR="0" rtl="0" algn="l">
              <a:lnSpc>
                <a:spcPct val="100000"/>
              </a:lnSpc>
              <a:spcBef>
                <a:spcPts val="1788"/>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Don’t ever put your radio down</a:t>
            </a:r>
            <a:endParaRPr/>
          </a:p>
          <a:p>
            <a:pPr indent="-341313" lvl="0" marL="341313" marR="0" rtl="0" algn="l">
              <a:lnSpc>
                <a:spcPct val="100000"/>
              </a:lnSpc>
              <a:spcBef>
                <a:spcPts val="1788"/>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You do not need a klaxon</a:t>
            </a:r>
            <a:endParaRPr/>
          </a:p>
          <a:p>
            <a:pPr indent="-341313" lvl="0" marL="341313" marR="0" rtl="0" algn="l">
              <a:lnSpc>
                <a:spcPct val="100000"/>
              </a:lnSpc>
              <a:spcBef>
                <a:spcPts val="1788"/>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If you see a new problem in the river alert the nearest marshal (all of you have one nearby) and they will deal with it</a:t>
            </a:r>
            <a:endParaRPr/>
          </a:p>
          <a:p>
            <a:pPr indent="-341313" lvl="0" marL="341313" marR="0" rtl="0" algn="l">
              <a:lnSpc>
                <a:spcPct val="100000"/>
              </a:lnSpc>
              <a:spcBef>
                <a:spcPts val="1788"/>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If someone falls off the bank during a race, alert the Senior Umpire straight away, unless a river marshal is already doing so.</a:t>
            </a:r>
            <a:endParaRPr/>
          </a:p>
          <a:p>
            <a:pPr indent="-341313" lvl="0" marL="341313" marR="0" rtl="0" algn="l">
              <a:lnSpc>
                <a:spcPct val="100000"/>
              </a:lnSpc>
              <a:spcBef>
                <a:spcPts val="1788"/>
              </a:spcBef>
              <a:spcAft>
                <a:spcPts val="0"/>
              </a:spcAft>
              <a:buClr>
                <a:schemeClr val="dk1"/>
              </a:buClr>
              <a:buSzPts val="1800"/>
              <a:buFont typeface="Times New Roman"/>
              <a:buNone/>
            </a:pPr>
            <a:r>
              <a:t/>
            </a:r>
            <a:endParaRPr sz="1800">
              <a:solidFill>
                <a:srgbClr val="202058"/>
              </a:solidFill>
              <a:latin typeface="Calibri"/>
              <a:ea typeface="Calibri"/>
              <a:cs typeface="Calibri"/>
              <a:sym typeface="Calibri"/>
            </a:endParaRPr>
          </a:p>
          <a:p>
            <a:pPr indent="-341313" lvl="0" marL="341313" marR="0" rtl="0" algn="l">
              <a:lnSpc>
                <a:spcPct val="100000"/>
              </a:lnSpc>
              <a:spcBef>
                <a:spcPts val="1788"/>
              </a:spcBef>
              <a:spcAft>
                <a:spcPts val="0"/>
              </a:spcAft>
              <a:buClr>
                <a:schemeClr val="dk1"/>
              </a:buClr>
              <a:buSzPts val="1800"/>
              <a:buFont typeface="Times New Roman"/>
              <a:buNone/>
            </a:pPr>
            <a:r>
              <a:t/>
            </a:r>
            <a:endParaRPr sz="1800">
              <a:solidFill>
                <a:srgbClr val="202058"/>
              </a:solidFill>
              <a:latin typeface="Calibri"/>
              <a:ea typeface="Calibri"/>
              <a:cs typeface="Calibri"/>
              <a:sym typeface="Calibri"/>
            </a:endParaRPr>
          </a:p>
        </p:txBody>
      </p:sp>
      <p:sp>
        <p:nvSpPr>
          <p:cNvPr id="951" name="Google Shape;951;p69"/>
          <p:cNvSpPr txBox="1"/>
          <p:nvPr/>
        </p:nvSpPr>
        <p:spPr>
          <a:xfrm>
            <a:off x="6553200" y="6356350"/>
            <a:ext cx="2133600" cy="365125"/>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en-GB" sz="1800">
                <a:solidFill>
                  <a:srgbClr val="000000"/>
                </a:solidFill>
                <a:latin typeface="Calibri"/>
                <a:ea typeface="Calibri"/>
                <a:cs typeface="Calibri"/>
                <a:sym typeface="Calibri"/>
              </a:rPr>
              <a:t>61</a:t>
            </a:r>
            <a:endParaRPr/>
          </a:p>
        </p:txBody>
      </p:sp>
      <p:pic>
        <p:nvPicPr>
          <p:cNvPr id="952" name="Google Shape;952;p69"/>
          <p:cNvPicPr preferRelativeResize="0"/>
          <p:nvPr/>
        </p:nvPicPr>
        <p:blipFill rotWithShape="1">
          <a:blip r:embed="rId3">
            <a:alphaModFix/>
          </a:blip>
          <a:srcRect b="0" l="0" r="0" t="0"/>
          <a:stretch/>
        </p:blipFill>
        <p:spPr>
          <a:xfrm>
            <a:off x="457200" y="6349587"/>
            <a:ext cx="3456732" cy="37188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70"/>
          <p:cNvSpPr txBox="1"/>
          <p:nvPr>
            <p:ph idx="4294967295" type="title"/>
          </p:nvPr>
        </p:nvSpPr>
        <p:spPr>
          <a:xfrm>
            <a:off x="457200" y="274638"/>
            <a:ext cx="8229600" cy="84931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202058"/>
              </a:buClr>
              <a:buSzPts val="2000"/>
              <a:buFont typeface="Calibri"/>
              <a:buNone/>
            </a:pPr>
            <a:r>
              <a:rPr b="1" lang="en-GB" sz="2000">
                <a:solidFill>
                  <a:srgbClr val="202058"/>
                </a:solidFill>
              </a:rPr>
              <a:t>Keep the public safe – general points</a:t>
            </a:r>
            <a:br>
              <a:rPr b="1" lang="en-GB" sz="2000">
                <a:solidFill>
                  <a:srgbClr val="202058"/>
                </a:solidFill>
              </a:rPr>
            </a:br>
            <a:endParaRPr b="1" sz="2000">
              <a:solidFill>
                <a:srgbClr val="202058"/>
              </a:solidFill>
            </a:endParaRPr>
          </a:p>
        </p:txBody>
      </p:sp>
      <p:sp>
        <p:nvSpPr>
          <p:cNvPr id="959" name="Google Shape;959;p70"/>
          <p:cNvSpPr txBox="1"/>
          <p:nvPr/>
        </p:nvSpPr>
        <p:spPr>
          <a:xfrm>
            <a:off x="457200" y="764704"/>
            <a:ext cx="8229600" cy="5112221"/>
          </a:xfrm>
          <a:prstGeom prst="rect">
            <a:avLst/>
          </a:prstGeom>
          <a:noFill/>
          <a:ln>
            <a:noFill/>
          </a:ln>
        </p:spPr>
        <p:txBody>
          <a:bodyPr anchorCtr="0" anchor="t" bIns="45000" lIns="90000" spcFirstLastPara="1" rIns="90000" wrap="square" tIns="45000">
            <a:noAutofit/>
          </a:bodyPr>
          <a:lstStyle/>
          <a:p>
            <a:pPr indent="-341313" lvl="0" marL="341313" marR="0" rtl="0" algn="l">
              <a:lnSpc>
                <a:spcPct val="100000"/>
              </a:lnSpc>
              <a:spcBef>
                <a:spcPts val="0"/>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Don’t worry about the river – unless there is an emergency and you don’t think the river marshals have seen it</a:t>
            </a:r>
            <a:endParaRPr/>
          </a:p>
          <a:p>
            <a:pPr indent="-341313" lvl="0" marL="341313" marR="0" rtl="0" algn="l">
              <a:lnSpc>
                <a:spcPct val="100000"/>
              </a:lnSpc>
              <a:spcBef>
                <a:spcPts val="363"/>
              </a:spcBef>
              <a:spcAft>
                <a:spcPts val="0"/>
              </a:spcAft>
              <a:buClr>
                <a:srgbClr val="000000"/>
              </a:buClr>
              <a:buSzPts val="810"/>
              <a:buFont typeface="Arial"/>
              <a:buChar char="•"/>
            </a:pPr>
            <a:r>
              <a:rPr b="1" lang="en-GB" sz="1800">
                <a:solidFill>
                  <a:srgbClr val="202058"/>
                </a:solidFill>
                <a:latin typeface="Calibri"/>
                <a:ea typeface="Calibri"/>
                <a:cs typeface="Calibri"/>
                <a:sym typeface="Calibri"/>
              </a:rPr>
              <a:t>Advise</a:t>
            </a:r>
            <a:r>
              <a:rPr lang="en-GB" sz="1800">
                <a:solidFill>
                  <a:srgbClr val="202058"/>
                </a:solidFill>
                <a:latin typeface="Calibri"/>
                <a:ea typeface="Calibri"/>
                <a:cs typeface="Calibri"/>
                <a:sym typeface="Calibri"/>
              </a:rPr>
              <a:t> towpath users as to what’s going on and what they can do to stay safe </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Be polite! You are the public face of the event, we get complaints when people are rude</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Listen to your radio so you know what’s going on. </a:t>
            </a:r>
            <a:r>
              <a:rPr b="1" lang="en-GB" sz="1800">
                <a:solidFill>
                  <a:srgbClr val="202058"/>
                </a:solidFill>
                <a:latin typeface="Calibri"/>
                <a:ea typeface="Calibri"/>
                <a:cs typeface="Calibri"/>
                <a:sym typeface="Calibri"/>
              </a:rPr>
              <a:t>Don’t put your radio down!</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No alcohol, however tempting it may be.</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Don’t sit down, you need to be wandering around talking to people all the time.</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If there are large groups of people milling around on the towpath, please politely remind them of what’s going on and ask them to keep the towpath clear</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Make a note of where small children are and ask parents to keep a hand on them during races. Small children are our biggest worry-they are fragile and unpredictable</a:t>
            </a:r>
            <a:endParaRPr/>
          </a:p>
          <a:p>
            <a:pPr indent="-341313" lvl="0" marL="341313" marR="0" rtl="0" algn="l">
              <a:lnSpc>
                <a:spcPct val="100000"/>
              </a:lnSpc>
              <a:spcBef>
                <a:spcPts val="363"/>
              </a:spcBef>
              <a:spcAft>
                <a:spcPts val="0"/>
              </a:spcAft>
              <a:buClr>
                <a:srgbClr val="000000"/>
              </a:buClr>
              <a:buSzPts val="810"/>
              <a:buFont typeface="Arial"/>
              <a:buChar char="•"/>
            </a:pPr>
            <a:r>
              <a:rPr b="1" lang="en-GB" sz="1800">
                <a:solidFill>
                  <a:srgbClr val="202058"/>
                </a:solidFill>
                <a:latin typeface="Calibri"/>
                <a:ea typeface="Calibri"/>
                <a:cs typeface="Calibri"/>
                <a:sym typeface="Calibri"/>
              </a:rPr>
              <a:t>Don’t stand in the middle of the towpath yourself!</a:t>
            </a:r>
            <a:endParaRPr/>
          </a:p>
          <a:p>
            <a:pPr indent="-341313" lvl="0" marL="341313" marR="0" rtl="0" algn="l">
              <a:lnSpc>
                <a:spcPct val="100000"/>
              </a:lnSpc>
              <a:spcBef>
                <a:spcPts val="363"/>
              </a:spcBef>
              <a:spcAft>
                <a:spcPts val="0"/>
              </a:spcAft>
              <a:buClr>
                <a:schemeClr val="dk1"/>
              </a:buClr>
              <a:buSzPts val="1800"/>
              <a:buFont typeface="Times New Roman"/>
              <a:buNone/>
            </a:pPr>
            <a:r>
              <a:t/>
            </a:r>
            <a:endParaRPr sz="1800">
              <a:solidFill>
                <a:srgbClr val="202058"/>
              </a:solidFill>
              <a:latin typeface="Calibri"/>
              <a:ea typeface="Calibri"/>
              <a:cs typeface="Calibri"/>
              <a:sym typeface="Calibri"/>
            </a:endParaRPr>
          </a:p>
        </p:txBody>
      </p:sp>
      <p:sp>
        <p:nvSpPr>
          <p:cNvPr id="960" name="Google Shape;960;p70"/>
          <p:cNvSpPr txBox="1"/>
          <p:nvPr/>
        </p:nvSpPr>
        <p:spPr>
          <a:xfrm>
            <a:off x="6553200" y="6356350"/>
            <a:ext cx="2133600" cy="365125"/>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fld id="{00000000-1234-1234-1234-123412341234}" type="slidenum">
              <a:rPr lang="en-GB" sz="1800">
                <a:solidFill>
                  <a:srgbClr val="000000"/>
                </a:solidFill>
                <a:latin typeface="Calibri"/>
                <a:ea typeface="Calibri"/>
                <a:cs typeface="Calibri"/>
                <a:sym typeface="Calibri"/>
              </a:rPr>
              <a:t>‹#›</a:t>
            </a:fld>
            <a:endParaRPr sz="1800">
              <a:solidFill>
                <a:srgbClr val="000000"/>
              </a:solidFill>
              <a:latin typeface="Calibri"/>
              <a:ea typeface="Calibri"/>
              <a:cs typeface="Calibri"/>
              <a:sym typeface="Calibri"/>
            </a:endParaRPr>
          </a:p>
        </p:txBody>
      </p:sp>
      <p:pic>
        <p:nvPicPr>
          <p:cNvPr id="961" name="Google Shape;961;p70"/>
          <p:cNvPicPr preferRelativeResize="0"/>
          <p:nvPr/>
        </p:nvPicPr>
        <p:blipFill rotWithShape="1">
          <a:blip r:embed="rId3">
            <a:alphaModFix/>
          </a:blip>
          <a:srcRect b="0" l="0" r="0" t="0"/>
          <a:stretch/>
        </p:blipFill>
        <p:spPr>
          <a:xfrm>
            <a:off x="457200" y="6349587"/>
            <a:ext cx="3456732" cy="37188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71"/>
          <p:cNvSpPr txBox="1"/>
          <p:nvPr>
            <p:ph idx="4294967295" type="title"/>
          </p:nvPr>
        </p:nvSpPr>
        <p:spPr>
          <a:xfrm>
            <a:off x="457200" y="274638"/>
            <a:ext cx="8229600" cy="84931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202058"/>
              </a:buClr>
              <a:buSzPts val="2000"/>
              <a:buFont typeface="Calibri"/>
              <a:buNone/>
            </a:pPr>
            <a:r>
              <a:rPr b="1" lang="en-GB" sz="2000">
                <a:solidFill>
                  <a:srgbClr val="202058"/>
                </a:solidFill>
              </a:rPr>
              <a:t>Points for cyclists</a:t>
            </a:r>
            <a:br>
              <a:rPr b="1" lang="en-GB" sz="2000">
                <a:solidFill>
                  <a:srgbClr val="202058"/>
                </a:solidFill>
              </a:rPr>
            </a:br>
            <a:r>
              <a:rPr i="1" lang="en-GB" sz="2000">
                <a:solidFill>
                  <a:srgbClr val="202058"/>
                </a:solidFill>
              </a:rPr>
              <a:t>The towpath isn’t yours!</a:t>
            </a:r>
            <a:endParaRPr/>
          </a:p>
        </p:txBody>
      </p:sp>
      <p:sp>
        <p:nvSpPr>
          <p:cNvPr id="968" name="Google Shape;968;p71"/>
          <p:cNvSpPr txBox="1"/>
          <p:nvPr/>
        </p:nvSpPr>
        <p:spPr>
          <a:xfrm>
            <a:off x="457200" y="1123950"/>
            <a:ext cx="8229600" cy="4752305"/>
          </a:xfrm>
          <a:prstGeom prst="rect">
            <a:avLst/>
          </a:prstGeom>
          <a:noFill/>
          <a:ln>
            <a:noFill/>
          </a:ln>
        </p:spPr>
        <p:txBody>
          <a:bodyPr anchorCtr="0" anchor="t" bIns="45000" lIns="90000" spcFirstLastPara="1" rIns="90000" wrap="square" tIns="45000">
            <a:noAutofit/>
          </a:bodyPr>
          <a:lstStyle/>
          <a:p>
            <a:pPr indent="-341313" lvl="0" marL="341313" marR="0" rtl="0" algn="l">
              <a:lnSpc>
                <a:spcPct val="100000"/>
              </a:lnSpc>
              <a:spcBef>
                <a:spcPts val="0"/>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Pedestrians have right of way, don’t order them about.</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Watch out for groups of pedestrians, there may be something behind them you can’t see!</a:t>
            </a:r>
            <a:endParaRPr/>
          </a:p>
          <a:p>
            <a:pPr indent="-341313" lvl="0" marL="341313" marR="0" rtl="0" algn="l">
              <a:lnSpc>
                <a:spcPct val="100000"/>
              </a:lnSpc>
              <a:spcBef>
                <a:spcPts val="363"/>
              </a:spcBef>
              <a:spcAft>
                <a:spcPts val="0"/>
              </a:spcAft>
              <a:buClr>
                <a:srgbClr val="000000"/>
              </a:buClr>
              <a:buSzPts val="810"/>
              <a:buFont typeface="Arial"/>
              <a:buChar char="•"/>
            </a:pPr>
            <a:r>
              <a:rPr lang="en-GB" sz="1800">
                <a:solidFill>
                  <a:srgbClr val="202058"/>
                </a:solidFill>
                <a:latin typeface="Calibri"/>
                <a:ea typeface="Calibri"/>
                <a:cs typeface="Calibri"/>
                <a:sym typeface="Calibri"/>
              </a:rPr>
              <a:t>Always ride so you can stop quickly if you need to. People may appear suddenly, particularly around Donny bridge and crowds</a:t>
            </a:r>
            <a:endParaRPr/>
          </a:p>
          <a:p>
            <a:pPr indent="-341313" lvl="0" marL="341313" marR="0" rtl="0" algn="l">
              <a:lnSpc>
                <a:spcPct val="100000"/>
              </a:lnSpc>
              <a:spcBef>
                <a:spcPts val="363"/>
              </a:spcBef>
              <a:spcAft>
                <a:spcPts val="0"/>
              </a:spcAft>
              <a:buClr>
                <a:srgbClr val="000000"/>
              </a:buClr>
              <a:buSzPts val="810"/>
              <a:buFont typeface="Arial"/>
              <a:buChar char="•"/>
            </a:pPr>
            <a:r>
              <a:rPr b="1" lang="en-GB" sz="1800">
                <a:solidFill>
                  <a:srgbClr val="202058"/>
                </a:solidFill>
                <a:latin typeface="Calibri"/>
                <a:ea typeface="Calibri"/>
                <a:cs typeface="Calibri"/>
                <a:sym typeface="Calibri"/>
              </a:rPr>
              <a:t>Make sure your bike is in good repair!</a:t>
            </a:r>
            <a:r>
              <a:rPr lang="en-GB" sz="1800">
                <a:solidFill>
                  <a:srgbClr val="202058"/>
                </a:solidFill>
                <a:latin typeface="Calibri"/>
                <a:ea typeface="Calibri"/>
                <a:cs typeface="Calibri"/>
                <a:sym typeface="Calibri"/>
              </a:rPr>
              <a:t> Getting basic repairs done on your bike is inexpensive and worth it; if you have an accident because your bike is in bad repair, it’s probably you who hits the tarmac or falls in the river!</a:t>
            </a:r>
            <a:endParaRPr/>
          </a:p>
          <a:p>
            <a:pPr indent="-284163" lvl="1" marL="457170" marR="0" rtl="0" algn="l">
              <a:lnSpc>
                <a:spcPct val="100000"/>
              </a:lnSpc>
              <a:spcBef>
                <a:spcPts val="363"/>
              </a:spcBef>
              <a:spcAft>
                <a:spcPts val="0"/>
              </a:spcAft>
              <a:buClr>
                <a:srgbClr val="000000"/>
              </a:buClr>
              <a:buSzPts val="1350"/>
              <a:buFont typeface="Arial"/>
              <a:buChar char="–"/>
            </a:pPr>
            <a:r>
              <a:rPr b="0" i="0" lang="en-GB" sz="1800" u="none" cap="none" strike="noStrike">
                <a:solidFill>
                  <a:srgbClr val="202058"/>
                </a:solidFill>
                <a:latin typeface="Calibri"/>
                <a:ea typeface="Calibri"/>
                <a:cs typeface="Calibri"/>
                <a:sym typeface="Calibri"/>
              </a:rPr>
              <a:t>You are legally required to have both brakes fully functional</a:t>
            </a:r>
            <a:endParaRPr/>
          </a:p>
          <a:p>
            <a:pPr indent="-341313" lvl="0" marL="341313" marR="0" rtl="0" algn="l">
              <a:lnSpc>
                <a:spcPct val="100000"/>
              </a:lnSpc>
              <a:spcBef>
                <a:spcPts val="363"/>
              </a:spcBef>
              <a:spcAft>
                <a:spcPts val="0"/>
              </a:spcAft>
              <a:buClr>
                <a:srgbClr val="FF0000"/>
              </a:buClr>
              <a:buSzPts val="810"/>
              <a:buFont typeface="Arial"/>
              <a:buChar char="•"/>
            </a:pPr>
            <a:r>
              <a:rPr lang="en-GB" sz="1800">
                <a:solidFill>
                  <a:srgbClr val="202058"/>
                </a:solidFill>
                <a:latin typeface="Calibri"/>
                <a:ea typeface="Calibri"/>
                <a:cs typeface="Calibri"/>
                <a:sym typeface="Calibri"/>
              </a:rPr>
              <a:t>Do not put anyone, yourself or others, at risk. </a:t>
            </a:r>
            <a:endParaRPr/>
          </a:p>
          <a:p>
            <a:pPr indent="-341313" lvl="0" marL="341313" marR="0" rtl="0" algn="l">
              <a:lnSpc>
                <a:spcPct val="100000"/>
              </a:lnSpc>
              <a:spcBef>
                <a:spcPts val="363"/>
              </a:spcBef>
              <a:spcAft>
                <a:spcPts val="0"/>
              </a:spcAft>
              <a:buClr>
                <a:srgbClr val="FF0000"/>
              </a:buClr>
              <a:buSzPts val="810"/>
              <a:buFont typeface="Arial"/>
              <a:buChar char="•"/>
            </a:pPr>
            <a:r>
              <a:rPr lang="en-GB" sz="1800">
                <a:solidFill>
                  <a:srgbClr val="202058"/>
                </a:solidFill>
                <a:latin typeface="Calibri"/>
                <a:ea typeface="Calibri"/>
                <a:cs typeface="Calibri"/>
                <a:sym typeface="Calibri"/>
              </a:rPr>
              <a:t>If in doubt, </a:t>
            </a:r>
            <a:r>
              <a:rPr b="1" lang="en-GB" sz="1800">
                <a:solidFill>
                  <a:srgbClr val="202058"/>
                </a:solidFill>
                <a:latin typeface="Calibri"/>
                <a:ea typeface="Calibri"/>
                <a:cs typeface="Calibri"/>
                <a:sym typeface="Calibri"/>
              </a:rPr>
              <a:t>STOP!</a:t>
            </a:r>
            <a:endParaRPr/>
          </a:p>
          <a:p>
            <a:pPr indent="-341313" lvl="0" marL="341313" marR="0" rtl="0" algn="l">
              <a:lnSpc>
                <a:spcPct val="100000"/>
              </a:lnSpc>
              <a:spcBef>
                <a:spcPts val="363"/>
              </a:spcBef>
              <a:spcAft>
                <a:spcPts val="0"/>
              </a:spcAft>
              <a:buClr>
                <a:srgbClr val="FF0000"/>
              </a:buClr>
              <a:buSzPts val="810"/>
              <a:buFont typeface="Arial"/>
              <a:buChar char="•"/>
            </a:pPr>
            <a:r>
              <a:rPr lang="en-GB" sz="1800">
                <a:solidFill>
                  <a:srgbClr val="202058"/>
                </a:solidFill>
                <a:latin typeface="Calibri"/>
                <a:ea typeface="Calibri"/>
                <a:cs typeface="Calibri"/>
                <a:sym typeface="Calibri"/>
              </a:rPr>
              <a:t>Don’t carry anything in your hands while following a race</a:t>
            </a:r>
            <a:endParaRPr/>
          </a:p>
        </p:txBody>
      </p:sp>
      <p:sp>
        <p:nvSpPr>
          <p:cNvPr id="969" name="Google Shape;969;p71"/>
          <p:cNvSpPr txBox="1"/>
          <p:nvPr/>
        </p:nvSpPr>
        <p:spPr>
          <a:xfrm>
            <a:off x="6553200" y="6356350"/>
            <a:ext cx="2133600" cy="365125"/>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fld id="{00000000-1234-1234-1234-123412341234}" type="slidenum">
              <a:rPr lang="en-GB" sz="1800">
                <a:solidFill>
                  <a:srgbClr val="000000"/>
                </a:solidFill>
                <a:latin typeface="Calibri"/>
                <a:ea typeface="Calibri"/>
                <a:cs typeface="Calibri"/>
                <a:sym typeface="Calibri"/>
              </a:rPr>
              <a:t>‹#›</a:t>
            </a:fld>
            <a:endParaRPr sz="1800">
              <a:solidFill>
                <a:srgbClr val="000000"/>
              </a:solidFill>
              <a:latin typeface="Calibri"/>
              <a:ea typeface="Calibri"/>
              <a:cs typeface="Calibri"/>
              <a:sym typeface="Calibri"/>
            </a:endParaRPr>
          </a:p>
        </p:txBody>
      </p:sp>
      <p:pic>
        <p:nvPicPr>
          <p:cNvPr id="970" name="Google Shape;970;p71"/>
          <p:cNvPicPr preferRelativeResize="0"/>
          <p:nvPr/>
        </p:nvPicPr>
        <p:blipFill rotWithShape="1">
          <a:blip r:embed="rId3">
            <a:alphaModFix/>
          </a:blip>
          <a:srcRect b="0" l="0" r="0" t="0"/>
          <a:stretch/>
        </p:blipFill>
        <p:spPr>
          <a:xfrm>
            <a:off x="457200" y="6349587"/>
            <a:ext cx="3456732" cy="37188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72"/>
          <p:cNvSpPr txBox="1"/>
          <p:nvPr>
            <p:ph type="ctrTitle"/>
          </p:nvPr>
        </p:nvSpPr>
        <p:spPr>
          <a:xfrm>
            <a:off x="653361" y="427242"/>
            <a:ext cx="7772400" cy="692713"/>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dk2"/>
              </a:buClr>
              <a:buSzPts val="2900"/>
              <a:buFont typeface="Calibri"/>
              <a:buNone/>
            </a:pPr>
            <a:r>
              <a:rPr lang="en-GB"/>
              <a:t>Information for umpires</a:t>
            </a:r>
            <a:endParaRPr/>
          </a:p>
        </p:txBody>
      </p:sp>
      <p:sp>
        <p:nvSpPr>
          <p:cNvPr id="976" name="Google Shape;976;p72"/>
          <p:cNvSpPr txBox="1"/>
          <p:nvPr/>
        </p:nvSpPr>
        <p:spPr>
          <a:xfrm>
            <a:off x="107504" y="1321757"/>
            <a:ext cx="8928992" cy="1200329"/>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2"/>
              </a:buClr>
              <a:buSzPts val="2800"/>
              <a:buFont typeface="Arial"/>
              <a:buChar char="•"/>
            </a:pPr>
            <a:r>
              <a:rPr lang="en-GB" sz="2800">
                <a:solidFill>
                  <a:schemeClr val="dk2"/>
                </a:solidFill>
                <a:latin typeface="Calibri"/>
                <a:ea typeface="Calibri"/>
                <a:cs typeface="Calibri"/>
                <a:sym typeface="Calibri"/>
              </a:rPr>
              <a:t>What to look for</a:t>
            </a:r>
            <a:endParaRPr/>
          </a:p>
          <a:p>
            <a:pPr indent="-457200" lvl="0" marL="457200" marR="0" rtl="0" algn="l">
              <a:spcBef>
                <a:spcPts val="0"/>
              </a:spcBef>
              <a:spcAft>
                <a:spcPts val="0"/>
              </a:spcAft>
              <a:buClr>
                <a:schemeClr val="dk2"/>
              </a:buClr>
              <a:buSzPts val="2800"/>
              <a:buFont typeface="Arial"/>
              <a:buChar char="•"/>
            </a:pPr>
            <a:r>
              <a:rPr lang="en-GB" sz="2800">
                <a:solidFill>
                  <a:schemeClr val="dk2"/>
                </a:solidFill>
                <a:latin typeface="Calibri"/>
                <a:ea typeface="Calibri"/>
                <a:cs typeface="Calibri"/>
                <a:sym typeface="Calibri"/>
              </a:rPr>
              <a:t>What to report back to us</a:t>
            </a:r>
            <a:endParaRPr/>
          </a:p>
          <a:p>
            <a:pPr indent="-184150" lvl="0" marL="285750" marR="0" rtl="0" algn="l">
              <a:spcBef>
                <a:spcPts val="0"/>
              </a:spcBef>
              <a:spcAft>
                <a:spcPts val="0"/>
              </a:spcAft>
              <a:buClr>
                <a:schemeClr val="dk1"/>
              </a:buClr>
              <a:buSzPts val="1600"/>
              <a:buFont typeface="Arial"/>
              <a:buNone/>
            </a:pPr>
            <a:r>
              <a:t/>
            </a:r>
            <a:endParaRPr b="1" sz="1600">
              <a:solidFill>
                <a:schemeClr val="dk2"/>
              </a:solidFill>
              <a:latin typeface="Calibri"/>
              <a:ea typeface="Calibri"/>
              <a:cs typeface="Calibri"/>
              <a:sym typeface="Calibri"/>
            </a:endParaRPr>
          </a:p>
        </p:txBody>
      </p:sp>
      <p:pic>
        <p:nvPicPr>
          <p:cNvPr id="977" name="Google Shape;977;p72"/>
          <p:cNvPicPr preferRelativeResize="0"/>
          <p:nvPr/>
        </p:nvPicPr>
        <p:blipFill rotWithShape="1">
          <a:blip r:embed="rId3">
            <a:alphaModFix/>
          </a:blip>
          <a:srcRect b="0" l="0" r="0" t="0"/>
          <a:stretch/>
        </p:blipFill>
        <p:spPr>
          <a:xfrm>
            <a:off x="0" y="2467428"/>
            <a:ext cx="9144000" cy="439057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73"/>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983" name="Google Shape;983;p73"/>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984" name="Google Shape;984;p73"/>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Umpires</a:t>
            </a:r>
            <a:br>
              <a:rPr lang="en-GB"/>
            </a:br>
            <a:r>
              <a:rPr b="0" i="1" lang="en-GB"/>
              <a:t>What you are expected to do</a:t>
            </a:r>
            <a:endParaRPr/>
          </a:p>
        </p:txBody>
      </p:sp>
      <p:sp>
        <p:nvSpPr>
          <p:cNvPr id="985" name="Google Shape;985;p73"/>
          <p:cNvSpPr/>
          <p:nvPr/>
        </p:nvSpPr>
        <p:spPr>
          <a:xfrm>
            <a:off x="683568" y="1340768"/>
            <a:ext cx="864096" cy="432048"/>
          </a:xfrm>
          <a:prstGeom prst="homePlate">
            <a:avLst>
              <a:gd fmla="val 50000" name="adj"/>
            </a:avLst>
          </a:prstGeom>
          <a:solidFill>
            <a:schemeClr val="accent1"/>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1</a:t>
            </a:r>
            <a:endParaRPr/>
          </a:p>
        </p:txBody>
      </p:sp>
      <p:sp>
        <p:nvSpPr>
          <p:cNvPr id="986" name="Google Shape;986;p73"/>
          <p:cNvSpPr/>
          <p:nvPr/>
        </p:nvSpPr>
        <p:spPr>
          <a:xfrm>
            <a:off x="1547664" y="1340768"/>
            <a:ext cx="6840760" cy="432048"/>
          </a:xfrm>
          <a:prstGeom prst="chevron">
            <a:avLst>
              <a:gd fmla="val 50000" name="adj"/>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You get allocated a bungline and wear the corresponding bib</a:t>
            </a:r>
            <a:endParaRPr/>
          </a:p>
        </p:txBody>
      </p:sp>
      <p:sp>
        <p:nvSpPr>
          <p:cNvPr id="987" name="Google Shape;987;p73"/>
          <p:cNvSpPr/>
          <p:nvPr/>
        </p:nvSpPr>
        <p:spPr>
          <a:xfrm>
            <a:off x="683568" y="1920032"/>
            <a:ext cx="864096" cy="432048"/>
          </a:xfrm>
          <a:prstGeom prst="homePlate">
            <a:avLst>
              <a:gd fmla="val 50000" name="adj"/>
            </a:avLst>
          </a:prstGeom>
          <a:solidFill>
            <a:schemeClr val="accent1"/>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2</a:t>
            </a:r>
            <a:endParaRPr/>
          </a:p>
        </p:txBody>
      </p:sp>
      <p:sp>
        <p:nvSpPr>
          <p:cNvPr id="988" name="Google Shape;988;p73"/>
          <p:cNvSpPr/>
          <p:nvPr/>
        </p:nvSpPr>
        <p:spPr>
          <a:xfrm>
            <a:off x="1547664" y="1920032"/>
            <a:ext cx="6840760" cy="432048"/>
          </a:xfrm>
          <a:prstGeom prst="chevron">
            <a:avLst>
              <a:gd fmla="val 50000" name="adj"/>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You cycle along with that crew, observing their race outcome</a:t>
            </a:r>
            <a:endParaRPr/>
          </a:p>
        </p:txBody>
      </p:sp>
      <p:sp>
        <p:nvSpPr>
          <p:cNvPr id="989" name="Google Shape;989;p73"/>
          <p:cNvSpPr/>
          <p:nvPr/>
        </p:nvSpPr>
        <p:spPr>
          <a:xfrm>
            <a:off x="683568" y="2512503"/>
            <a:ext cx="864096" cy="432048"/>
          </a:xfrm>
          <a:prstGeom prst="homePlate">
            <a:avLst>
              <a:gd fmla="val 50000" name="adj"/>
            </a:avLst>
          </a:prstGeom>
          <a:solidFill>
            <a:schemeClr val="accent1"/>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3</a:t>
            </a:r>
            <a:endParaRPr/>
          </a:p>
        </p:txBody>
      </p:sp>
      <p:sp>
        <p:nvSpPr>
          <p:cNvPr id="990" name="Google Shape;990;p73"/>
          <p:cNvSpPr/>
          <p:nvPr/>
        </p:nvSpPr>
        <p:spPr>
          <a:xfrm>
            <a:off x="1547664" y="2512503"/>
            <a:ext cx="6840760" cy="432048"/>
          </a:xfrm>
          <a:prstGeom prst="chevron">
            <a:avLst>
              <a:gd fmla="val 50000" name="adj"/>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You come straight back to ‘Top Gut’ to report to OURCs</a:t>
            </a:r>
            <a:endParaRPr/>
          </a:p>
        </p:txBody>
      </p:sp>
      <p:sp>
        <p:nvSpPr>
          <p:cNvPr id="991" name="Google Shape;991;p73"/>
          <p:cNvSpPr/>
          <p:nvPr/>
        </p:nvSpPr>
        <p:spPr>
          <a:xfrm>
            <a:off x="676807" y="3096951"/>
            <a:ext cx="864096" cy="432048"/>
          </a:xfrm>
          <a:prstGeom prst="homePlate">
            <a:avLst>
              <a:gd fmla="val 50000" name="adj"/>
            </a:avLst>
          </a:prstGeom>
          <a:solidFill>
            <a:schemeClr val="accent1"/>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4</a:t>
            </a:r>
            <a:endParaRPr/>
          </a:p>
        </p:txBody>
      </p:sp>
      <p:sp>
        <p:nvSpPr>
          <p:cNvPr id="992" name="Google Shape;992;p73"/>
          <p:cNvSpPr/>
          <p:nvPr/>
        </p:nvSpPr>
        <p:spPr>
          <a:xfrm>
            <a:off x="1540903" y="3096951"/>
            <a:ext cx="6840760" cy="432048"/>
          </a:xfrm>
          <a:prstGeom prst="chevron">
            <a:avLst>
              <a:gd fmla="val 50000" name="adj"/>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You head back to the bunglines, and the process repeats again</a:t>
            </a:r>
            <a:endParaRPr/>
          </a:p>
        </p:txBody>
      </p:sp>
      <p:pic>
        <p:nvPicPr>
          <p:cNvPr id="993" name="Google Shape;993;p73"/>
          <p:cNvPicPr preferRelativeResize="0"/>
          <p:nvPr/>
        </p:nvPicPr>
        <p:blipFill rotWithShape="1">
          <a:blip r:embed="rId3">
            <a:alphaModFix/>
          </a:blip>
          <a:srcRect b="0" l="0" r="0" t="0"/>
          <a:stretch/>
        </p:blipFill>
        <p:spPr>
          <a:xfrm>
            <a:off x="3131840" y="3717032"/>
            <a:ext cx="2881014" cy="216076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74"/>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999" name="Google Shape;999;p74"/>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1000" name="Google Shape;1000;p74"/>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Allocation of a crew</a:t>
            </a:r>
            <a:br>
              <a:rPr lang="en-GB"/>
            </a:br>
            <a:r>
              <a:rPr b="0" i="1" lang="en-GB"/>
              <a:t>You must be impartial</a:t>
            </a:r>
            <a:endParaRPr/>
          </a:p>
        </p:txBody>
      </p:sp>
      <p:sp>
        <p:nvSpPr>
          <p:cNvPr id="1001" name="Google Shape;1001;p74"/>
          <p:cNvSpPr/>
          <p:nvPr/>
        </p:nvSpPr>
        <p:spPr>
          <a:xfrm>
            <a:off x="683568" y="1340768"/>
            <a:ext cx="864096" cy="432048"/>
          </a:xfrm>
          <a:prstGeom prst="homePlate">
            <a:avLst>
              <a:gd fmla="val 50000" name="adj"/>
            </a:avLst>
          </a:prstGeom>
          <a:solidFill>
            <a:schemeClr val="accent1"/>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1</a:t>
            </a:r>
            <a:endParaRPr/>
          </a:p>
        </p:txBody>
      </p:sp>
      <p:sp>
        <p:nvSpPr>
          <p:cNvPr id="1002" name="Google Shape;1002;p74"/>
          <p:cNvSpPr/>
          <p:nvPr/>
        </p:nvSpPr>
        <p:spPr>
          <a:xfrm>
            <a:off x="1547664" y="1340768"/>
            <a:ext cx="6840760" cy="432048"/>
          </a:xfrm>
          <a:prstGeom prst="chevron">
            <a:avLst>
              <a:gd fmla="val 50000" name="adj"/>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You get allocated a bungline and wear the corresponding bib</a:t>
            </a:r>
            <a:endParaRPr/>
          </a:p>
        </p:txBody>
      </p:sp>
      <p:sp>
        <p:nvSpPr>
          <p:cNvPr id="1003" name="Google Shape;1003;p74"/>
          <p:cNvSpPr txBox="1"/>
          <p:nvPr/>
        </p:nvSpPr>
        <p:spPr>
          <a:xfrm>
            <a:off x="683568" y="2132856"/>
            <a:ext cx="7848872"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chemeClr val="dk2"/>
                </a:solidFill>
                <a:latin typeface="Calibri"/>
                <a:ea typeface="Calibri"/>
                <a:cs typeface="Calibri"/>
                <a:sym typeface="Calibri"/>
              </a:rPr>
              <a:t>You </a:t>
            </a:r>
            <a:r>
              <a:rPr b="1" lang="en-GB" sz="1600">
                <a:solidFill>
                  <a:schemeClr val="accent3"/>
                </a:solidFill>
                <a:latin typeface="Calibri"/>
                <a:ea typeface="Calibri"/>
                <a:cs typeface="Calibri"/>
                <a:sym typeface="Calibri"/>
              </a:rPr>
              <a:t>must not </a:t>
            </a:r>
            <a:r>
              <a:rPr lang="en-GB" sz="1600">
                <a:solidFill>
                  <a:schemeClr val="dk2"/>
                </a:solidFill>
                <a:latin typeface="Calibri"/>
                <a:ea typeface="Calibri"/>
                <a:cs typeface="Calibri"/>
                <a:sym typeface="Calibri"/>
              </a:rPr>
              <a:t>umpire for a crew if you’re from that college, or from the two adjacent colleges</a:t>
            </a:r>
            <a:endParaRPr/>
          </a:p>
          <a:p>
            <a:pPr indent="0" lvl="0" marL="0" marR="0" rtl="0" algn="l">
              <a:spcBef>
                <a:spcPts val="0"/>
              </a:spcBef>
              <a:spcAft>
                <a:spcPts val="0"/>
              </a:spcAft>
              <a:buNone/>
            </a:pPr>
            <a:r>
              <a:rPr lang="en-GB" sz="1600">
                <a:solidFill>
                  <a:schemeClr val="dk2"/>
                </a:solidFill>
                <a:latin typeface="Calibri"/>
                <a:ea typeface="Calibri"/>
                <a:cs typeface="Calibri"/>
                <a:sym typeface="Calibri"/>
              </a:rPr>
              <a:t>You </a:t>
            </a:r>
            <a:r>
              <a:rPr b="1" lang="en-GB" sz="1600">
                <a:solidFill>
                  <a:schemeClr val="accent3"/>
                </a:solidFill>
                <a:latin typeface="Calibri"/>
                <a:ea typeface="Calibri"/>
                <a:cs typeface="Calibri"/>
                <a:sym typeface="Calibri"/>
              </a:rPr>
              <a:t>must not</a:t>
            </a:r>
            <a:r>
              <a:rPr lang="en-GB" sz="1600">
                <a:solidFill>
                  <a:schemeClr val="accent3"/>
                </a:solidFill>
                <a:latin typeface="Calibri"/>
                <a:ea typeface="Calibri"/>
                <a:cs typeface="Calibri"/>
                <a:sym typeface="Calibri"/>
              </a:rPr>
              <a:t> </a:t>
            </a:r>
            <a:r>
              <a:rPr lang="en-GB" sz="1600">
                <a:solidFill>
                  <a:schemeClr val="dk2"/>
                </a:solidFill>
                <a:latin typeface="Calibri"/>
                <a:ea typeface="Calibri"/>
                <a:cs typeface="Calibri"/>
                <a:sym typeface="Calibri"/>
              </a:rPr>
              <a:t>umpire for a crew if you are good friends, or related to any crew member in the above three crews</a:t>
            </a:r>
            <a:endParaRPr/>
          </a:p>
          <a:p>
            <a:pPr indent="0" lvl="0" marL="0" marR="0" rtl="0" algn="l">
              <a:spcBef>
                <a:spcPts val="0"/>
              </a:spcBef>
              <a:spcAft>
                <a:spcPts val="0"/>
              </a:spcAft>
              <a:buNone/>
            </a:pPr>
            <a:r>
              <a:rPr b="1" lang="en-GB" sz="1600">
                <a:solidFill>
                  <a:schemeClr val="accent3"/>
                </a:solidFill>
                <a:latin typeface="Calibri"/>
                <a:ea typeface="Calibri"/>
                <a:cs typeface="Calibri"/>
                <a:sym typeface="Calibri"/>
              </a:rPr>
              <a:t>You must speak up </a:t>
            </a:r>
            <a:r>
              <a:rPr lang="en-GB" sz="1600">
                <a:solidFill>
                  <a:schemeClr val="dk2"/>
                </a:solidFill>
                <a:latin typeface="Calibri"/>
                <a:ea typeface="Calibri"/>
                <a:cs typeface="Calibri"/>
                <a:sym typeface="Calibri"/>
              </a:rPr>
              <a:t>if you have a reason to believe you would not be impartial</a:t>
            </a:r>
            <a:endParaRPr/>
          </a:p>
        </p:txBody>
      </p:sp>
      <p:sp>
        <p:nvSpPr>
          <p:cNvPr id="1004" name="Google Shape;1004;p74"/>
          <p:cNvSpPr/>
          <p:nvPr/>
        </p:nvSpPr>
        <p:spPr>
          <a:xfrm>
            <a:off x="827584" y="3429000"/>
            <a:ext cx="2232248" cy="2520280"/>
          </a:xfrm>
          <a:prstGeom prst="rect">
            <a:avLst/>
          </a:prstGeom>
          <a:solidFill>
            <a:schemeClr val="accent6"/>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800">
                <a:solidFill>
                  <a:schemeClr val="accent2"/>
                </a:solidFill>
                <a:latin typeface="Calibri"/>
                <a:ea typeface="Calibri"/>
                <a:cs typeface="Calibri"/>
                <a:sym typeface="Calibri"/>
              </a:rPr>
              <a:t>Men’s Division 2:</a:t>
            </a:r>
            <a:endParaRPr/>
          </a:p>
          <a:p>
            <a:pPr indent="-342900" lvl="0" marL="342900" marR="0" rtl="0" algn="l">
              <a:spcBef>
                <a:spcPts val="0"/>
              </a:spcBef>
              <a:spcAft>
                <a:spcPts val="0"/>
              </a:spcAft>
              <a:buClr>
                <a:schemeClr val="accent2"/>
              </a:buClr>
              <a:buSzPts val="1800"/>
              <a:buFont typeface="Calibri"/>
              <a:buAutoNum type="arabicPeriod"/>
            </a:pPr>
            <a:r>
              <a:rPr lang="en-GB" sz="1800">
                <a:solidFill>
                  <a:schemeClr val="accent2"/>
                </a:solidFill>
                <a:latin typeface="Calibri"/>
                <a:ea typeface="Calibri"/>
                <a:cs typeface="Calibri"/>
                <a:sym typeface="Calibri"/>
              </a:rPr>
              <a:t>Exeter</a:t>
            </a:r>
            <a:endParaRPr/>
          </a:p>
          <a:p>
            <a:pPr indent="-342900" lvl="0" marL="342900" marR="0" rtl="0" algn="l">
              <a:spcBef>
                <a:spcPts val="0"/>
              </a:spcBef>
              <a:spcAft>
                <a:spcPts val="0"/>
              </a:spcAft>
              <a:buClr>
                <a:schemeClr val="accent2"/>
              </a:buClr>
              <a:buSzPts val="1800"/>
              <a:buFont typeface="Calibri"/>
              <a:buAutoNum type="arabicPeriod"/>
            </a:pPr>
            <a:r>
              <a:rPr lang="en-GB" sz="1800">
                <a:solidFill>
                  <a:schemeClr val="accent2"/>
                </a:solidFill>
                <a:latin typeface="Calibri"/>
                <a:ea typeface="Calibri"/>
                <a:cs typeface="Calibri"/>
                <a:sym typeface="Calibri"/>
              </a:rPr>
              <a:t>New College</a:t>
            </a:r>
            <a:endParaRPr/>
          </a:p>
          <a:p>
            <a:pPr indent="-342900" lvl="0" marL="342900" marR="0" rtl="0" algn="l">
              <a:spcBef>
                <a:spcPts val="0"/>
              </a:spcBef>
              <a:spcAft>
                <a:spcPts val="0"/>
              </a:spcAft>
              <a:buClr>
                <a:schemeClr val="accent2"/>
              </a:buClr>
              <a:buSzPts val="1800"/>
              <a:buFont typeface="Calibri"/>
              <a:buAutoNum type="arabicPeriod"/>
            </a:pPr>
            <a:r>
              <a:rPr lang="en-GB" sz="1800">
                <a:solidFill>
                  <a:schemeClr val="accent2"/>
                </a:solidFill>
                <a:latin typeface="Calibri"/>
                <a:ea typeface="Calibri"/>
                <a:cs typeface="Calibri"/>
                <a:sym typeface="Calibri"/>
              </a:rPr>
              <a:t>S.E.H</a:t>
            </a:r>
            <a:endParaRPr/>
          </a:p>
          <a:p>
            <a:pPr indent="-342900" lvl="0" marL="342900" marR="0" rtl="0" algn="l">
              <a:spcBef>
                <a:spcPts val="0"/>
              </a:spcBef>
              <a:spcAft>
                <a:spcPts val="0"/>
              </a:spcAft>
              <a:buClr>
                <a:schemeClr val="accent2"/>
              </a:buClr>
              <a:buSzPts val="1800"/>
              <a:buFont typeface="Calibri"/>
              <a:buAutoNum type="arabicPeriod"/>
            </a:pPr>
            <a:r>
              <a:rPr lang="en-GB" sz="1800">
                <a:solidFill>
                  <a:schemeClr val="accent2"/>
                </a:solidFill>
                <a:latin typeface="Calibri"/>
                <a:ea typeface="Calibri"/>
                <a:cs typeface="Calibri"/>
                <a:sym typeface="Calibri"/>
              </a:rPr>
              <a:t>St Anne’s</a:t>
            </a:r>
            <a:endParaRPr/>
          </a:p>
          <a:p>
            <a:pPr indent="-342900" lvl="0" marL="342900" marR="0" rtl="0" algn="l">
              <a:spcBef>
                <a:spcPts val="0"/>
              </a:spcBef>
              <a:spcAft>
                <a:spcPts val="0"/>
              </a:spcAft>
              <a:buClr>
                <a:schemeClr val="accent2"/>
              </a:buClr>
              <a:buSzPts val="1800"/>
              <a:buFont typeface="Calibri"/>
              <a:buAutoNum type="arabicPeriod"/>
            </a:pPr>
            <a:r>
              <a:rPr lang="en-GB" sz="1800">
                <a:solidFill>
                  <a:schemeClr val="accent2"/>
                </a:solidFill>
                <a:latin typeface="Calibri"/>
                <a:ea typeface="Calibri"/>
                <a:cs typeface="Calibri"/>
                <a:sym typeface="Calibri"/>
              </a:rPr>
              <a:t>Trinity</a:t>
            </a:r>
            <a:endParaRPr/>
          </a:p>
          <a:p>
            <a:pPr indent="-342900" lvl="0" marL="342900" marR="0" rtl="0" algn="l">
              <a:spcBef>
                <a:spcPts val="0"/>
              </a:spcBef>
              <a:spcAft>
                <a:spcPts val="0"/>
              </a:spcAft>
              <a:buClr>
                <a:schemeClr val="accent2"/>
              </a:buClr>
              <a:buSzPts val="1800"/>
              <a:buFont typeface="Calibri"/>
              <a:buAutoNum type="arabicPeriod"/>
            </a:pPr>
            <a:r>
              <a:rPr lang="en-GB" sz="1800">
                <a:solidFill>
                  <a:schemeClr val="accent2"/>
                </a:solidFill>
                <a:latin typeface="Calibri"/>
                <a:ea typeface="Calibri"/>
                <a:cs typeface="Calibri"/>
                <a:sym typeface="Calibri"/>
              </a:rPr>
              <a:t>St Peter’s</a:t>
            </a:r>
            <a:endParaRPr/>
          </a:p>
          <a:p>
            <a:pPr indent="-342900" lvl="0" marL="342900" marR="0" rtl="0" algn="l">
              <a:spcBef>
                <a:spcPts val="0"/>
              </a:spcBef>
              <a:spcAft>
                <a:spcPts val="0"/>
              </a:spcAft>
              <a:buClr>
                <a:schemeClr val="accent2"/>
              </a:buClr>
              <a:buSzPts val="1800"/>
              <a:buFont typeface="Calibri"/>
              <a:buAutoNum type="arabicPeriod"/>
            </a:pPr>
            <a:r>
              <a:rPr lang="en-GB" sz="1800">
                <a:solidFill>
                  <a:schemeClr val="accent2"/>
                </a:solidFill>
                <a:latin typeface="Calibri"/>
                <a:ea typeface="Calibri"/>
                <a:cs typeface="Calibri"/>
                <a:sym typeface="Calibri"/>
              </a:rPr>
              <a:t>Pembroke II</a:t>
            </a:r>
            <a:endParaRPr/>
          </a:p>
        </p:txBody>
      </p:sp>
      <p:sp>
        <p:nvSpPr>
          <p:cNvPr id="1005" name="Google Shape;1005;p74"/>
          <p:cNvSpPr/>
          <p:nvPr/>
        </p:nvSpPr>
        <p:spPr>
          <a:xfrm>
            <a:off x="3278155" y="3570114"/>
            <a:ext cx="5256584" cy="576064"/>
          </a:xfrm>
          <a:prstGeom prst="rect">
            <a:avLst/>
          </a:prstGeom>
          <a:solidFill>
            <a:schemeClr val="accent6"/>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400">
                <a:solidFill>
                  <a:schemeClr val="accent2"/>
                </a:solidFill>
                <a:latin typeface="Calibri"/>
                <a:ea typeface="Calibri"/>
                <a:cs typeface="Calibri"/>
                <a:sym typeface="Calibri"/>
              </a:rPr>
              <a:t>Someone from S.E.H must not umpire for crews 2, 3 or 4</a:t>
            </a:r>
            <a:endParaRPr/>
          </a:p>
        </p:txBody>
      </p:sp>
      <p:sp>
        <p:nvSpPr>
          <p:cNvPr id="1006" name="Google Shape;1006;p74"/>
          <p:cNvSpPr/>
          <p:nvPr/>
        </p:nvSpPr>
        <p:spPr>
          <a:xfrm>
            <a:off x="3275856" y="4292509"/>
            <a:ext cx="5256584" cy="576064"/>
          </a:xfrm>
          <a:prstGeom prst="rect">
            <a:avLst/>
          </a:prstGeom>
          <a:solidFill>
            <a:schemeClr val="accent6"/>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400">
                <a:solidFill>
                  <a:schemeClr val="accent2"/>
                </a:solidFill>
                <a:latin typeface="Calibri"/>
                <a:ea typeface="Calibri"/>
                <a:cs typeface="Calibri"/>
                <a:sym typeface="Calibri"/>
              </a:rPr>
              <a:t>Someone from S.E.H should ideally umpire crew ~10</a:t>
            </a:r>
            <a:endParaRPr/>
          </a:p>
        </p:txBody>
      </p:sp>
      <p:sp>
        <p:nvSpPr>
          <p:cNvPr id="1007" name="Google Shape;1007;p74"/>
          <p:cNvSpPr/>
          <p:nvPr/>
        </p:nvSpPr>
        <p:spPr>
          <a:xfrm>
            <a:off x="3275856" y="5087499"/>
            <a:ext cx="5256584" cy="576064"/>
          </a:xfrm>
          <a:prstGeom prst="rect">
            <a:avLst/>
          </a:prstGeom>
          <a:solidFill>
            <a:schemeClr val="accent6"/>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400">
                <a:solidFill>
                  <a:schemeClr val="accent2"/>
                </a:solidFill>
                <a:latin typeface="Calibri"/>
                <a:ea typeface="Calibri"/>
                <a:cs typeface="Calibri"/>
                <a:sym typeface="Calibri"/>
              </a:rPr>
              <a:t>Someone who is in a relationship with the Trinity cox must not umpire for crews 4, 5 or 6</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75"/>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Observing the outcome</a:t>
            </a:r>
            <a:br>
              <a:rPr lang="en-GB"/>
            </a:br>
            <a:r>
              <a:rPr b="0" i="1" lang="en-GB"/>
              <a:t>Safety first; then note as much as you can</a:t>
            </a:r>
            <a:endParaRPr/>
          </a:p>
        </p:txBody>
      </p:sp>
      <p:sp>
        <p:nvSpPr>
          <p:cNvPr id="1013" name="Google Shape;1013;p75"/>
          <p:cNvSpPr txBox="1"/>
          <p:nvPr>
            <p:ph idx="1" type="body"/>
          </p:nvPr>
        </p:nvSpPr>
        <p:spPr>
          <a:xfrm>
            <a:off x="457200" y="1916832"/>
            <a:ext cx="8229600" cy="4176464"/>
          </a:xfrm>
          <a:prstGeom prst="rect">
            <a:avLst/>
          </a:prstGeom>
          <a:noFill/>
          <a:ln>
            <a:noFill/>
          </a:ln>
        </p:spPr>
        <p:txBody>
          <a:bodyPr anchorCtr="0" anchor="t" bIns="45700" lIns="91425" spcFirstLastPara="1" rIns="91425" wrap="square" tIns="45700">
            <a:normAutofit/>
          </a:bodyPr>
          <a:lstStyle/>
          <a:p>
            <a:pPr indent="-342879" lvl="0" marL="342879" rtl="0" algn="l">
              <a:spcBef>
                <a:spcPts val="0"/>
              </a:spcBef>
              <a:spcAft>
                <a:spcPts val="0"/>
              </a:spcAft>
              <a:buClr>
                <a:schemeClr val="dk2"/>
              </a:buClr>
              <a:buSzPts val="1800"/>
              <a:buChar char="•"/>
            </a:pPr>
            <a:r>
              <a:rPr lang="en-GB"/>
              <a:t>You meet the crew at their bungline. Don’t engage in significant conversation with the coach or the crew – you must be impartial.</a:t>
            </a:r>
            <a:endParaRPr>
              <a:latin typeface="Calibri"/>
              <a:ea typeface="Calibri"/>
              <a:cs typeface="Calibri"/>
              <a:sym typeface="Calibri"/>
            </a:endParaRPr>
          </a:p>
          <a:p>
            <a:pPr indent="-342879" lvl="0" marL="342879" rtl="0" algn="l">
              <a:spcBef>
                <a:spcPts val="360"/>
              </a:spcBef>
              <a:spcAft>
                <a:spcPts val="0"/>
              </a:spcAft>
              <a:buClr>
                <a:schemeClr val="dk2"/>
              </a:buClr>
              <a:buSzPts val="1800"/>
              <a:buChar char="•"/>
            </a:pPr>
            <a:r>
              <a:rPr lang="en-GB">
                <a:latin typeface="Calibri"/>
                <a:ea typeface="Calibri"/>
                <a:cs typeface="Calibri"/>
                <a:sym typeface="Calibri"/>
              </a:rPr>
              <a:t>Umpires are the sole way by which we record bumps. It is therefore crucial that you pay attention </a:t>
            </a:r>
            <a:endParaRPr>
              <a:latin typeface="Calibri"/>
              <a:ea typeface="Calibri"/>
              <a:cs typeface="Calibri"/>
              <a:sym typeface="Calibri"/>
            </a:endParaRPr>
          </a:p>
          <a:p>
            <a:pPr indent="-342879" lvl="0" marL="342879" rtl="0" algn="l">
              <a:spcBef>
                <a:spcPts val="360"/>
              </a:spcBef>
              <a:spcAft>
                <a:spcPts val="0"/>
              </a:spcAft>
              <a:buClr>
                <a:schemeClr val="dk2"/>
              </a:buClr>
              <a:buSzPts val="1800"/>
              <a:buChar char="•"/>
            </a:pPr>
            <a:r>
              <a:rPr lang="en-GB"/>
              <a:t>However, you should always make sure you </a:t>
            </a:r>
            <a:r>
              <a:rPr b="1" lang="en-GB"/>
              <a:t>look where you are going</a:t>
            </a:r>
            <a:endParaRPr/>
          </a:p>
          <a:p>
            <a:pPr indent="-285732" lvl="1" marL="742903" rtl="0" algn="l">
              <a:spcBef>
                <a:spcPts val="360"/>
              </a:spcBef>
              <a:spcAft>
                <a:spcPts val="0"/>
              </a:spcAft>
              <a:buClr>
                <a:schemeClr val="dk2"/>
              </a:buClr>
              <a:buSzPts val="1800"/>
              <a:buChar char="–"/>
            </a:pPr>
            <a:r>
              <a:rPr lang="en-GB"/>
              <a:t>Your primary concern must be your safety and that of others on the towpath. It’s your job, but observing the racing is secondary to this.</a:t>
            </a:r>
            <a:endParaRPr b="1"/>
          </a:p>
          <a:p>
            <a:pPr indent="-342879" lvl="0" marL="342879" rtl="0" algn="l">
              <a:spcBef>
                <a:spcPts val="360"/>
              </a:spcBef>
              <a:spcAft>
                <a:spcPts val="0"/>
              </a:spcAft>
              <a:buClr>
                <a:schemeClr val="accent3"/>
              </a:buClr>
              <a:buSzPts val="1800"/>
              <a:buChar char="•"/>
            </a:pPr>
            <a:r>
              <a:rPr b="1" lang="en-GB">
                <a:solidFill>
                  <a:schemeClr val="accent3"/>
                </a:solidFill>
              </a:rPr>
              <a:t>Never order a bystander out of the way</a:t>
            </a:r>
            <a:endParaRPr/>
          </a:p>
          <a:p>
            <a:pPr indent="-342879" lvl="0" marL="342879" rtl="0" algn="l">
              <a:spcBef>
                <a:spcPts val="360"/>
              </a:spcBef>
              <a:spcAft>
                <a:spcPts val="0"/>
              </a:spcAft>
              <a:buClr>
                <a:schemeClr val="dk2"/>
              </a:buClr>
              <a:buSzPts val="1800"/>
              <a:buChar char="•"/>
            </a:pPr>
            <a:r>
              <a:rPr lang="en-GB"/>
              <a:t>Follow the action: is a crew is about to bump, observe the bows. If it might be bumped, drop back to the stern. If both could happen, stay in the middle and watch both ends</a:t>
            </a:r>
            <a:endParaRPr/>
          </a:p>
          <a:p>
            <a:pPr indent="-342879" lvl="0" marL="342879" rtl="0" algn="l">
              <a:spcBef>
                <a:spcPts val="360"/>
              </a:spcBef>
              <a:spcAft>
                <a:spcPts val="0"/>
              </a:spcAft>
              <a:buClr>
                <a:schemeClr val="dk2"/>
              </a:buClr>
              <a:buSzPts val="1800"/>
              <a:buChar char="•"/>
            </a:pPr>
            <a:r>
              <a:rPr b="1" lang="en-GB"/>
              <a:t>Do not liaise with other umpires to find out about their results</a:t>
            </a:r>
            <a:endParaRPr/>
          </a:p>
          <a:p>
            <a:pPr indent="-342879" lvl="0" marL="342879" rtl="0" algn="l">
              <a:spcBef>
                <a:spcPts val="360"/>
              </a:spcBef>
              <a:spcAft>
                <a:spcPts val="0"/>
              </a:spcAft>
              <a:buClr>
                <a:schemeClr val="dk2"/>
              </a:buClr>
              <a:buSzPts val="1800"/>
              <a:buChar char="•"/>
            </a:pPr>
            <a:r>
              <a:rPr b="1" lang="en-GB"/>
              <a:t>Do not stop to talk to coaches after the race</a:t>
            </a:r>
            <a:endParaRPr/>
          </a:p>
        </p:txBody>
      </p:sp>
      <p:sp>
        <p:nvSpPr>
          <p:cNvPr id="1014" name="Google Shape;1014;p75"/>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1015" name="Google Shape;1015;p75"/>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1016" name="Google Shape;1016;p75"/>
          <p:cNvSpPr/>
          <p:nvPr/>
        </p:nvSpPr>
        <p:spPr>
          <a:xfrm>
            <a:off x="683568" y="1340768"/>
            <a:ext cx="864096" cy="432048"/>
          </a:xfrm>
          <a:prstGeom prst="homePlate">
            <a:avLst>
              <a:gd fmla="val 50000" name="adj"/>
            </a:avLst>
          </a:prstGeom>
          <a:solidFill>
            <a:schemeClr val="accent1"/>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2</a:t>
            </a:r>
            <a:endParaRPr/>
          </a:p>
        </p:txBody>
      </p:sp>
      <p:sp>
        <p:nvSpPr>
          <p:cNvPr id="1017" name="Google Shape;1017;p75"/>
          <p:cNvSpPr/>
          <p:nvPr/>
        </p:nvSpPr>
        <p:spPr>
          <a:xfrm>
            <a:off x="1547664" y="1340768"/>
            <a:ext cx="6840760" cy="432048"/>
          </a:xfrm>
          <a:prstGeom prst="chevron">
            <a:avLst>
              <a:gd fmla="val 50000" name="adj"/>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You cycle along with that crew, observing their race outcome</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76"/>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Reporting back</a:t>
            </a:r>
            <a:br>
              <a:rPr lang="en-GB"/>
            </a:br>
            <a:r>
              <a:rPr b="0" i="1" lang="en-GB"/>
              <a:t>Be as detailed as you can be; we may need detailed information for appeals</a:t>
            </a:r>
            <a:endParaRPr/>
          </a:p>
        </p:txBody>
      </p:sp>
      <p:sp>
        <p:nvSpPr>
          <p:cNvPr id="1023" name="Google Shape;1023;p76"/>
          <p:cNvSpPr txBox="1"/>
          <p:nvPr>
            <p:ph idx="1" type="body"/>
          </p:nvPr>
        </p:nvSpPr>
        <p:spPr>
          <a:xfrm>
            <a:off x="457200" y="1772816"/>
            <a:ext cx="8229600" cy="4320480"/>
          </a:xfrm>
          <a:prstGeom prst="rect">
            <a:avLst/>
          </a:prstGeom>
          <a:noFill/>
          <a:ln>
            <a:noFill/>
          </a:ln>
        </p:spPr>
        <p:txBody>
          <a:bodyPr anchorCtr="0" anchor="t" bIns="45700" lIns="91425" spcFirstLastPara="1" rIns="91425" wrap="square" tIns="45700">
            <a:normAutofit fontScale="92500"/>
          </a:bodyPr>
          <a:lstStyle/>
          <a:p>
            <a:pPr indent="0" lvl="0" marL="0" rtl="0" algn="l">
              <a:spcBef>
                <a:spcPts val="0"/>
              </a:spcBef>
              <a:spcAft>
                <a:spcPts val="0"/>
              </a:spcAft>
              <a:buClr>
                <a:schemeClr val="dk2"/>
              </a:buClr>
              <a:buSzPct val="100000"/>
              <a:buNone/>
            </a:pPr>
            <a:r>
              <a:rPr b="1" lang="en-GB"/>
              <a:t>Once the crew has bumped out, or crossed the finish line, return to tell us:</a:t>
            </a:r>
            <a:endParaRPr/>
          </a:p>
          <a:p>
            <a:pPr indent="-342879" lvl="0" marL="342879" rtl="0" algn="l">
              <a:spcBef>
                <a:spcPts val="333"/>
              </a:spcBef>
              <a:spcAft>
                <a:spcPts val="0"/>
              </a:spcAft>
              <a:buClr>
                <a:schemeClr val="dk2"/>
              </a:buClr>
              <a:buSzPct val="100000"/>
              <a:buChar char="•"/>
            </a:pPr>
            <a:r>
              <a:rPr lang="en-GB"/>
              <a:t>Was the cox holding the bungline on the start gun, and if not, were they in front of their start point?</a:t>
            </a:r>
            <a:endParaRPr/>
          </a:p>
          <a:p>
            <a:pPr indent="-342879" lvl="0" marL="342879" rtl="0" algn="l">
              <a:spcBef>
                <a:spcPts val="333"/>
              </a:spcBef>
              <a:spcAft>
                <a:spcPts val="0"/>
              </a:spcAft>
              <a:buClr>
                <a:schemeClr val="dk2"/>
              </a:buClr>
              <a:buSzPct val="100000"/>
              <a:buChar char="•"/>
            </a:pPr>
            <a:r>
              <a:rPr lang="en-GB"/>
              <a:t>Did they have more than one bankrider?</a:t>
            </a:r>
            <a:endParaRPr/>
          </a:p>
          <a:p>
            <a:pPr indent="-342879" lvl="0" marL="342879" rtl="0" algn="l">
              <a:spcBef>
                <a:spcPts val="333"/>
              </a:spcBef>
              <a:spcAft>
                <a:spcPts val="0"/>
              </a:spcAft>
              <a:buClr>
                <a:schemeClr val="dk2"/>
              </a:buClr>
              <a:buSzPct val="100000"/>
              <a:buChar char="•"/>
            </a:pPr>
            <a:r>
              <a:rPr lang="en-GB"/>
              <a:t>Any significant events, such as a crab, a big push on a crew, overlap, or a bump:</a:t>
            </a:r>
            <a:endParaRPr/>
          </a:p>
          <a:p>
            <a:pPr indent="-285732" lvl="1" marL="742903" rtl="0" algn="l">
              <a:spcBef>
                <a:spcPts val="333"/>
              </a:spcBef>
              <a:spcAft>
                <a:spcPts val="0"/>
              </a:spcAft>
              <a:buClr>
                <a:schemeClr val="dk2"/>
              </a:buClr>
              <a:buSzPct val="100000"/>
              <a:buChar char="–"/>
            </a:pPr>
            <a:r>
              <a:rPr lang="en-GB"/>
              <a:t>Where was it on the river? Both along and across are useful to know</a:t>
            </a:r>
            <a:endParaRPr/>
          </a:p>
          <a:p>
            <a:pPr indent="-285732" lvl="1" marL="742903" rtl="0" algn="l">
              <a:spcBef>
                <a:spcPts val="333"/>
              </a:spcBef>
              <a:spcAft>
                <a:spcPts val="0"/>
              </a:spcAft>
              <a:buClr>
                <a:schemeClr val="dk2"/>
              </a:buClr>
              <a:buSzPct val="100000"/>
              <a:buChar char="–"/>
            </a:pPr>
            <a:r>
              <a:rPr lang="en-GB"/>
              <a:t>What was the distance between the crews? How did it change?</a:t>
            </a:r>
            <a:endParaRPr/>
          </a:p>
          <a:p>
            <a:pPr indent="-342879" lvl="0" marL="342879" rtl="0" algn="l">
              <a:spcBef>
                <a:spcPts val="333"/>
              </a:spcBef>
              <a:spcAft>
                <a:spcPts val="0"/>
              </a:spcAft>
              <a:buClr>
                <a:schemeClr val="dk2"/>
              </a:buClr>
              <a:buSzPct val="100000"/>
              <a:buChar char="•"/>
            </a:pPr>
            <a:r>
              <a:rPr lang="en-GB"/>
              <a:t>Was there any overlap? Was the bump:</a:t>
            </a:r>
            <a:endParaRPr/>
          </a:p>
          <a:p>
            <a:pPr indent="-285732" lvl="1" marL="742903" rtl="0" algn="l">
              <a:spcBef>
                <a:spcPts val="333"/>
              </a:spcBef>
              <a:spcAft>
                <a:spcPts val="0"/>
              </a:spcAft>
              <a:buClr>
                <a:schemeClr val="dk2"/>
              </a:buClr>
              <a:buSzPct val="100000"/>
              <a:buChar char="–"/>
            </a:pPr>
            <a:r>
              <a:rPr lang="en-GB"/>
              <a:t>A </a:t>
            </a:r>
            <a:r>
              <a:rPr b="1" lang="en-GB"/>
              <a:t>concession</a:t>
            </a:r>
            <a:r>
              <a:rPr lang="en-GB"/>
              <a:t> from the cox? Did they concede with the correct hand?</a:t>
            </a:r>
            <a:endParaRPr/>
          </a:p>
          <a:p>
            <a:pPr indent="-285732" lvl="1" marL="742903" rtl="0" algn="l">
              <a:spcBef>
                <a:spcPts val="333"/>
              </a:spcBef>
              <a:spcAft>
                <a:spcPts val="0"/>
              </a:spcAft>
              <a:buClr>
                <a:schemeClr val="dk2"/>
              </a:buClr>
              <a:buSzPct val="100000"/>
              <a:buChar char="–"/>
            </a:pPr>
            <a:r>
              <a:rPr lang="en-GB"/>
              <a:t>By</a:t>
            </a:r>
            <a:r>
              <a:rPr b="1" lang="en-GB"/>
              <a:t> contact </a:t>
            </a:r>
            <a:r>
              <a:rPr lang="en-GB"/>
              <a:t>– if so, how did it happen? </a:t>
            </a:r>
            <a:endParaRPr/>
          </a:p>
          <a:p>
            <a:pPr indent="-285732" lvl="1" marL="742903" rtl="0" algn="l">
              <a:spcBef>
                <a:spcPts val="333"/>
              </a:spcBef>
              <a:spcAft>
                <a:spcPts val="0"/>
              </a:spcAft>
              <a:buClr>
                <a:schemeClr val="dk2"/>
              </a:buClr>
              <a:buSzPct val="100000"/>
              <a:buChar char="–"/>
            </a:pPr>
            <a:r>
              <a:rPr b="1" lang="en-GB"/>
              <a:t>A clean row-past </a:t>
            </a:r>
            <a:r>
              <a:rPr lang="en-GB"/>
              <a:t>– not just side-by-side, but the chasing stern clean past the bow of the bumped boat.</a:t>
            </a:r>
            <a:endParaRPr/>
          </a:p>
          <a:p>
            <a:pPr indent="-285732" lvl="1" marL="742903" rtl="0" algn="l">
              <a:spcBef>
                <a:spcPts val="333"/>
              </a:spcBef>
              <a:spcAft>
                <a:spcPts val="0"/>
              </a:spcAft>
              <a:buClr>
                <a:schemeClr val="dk2"/>
              </a:buClr>
              <a:buSzPct val="100000"/>
              <a:buChar char="–"/>
            </a:pPr>
            <a:r>
              <a:rPr lang="en-GB"/>
              <a:t>Did the cox of the bumped crew </a:t>
            </a:r>
            <a:r>
              <a:rPr b="1" lang="en-GB"/>
              <a:t>acknowledge</a:t>
            </a:r>
            <a:r>
              <a:rPr lang="en-GB"/>
              <a:t> the bump?</a:t>
            </a:r>
            <a:endParaRPr/>
          </a:p>
          <a:p>
            <a:pPr indent="-285732" lvl="1" marL="742903" rtl="0" algn="l">
              <a:spcBef>
                <a:spcPts val="333"/>
              </a:spcBef>
              <a:spcAft>
                <a:spcPts val="0"/>
              </a:spcAft>
              <a:buClr>
                <a:schemeClr val="dk2"/>
              </a:buClr>
              <a:buSzPct val="100000"/>
              <a:buChar char="–"/>
            </a:pPr>
            <a:r>
              <a:rPr lang="en-GB"/>
              <a:t>Did the bumping crew make all reasonable efforts not to </a:t>
            </a:r>
            <a:r>
              <a:rPr b="1" lang="en-GB"/>
              <a:t>obstruct</a:t>
            </a:r>
            <a:r>
              <a:rPr lang="en-GB"/>
              <a:t> following crews?</a:t>
            </a:r>
            <a:endParaRPr/>
          </a:p>
          <a:p>
            <a:pPr indent="-180004" lvl="1" marL="742903" rtl="0" algn="l">
              <a:spcBef>
                <a:spcPts val="333"/>
              </a:spcBef>
              <a:spcAft>
                <a:spcPts val="0"/>
              </a:spcAft>
              <a:buClr>
                <a:schemeClr val="dk2"/>
              </a:buClr>
              <a:buSzPct val="100000"/>
              <a:buNone/>
            </a:pPr>
            <a:r>
              <a:t/>
            </a:r>
            <a:endParaRPr/>
          </a:p>
        </p:txBody>
      </p:sp>
      <p:sp>
        <p:nvSpPr>
          <p:cNvPr id="1024" name="Google Shape;1024;p76"/>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1025" name="Google Shape;1025;p76"/>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1026" name="Google Shape;1026;p76"/>
          <p:cNvSpPr/>
          <p:nvPr/>
        </p:nvSpPr>
        <p:spPr>
          <a:xfrm>
            <a:off x="683568" y="1340768"/>
            <a:ext cx="864096" cy="432048"/>
          </a:xfrm>
          <a:prstGeom prst="homePlate">
            <a:avLst>
              <a:gd fmla="val 50000" name="adj"/>
            </a:avLst>
          </a:prstGeom>
          <a:solidFill>
            <a:schemeClr val="accent1"/>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3</a:t>
            </a:r>
            <a:endParaRPr/>
          </a:p>
        </p:txBody>
      </p:sp>
      <p:sp>
        <p:nvSpPr>
          <p:cNvPr id="1027" name="Google Shape;1027;p76"/>
          <p:cNvSpPr/>
          <p:nvPr/>
        </p:nvSpPr>
        <p:spPr>
          <a:xfrm>
            <a:off x="1547664" y="1340768"/>
            <a:ext cx="6840760" cy="432048"/>
          </a:xfrm>
          <a:prstGeom prst="chevron">
            <a:avLst>
              <a:gd fmla="val 50000" name="adj"/>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You come straight back to ‘Top Gut’ to report to OURCs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77"/>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New Bumps Rules 2019</a:t>
            </a:r>
            <a:br>
              <a:rPr lang="en-GB"/>
            </a:br>
            <a:r>
              <a:rPr b="0" i="1" lang="en-GB"/>
              <a:t>You need to understand these in general to help give good reports</a:t>
            </a:r>
            <a:endParaRPr/>
          </a:p>
        </p:txBody>
      </p:sp>
      <p:sp>
        <p:nvSpPr>
          <p:cNvPr id="1033" name="Google Shape;1033;p77"/>
          <p:cNvSpPr txBox="1"/>
          <p:nvPr>
            <p:ph idx="1" type="body"/>
          </p:nvPr>
        </p:nvSpPr>
        <p:spPr>
          <a:xfrm>
            <a:off x="457200" y="1772816"/>
            <a:ext cx="8229600" cy="432048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spcBef>
                <a:spcPts val="0"/>
              </a:spcBef>
              <a:spcAft>
                <a:spcPts val="0"/>
              </a:spcAft>
              <a:buClr>
                <a:schemeClr val="dk2"/>
              </a:buClr>
              <a:buSzPct val="100000"/>
              <a:buNone/>
            </a:pPr>
            <a:r>
              <a:rPr b="1" lang="en-GB"/>
              <a:t>New Rule Zero – safety is of overriding importance in bumps.</a:t>
            </a:r>
            <a:endParaRPr/>
          </a:p>
          <a:p>
            <a:pPr indent="-342879" lvl="0" marL="342879" rtl="0" algn="l">
              <a:spcBef>
                <a:spcPts val="306"/>
              </a:spcBef>
              <a:spcAft>
                <a:spcPts val="0"/>
              </a:spcAft>
              <a:buClr>
                <a:schemeClr val="dk2"/>
              </a:buClr>
              <a:buSzPct val="100000"/>
              <a:buChar char="•"/>
            </a:pPr>
            <a:r>
              <a:rPr lang="en-GB"/>
              <a:t>It is likely you’ll be asked if your crew acted safely during the race. Dangerous crews may be penalised and you must report any unsafe behaviour. </a:t>
            </a:r>
            <a:endParaRPr/>
          </a:p>
          <a:p>
            <a:pPr indent="-342879" lvl="0" marL="342879" rtl="0" algn="l">
              <a:spcBef>
                <a:spcPts val="306"/>
              </a:spcBef>
              <a:spcAft>
                <a:spcPts val="0"/>
              </a:spcAft>
              <a:buClr>
                <a:schemeClr val="dk2"/>
              </a:buClr>
              <a:buSzPct val="100000"/>
              <a:buChar char="•"/>
            </a:pPr>
            <a:r>
              <a:rPr lang="en-GB"/>
              <a:t>Report any coxes you see wearing cameras or other equipment which restricts them from keeping a good lookout all around their boat.</a:t>
            </a:r>
            <a:endParaRPr/>
          </a:p>
          <a:p>
            <a:pPr indent="-342879" lvl="0" marL="342879" rtl="0" algn="l">
              <a:spcBef>
                <a:spcPts val="306"/>
              </a:spcBef>
              <a:spcAft>
                <a:spcPts val="0"/>
              </a:spcAft>
              <a:buClr>
                <a:schemeClr val="dk2"/>
              </a:buClr>
              <a:buSzPct val="100000"/>
              <a:buChar char="•"/>
            </a:pPr>
            <a:r>
              <a:rPr lang="en-GB"/>
              <a:t>If a crew collides with another (whether racing, bumped out or stationary on a raft) you’ll be asked how fast and steep the angle of collision was.</a:t>
            </a:r>
            <a:endParaRPr/>
          </a:p>
          <a:p>
            <a:pPr indent="0" lvl="0" marL="0" rtl="0" algn="l">
              <a:spcBef>
                <a:spcPts val="306"/>
              </a:spcBef>
              <a:spcAft>
                <a:spcPts val="0"/>
              </a:spcAft>
              <a:buClr>
                <a:schemeClr val="dk2"/>
              </a:buClr>
              <a:buSzPct val="100000"/>
              <a:buNone/>
            </a:pPr>
            <a:r>
              <a:t/>
            </a:r>
            <a:endParaRPr/>
          </a:p>
          <a:p>
            <a:pPr indent="0" lvl="0" marL="0" rtl="0" algn="l">
              <a:spcBef>
                <a:spcPts val="306"/>
              </a:spcBef>
              <a:spcAft>
                <a:spcPts val="0"/>
              </a:spcAft>
              <a:buClr>
                <a:schemeClr val="dk2"/>
              </a:buClr>
              <a:buSzPct val="100000"/>
              <a:buNone/>
            </a:pPr>
            <a:r>
              <a:rPr b="1" lang="en-GB"/>
              <a:t>The Racing Line area is by the bank (except crossovers) and should be adhered to unless impossible.</a:t>
            </a:r>
            <a:endParaRPr/>
          </a:p>
          <a:p>
            <a:pPr indent="-342879" lvl="0" marL="342879" rtl="0" algn="l">
              <a:spcBef>
                <a:spcPts val="306"/>
              </a:spcBef>
              <a:spcAft>
                <a:spcPts val="0"/>
              </a:spcAft>
              <a:buClr>
                <a:schemeClr val="dk2"/>
              </a:buClr>
              <a:buSzPct val="100000"/>
              <a:buChar char="•"/>
            </a:pPr>
            <a:r>
              <a:rPr lang="en-GB"/>
              <a:t>By the towpath until the Gut, crossing at the upstream end of the Gut, by the trees on the first 2/3 of the Green Bank, crossing, and then by the towpath for the rest.</a:t>
            </a:r>
            <a:endParaRPr/>
          </a:p>
          <a:p>
            <a:pPr indent="-342879" lvl="0" marL="342879" rtl="0" algn="l">
              <a:spcBef>
                <a:spcPts val="306"/>
              </a:spcBef>
              <a:spcAft>
                <a:spcPts val="0"/>
              </a:spcAft>
              <a:buClr>
                <a:schemeClr val="dk2"/>
              </a:buClr>
              <a:buSzPct val="100000"/>
              <a:buChar char="•"/>
            </a:pPr>
            <a:r>
              <a:rPr lang="en-GB"/>
              <a:t>You may be asked if there were good reasons why a crew left the racing line.</a:t>
            </a:r>
            <a:endParaRPr/>
          </a:p>
          <a:p>
            <a:pPr indent="-342879" lvl="0" marL="342879" rtl="0" algn="l">
              <a:spcBef>
                <a:spcPts val="306"/>
              </a:spcBef>
              <a:spcAft>
                <a:spcPts val="0"/>
              </a:spcAft>
              <a:buClr>
                <a:schemeClr val="dk2"/>
              </a:buClr>
              <a:buSzPct val="100000"/>
              <a:buChar char="•"/>
            </a:pPr>
            <a:r>
              <a:rPr lang="en-GB"/>
              <a:t>Or if a crew’s actions sooner or later caused a dangerous incident (eg by them clearing </a:t>
            </a:r>
            <a:r>
              <a:rPr i="1" lang="en-GB"/>
              <a:t>into</a:t>
            </a:r>
            <a:r>
              <a:rPr lang="en-GB"/>
              <a:t> the racing line instead of out of it.)</a:t>
            </a:r>
            <a:endParaRPr/>
          </a:p>
          <a:p>
            <a:pPr indent="-342879" lvl="0" marL="342879" rtl="0" algn="l">
              <a:spcBef>
                <a:spcPts val="306"/>
              </a:spcBef>
              <a:spcAft>
                <a:spcPts val="0"/>
              </a:spcAft>
              <a:buClr>
                <a:schemeClr val="dk2"/>
              </a:buClr>
              <a:buSzPct val="100000"/>
              <a:buChar char="•"/>
            </a:pPr>
            <a:r>
              <a:rPr lang="en-GB"/>
              <a:t>Crews forced to clear into the racing line must then get out of it as soon as feasibly possible.</a:t>
            </a:r>
            <a:endParaRPr/>
          </a:p>
          <a:p>
            <a:pPr indent="0" lvl="0" marL="0" rtl="0" algn="l">
              <a:spcBef>
                <a:spcPts val="306"/>
              </a:spcBef>
              <a:spcAft>
                <a:spcPts val="0"/>
              </a:spcAft>
              <a:buClr>
                <a:schemeClr val="dk2"/>
              </a:buClr>
              <a:buSzPct val="100000"/>
              <a:buNone/>
            </a:pPr>
            <a:r>
              <a:t/>
            </a:r>
            <a:endParaRPr b="1"/>
          </a:p>
          <a:p>
            <a:pPr indent="0" lvl="0" marL="0" rtl="0" algn="l">
              <a:spcBef>
                <a:spcPts val="306"/>
              </a:spcBef>
              <a:spcAft>
                <a:spcPts val="0"/>
              </a:spcAft>
              <a:buClr>
                <a:schemeClr val="dk2"/>
              </a:buClr>
              <a:buSzPct val="100000"/>
              <a:buNone/>
            </a:pPr>
            <a:r>
              <a:rPr b="1" lang="en-GB"/>
              <a:t>The rules about having to stop to avoid a collision, and have also changed.  “Unavoidable external influences” are now different.  You may be asked why boats have stopped without bumping.</a:t>
            </a:r>
            <a:endParaRPr/>
          </a:p>
          <a:p>
            <a:pPr indent="-245724" lvl="0" marL="342879" rtl="0" algn="l">
              <a:spcBef>
                <a:spcPts val="306"/>
              </a:spcBef>
              <a:spcAft>
                <a:spcPts val="0"/>
              </a:spcAft>
              <a:buClr>
                <a:schemeClr val="dk2"/>
              </a:buClr>
              <a:buSzPct val="100000"/>
              <a:buNone/>
            </a:pPr>
            <a:r>
              <a:t/>
            </a:r>
            <a:endParaRPr/>
          </a:p>
        </p:txBody>
      </p:sp>
      <p:sp>
        <p:nvSpPr>
          <p:cNvPr id="1034" name="Google Shape;1034;p77"/>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1035" name="Google Shape;1035;p77"/>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1036" name="Google Shape;1036;p77"/>
          <p:cNvSpPr/>
          <p:nvPr/>
        </p:nvSpPr>
        <p:spPr>
          <a:xfrm>
            <a:off x="683568" y="1340768"/>
            <a:ext cx="864096" cy="432048"/>
          </a:xfrm>
          <a:prstGeom prst="homePlate">
            <a:avLst>
              <a:gd fmla="val 50000" name="adj"/>
            </a:avLst>
          </a:prstGeom>
          <a:solidFill>
            <a:srgbClr val="87EC5E"/>
          </a:solidFill>
          <a:ln cap="flat" cmpd="sng" w="25400">
            <a:solidFill>
              <a:srgbClr val="1717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NEW</a:t>
            </a:r>
            <a:endParaRPr/>
          </a:p>
        </p:txBody>
      </p:sp>
      <p:sp>
        <p:nvSpPr>
          <p:cNvPr id="1037" name="Google Shape;1037;p77"/>
          <p:cNvSpPr/>
          <p:nvPr/>
        </p:nvSpPr>
        <p:spPr>
          <a:xfrm>
            <a:off x="1547664" y="1340768"/>
            <a:ext cx="6840760" cy="432048"/>
          </a:xfrm>
          <a:prstGeom prst="chevron">
            <a:avLst>
              <a:gd fmla="val 50000" name="adj"/>
            </a:avLst>
          </a:prstGeom>
          <a:solidFill>
            <a:srgbClr val="87EC5E"/>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800">
                <a:solidFill>
                  <a:schemeClr val="lt1"/>
                </a:solidFill>
                <a:latin typeface="Calibri"/>
                <a:ea typeface="Calibri"/>
                <a:cs typeface="Calibri"/>
                <a:sym typeface="Calibri"/>
              </a:rPr>
              <a:t>Safety first, and the racing line is a real thing and matters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5"/>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How to prepare for Bumps racing</a:t>
            </a:r>
            <a:br>
              <a:rPr lang="en-GB"/>
            </a:br>
            <a:r>
              <a:rPr b="0" i="1" lang="en-GB"/>
              <a:t>What you should do before your slot</a:t>
            </a:r>
            <a:endParaRPr/>
          </a:p>
        </p:txBody>
      </p:sp>
      <p:sp>
        <p:nvSpPr>
          <p:cNvPr id="149" name="Google Shape;149;p15"/>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a:bodyPr>
          <a:lstStyle/>
          <a:p>
            <a:pPr indent="-342879" lvl="0" marL="342879" rtl="0" algn="l">
              <a:spcBef>
                <a:spcPts val="0"/>
              </a:spcBef>
              <a:spcAft>
                <a:spcPts val="0"/>
              </a:spcAft>
              <a:buClr>
                <a:schemeClr val="dk2"/>
              </a:buClr>
              <a:buSzPts val="1800"/>
              <a:buChar char="•"/>
            </a:pPr>
            <a:r>
              <a:rPr b="1" lang="en-GB"/>
              <a:t>Wear appropriate clothing </a:t>
            </a:r>
            <a:r>
              <a:rPr lang="en-GB"/>
              <a:t>– you will be outside for 2+ hours, hopefully on a sunny day, but this is unlikely in Torpids! Just a pair of leggings is not enough.</a:t>
            </a:r>
            <a:endParaRPr/>
          </a:p>
          <a:p>
            <a:pPr indent="-342879" lvl="0" marL="342879" rtl="0" algn="l">
              <a:spcBef>
                <a:spcPts val="360"/>
              </a:spcBef>
              <a:spcAft>
                <a:spcPts val="0"/>
              </a:spcAft>
              <a:buClr>
                <a:schemeClr val="dk2"/>
              </a:buClr>
              <a:buSzPts val="1800"/>
              <a:buChar char="•"/>
            </a:pPr>
            <a:r>
              <a:rPr b="1" lang="en-GB"/>
              <a:t>Set your watches to GMT </a:t>
            </a:r>
            <a:r>
              <a:rPr lang="en-GB"/>
              <a:t>– available online, regularly over the tannoy or at racedesk</a:t>
            </a:r>
            <a:endParaRPr/>
          </a:p>
          <a:p>
            <a:pPr indent="-342879" lvl="0" marL="342879" rtl="0" algn="l">
              <a:spcBef>
                <a:spcPts val="360"/>
              </a:spcBef>
              <a:spcAft>
                <a:spcPts val="0"/>
              </a:spcAft>
              <a:buClr>
                <a:schemeClr val="dk2"/>
              </a:buClr>
              <a:buSzPts val="1800"/>
              <a:buChar char="•"/>
            </a:pPr>
            <a:r>
              <a:rPr b="1" lang="en-GB"/>
              <a:t>Learn the circulation pattern </a:t>
            </a:r>
            <a:r>
              <a:rPr lang="en-GB"/>
              <a:t>off by heart</a:t>
            </a:r>
            <a:endParaRPr/>
          </a:p>
          <a:p>
            <a:pPr indent="-342879" lvl="0" marL="342879" rtl="0" algn="l">
              <a:spcBef>
                <a:spcPts val="360"/>
              </a:spcBef>
              <a:spcAft>
                <a:spcPts val="0"/>
              </a:spcAft>
              <a:buClr>
                <a:schemeClr val="dk2"/>
              </a:buClr>
              <a:buSzPts val="1800"/>
              <a:buChar char="•"/>
            </a:pPr>
            <a:r>
              <a:rPr b="1" lang="en-GB"/>
              <a:t>Try to learn some of the blade colours </a:t>
            </a:r>
            <a:r>
              <a:rPr lang="en-GB"/>
              <a:t>(although we do provide guides)</a:t>
            </a:r>
            <a:endParaRPr/>
          </a:p>
          <a:p>
            <a:pPr indent="-342879" lvl="0" marL="342879" rtl="0" algn="l">
              <a:spcBef>
                <a:spcPts val="360"/>
              </a:spcBef>
              <a:spcAft>
                <a:spcPts val="0"/>
              </a:spcAft>
              <a:buClr>
                <a:schemeClr val="dk2"/>
              </a:buClr>
              <a:buSzPts val="1800"/>
              <a:buChar char="•"/>
            </a:pPr>
            <a:r>
              <a:rPr b="1" lang="en-GB"/>
              <a:t>Find out where Racedesk is</a:t>
            </a:r>
            <a:r>
              <a:rPr lang="en-GB"/>
              <a:t> – it’s at Longbridges</a:t>
            </a:r>
            <a:endParaRPr/>
          </a:p>
          <a:p>
            <a:pPr indent="-342879" lvl="0" marL="342879" rtl="0" algn="l">
              <a:spcBef>
                <a:spcPts val="360"/>
              </a:spcBef>
              <a:spcAft>
                <a:spcPts val="0"/>
              </a:spcAft>
              <a:buClr>
                <a:schemeClr val="dk2"/>
              </a:buClr>
              <a:buSzPts val="1800"/>
              <a:buChar char="•"/>
            </a:pPr>
            <a:r>
              <a:rPr b="1" lang="en-GB"/>
              <a:t>If you’re umpiring, bring a bike </a:t>
            </a:r>
            <a:r>
              <a:rPr lang="en-GB"/>
              <a:t>that you can cycle fast, and has working brakes. </a:t>
            </a:r>
            <a:r>
              <a:rPr b="1" lang="en-GB">
                <a:solidFill>
                  <a:srgbClr val="FF0000"/>
                </a:solidFill>
              </a:rPr>
              <a:t>You must wear a helmet</a:t>
            </a:r>
            <a:endParaRPr/>
          </a:p>
          <a:p>
            <a:pPr indent="-342879" lvl="0" marL="342879" rtl="0" algn="l">
              <a:spcBef>
                <a:spcPts val="360"/>
              </a:spcBef>
              <a:spcAft>
                <a:spcPts val="0"/>
              </a:spcAft>
              <a:buClr>
                <a:srgbClr val="FF0000"/>
              </a:buClr>
              <a:buSzPts val="1800"/>
              <a:buChar char="•"/>
            </a:pPr>
            <a:r>
              <a:rPr b="1" lang="en-GB">
                <a:solidFill>
                  <a:srgbClr val="FF0000"/>
                </a:solidFill>
              </a:rPr>
              <a:t>You must not drink alcohol, nor be drunk, on duty.</a:t>
            </a:r>
            <a:r>
              <a:rPr b="1" lang="en-GB"/>
              <a:t> </a:t>
            </a:r>
            <a:r>
              <a:rPr b="1" lang="en-GB">
                <a:solidFill>
                  <a:srgbClr val="FF0000"/>
                </a:solidFill>
              </a:rPr>
              <a:t>Especially on Saturday.</a:t>
            </a:r>
            <a:endParaRPr/>
          </a:p>
          <a:p>
            <a:pPr indent="0" lvl="0" marL="0" rtl="0" algn="l">
              <a:spcBef>
                <a:spcPts val="360"/>
              </a:spcBef>
              <a:spcAft>
                <a:spcPts val="0"/>
              </a:spcAft>
              <a:buClr>
                <a:schemeClr val="dk2"/>
              </a:buClr>
              <a:buSzPts val="1800"/>
              <a:buNone/>
            </a:pPr>
            <a:r>
              <a:rPr b="1" lang="en-GB"/>
              <a:t>Resources</a:t>
            </a:r>
            <a:endParaRPr/>
          </a:p>
          <a:p>
            <a:pPr indent="0" lvl="0" marL="0" rtl="0" algn="l">
              <a:spcBef>
                <a:spcPts val="360"/>
              </a:spcBef>
              <a:spcAft>
                <a:spcPts val="0"/>
              </a:spcAft>
              <a:buClr>
                <a:schemeClr val="dk2"/>
              </a:buClr>
              <a:buSzPts val="1800"/>
              <a:buNone/>
            </a:pPr>
            <a:r>
              <a:rPr lang="en-GB"/>
              <a:t>Blade colours</a:t>
            </a:r>
            <a:endParaRPr/>
          </a:p>
          <a:p>
            <a:pPr indent="0" lvl="0" marL="0" rtl="0" algn="l">
              <a:spcBef>
                <a:spcPts val="360"/>
              </a:spcBef>
              <a:spcAft>
                <a:spcPts val="0"/>
              </a:spcAft>
              <a:buClr>
                <a:schemeClr val="dk2"/>
              </a:buClr>
              <a:buSzPts val="1800"/>
              <a:buNone/>
            </a:pPr>
            <a:r>
              <a:rPr lang="en-GB" u="sng">
                <a:solidFill>
                  <a:schemeClr val="hlink"/>
                </a:solidFill>
                <a:hlinkClick r:id="rId3"/>
              </a:rPr>
              <a:t>http://www.ourcs.co.uk/information/blades</a:t>
            </a:r>
            <a:endParaRPr/>
          </a:p>
          <a:p>
            <a:pPr indent="0" lvl="0" marL="0" rtl="0" algn="l">
              <a:spcBef>
                <a:spcPts val="360"/>
              </a:spcBef>
              <a:spcAft>
                <a:spcPts val="0"/>
              </a:spcAft>
              <a:buClr>
                <a:schemeClr val="dk2"/>
              </a:buClr>
              <a:buSzPts val="1800"/>
              <a:buNone/>
            </a:pPr>
            <a:r>
              <a:t/>
            </a:r>
            <a:endParaRPr/>
          </a:p>
        </p:txBody>
      </p:sp>
      <p:sp>
        <p:nvSpPr>
          <p:cNvPr id="150" name="Google Shape;150;p15"/>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151" name="Google Shape;151;p15"/>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pic>
        <p:nvPicPr>
          <p:cNvPr id="152" name="Google Shape;152;p15"/>
          <p:cNvPicPr preferRelativeResize="0"/>
          <p:nvPr/>
        </p:nvPicPr>
        <p:blipFill rotWithShape="1">
          <a:blip r:embed="rId4">
            <a:alphaModFix/>
          </a:blip>
          <a:srcRect b="0" l="0" r="0" t="0"/>
          <a:stretch/>
        </p:blipFill>
        <p:spPr>
          <a:xfrm>
            <a:off x="6228184" y="4437112"/>
            <a:ext cx="2615646" cy="170791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78"/>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Distances between boats</a:t>
            </a:r>
            <a:br>
              <a:rPr lang="en-GB"/>
            </a:br>
            <a:r>
              <a:rPr b="0" i="1" lang="en-GB"/>
              <a:t>Learn these</a:t>
            </a:r>
            <a:endParaRPr/>
          </a:p>
        </p:txBody>
      </p:sp>
      <p:sp>
        <p:nvSpPr>
          <p:cNvPr id="1043" name="Google Shape;1043;p78"/>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a:bodyPr>
          <a:lstStyle/>
          <a:p>
            <a:pPr indent="-114300" lvl="0" marL="0" rtl="0" algn="l">
              <a:spcBef>
                <a:spcPts val="0"/>
              </a:spcBef>
              <a:spcAft>
                <a:spcPts val="0"/>
              </a:spcAft>
              <a:buClr>
                <a:schemeClr val="dk2"/>
              </a:buClr>
              <a:buSzPts val="1800"/>
              <a:buChar char="•"/>
            </a:pPr>
            <a:r>
              <a:rPr lang="en-GB"/>
              <a:t>Clear water – several lengths, enough for the water to settle somewhat</a:t>
            </a:r>
            <a:endParaRPr/>
          </a:p>
          <a:p>
            <a:pPr indent="0" lvl="0" marL="0"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t/>
            </a:r>
            <a:endParaRPr/>
          </a:p>
          <a:p>
            <a:pPr indent="-114300" lvl="0" marL="0" rtl="0" algn="l">
              <a:spcBef>
                <a:spcPts val="360"/>
              </a:spcBef>
              <a:spcAft>
                <a:spcPts val="0"/>
              </a:spcAft>
              <a:buClr>
                <a:schemeClr val="dk2"/>
              </a:buClr>
              <a:buSzPts val="1800"/>
              <a:buChar char="•"/>
            </a:pPr>
            <a:r>
              <a:rPr lang="en-GB"/>
              <a:t>1, 2, 3, 4 (etc.) lengths – the number of boat lengths apart (below = 3 lengths)</a:t>
            </a:r>
            <a:endParaRPr/>
          </a:p>
          <a:p>
            <a:pPr indent="0" lvl="0" marL="0"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t/>
            </a:r>
            <a:endParaRPr/>
          </a:p>
          <a:p>
            <a:pPr indent="-114300" lvl="0" marL="0" rtl="0" algn="l">
              <a:spcBef>
                <a:spcPts val="360"/>
              </a:spcBef>
              <a:spcAft>
                <a:spcPts val="0"/>
              </a:spcAft>
              <a:buClr>
                <a:schemeClr val="dk2"/>
              </a:buClr>
              <a:buSzPts val="1800"/>
              <a:buChar char="•"/>
            </a:pPr>
            <a:r>
              <a:rPr lang="en-GB"/>
              <a:t>¼, ½, ¾ lengths</a:t>
            </a:r>
            <a:endParaRPr/>
          </a:p>
          <a:p>
            <a:pPr indent="0" lvl="0" marL="0"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t/>
            </a:r>
            <a:endParaRPr/>
          </a:p>
          <a:p>
            <a:pPr indent="-114300" lvl="0" marL="0" rtl="0" algn="l">
              <a:spcBef>
                <a:spcPts val="360"/>
              </a:spcBef>
              <a:spcAft>
                <a:spcPts val="0"/>
              </a:spcAft>
              <a:buClr>
                <a:schemeClr val="dk2"/>
              </a:buClr>
              <a:buSzPts val="1800"/>
              <a:buChar char="•"/>
            </a:pPr>
            <a:r>
              <a:rPr lang="en-GB"/>
              <a:t>A ‘canvas’ – less than ¼ length</a:t>
            </a:r>
            <a:endParaRPr/>
          </a:p>
          <a:p>
            <a:pPr indent="0" lvl="0" marL="0"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t/>
            </a:r>
            <a:endParaRPr/>
          </a:p>
          <a:p>
            <a:pPr indent="-114300" lvl="0" marL="0" rtl="0" algn="l">
              <a:spcBef>
                <a:spcPts val="360"/>
              </a:spcBef>
              <a:spcAft>
                <a:spcPts val="0"/>
              </a:spcAft>
              <a:buClr>
                <a:schemeClr val="dk2"/>
              </a:buClr>
              <a:buSzPts val="1800"/>
              <a:buChar char="•"/>
            </a:pPr>
            <a:r>
              <a:rPr lang="en-GB"/>
              <a:t>Overlap – there is horizontal overlap between two boats,</a:t>
            </a:r>
            <a:endParaRPr/>
          </a:p>
          <a:p>
            <a:pPr indent="0" lvl="0" marL="0" rtl="0" algn="l">
              <a:spcBef>
                <a:spcPts val="360"/>
              </a:spcBef>
              <a:spcAft>
                <a:spcPts val="0"/>
              </a:spcAft>
              <a:buClr>
                <a:schemeClr val="dk2"/>
              </a:buClr>
              <a:buSzPts val="1800"/>
              <a:buNone/>
            </a:pPr>
            <a:r>
              <a:rPr lang="en-GB"/>
              <a:t>but no physical contact.</a:t>
            </a:r>
            <a:endParaRPr/>
          </a:p>
          <a:p>
            <a:pPr indent="0" lvl="0" marL="0" rtl="0" algn="l">
              <a:spcBef>
                <a:spcPts val="360"/>
              </a:spcBef>
              <a:spcAft>
                <a:spcPts val="0"/>
              </a:spcAft>
              <a:buClr>
                <a:schemeClr val="dk2"/>
              </a:buClr>
              <a:buSzPts val="1800"/>
              <a:buNone/>
            </a:pPr>
            <a:r>
              <a:t/>
            </a:r>
            <a:endParaRPr/>
          </a:p>
        </p:txBody>
      </p:sp>
      <p:sp>
        <p:nvSpPr>
          <p:cNvPr id="1044" name="Google Shape;1044;p78"/>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1045" name="Google Shape;1045;p78"/>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pic>
        <p:nvPicPr>
          <p:cNvPr id="1046" name="Google Shape;1046;p78"/>
          <p:cNvPicPr preferRelativeResize="0"/>
          <p:nvPr/>
        </p:nvPicPr>
        <p:blipFill rotWithShape="1">
          <a:blip r:embed="rId3">
            <a:alphaModFix/>
          </a:blip>
          <a:srcRect b="0" l="0" r="0" t="0"/>
          <a:stretch/>
        </p:blipFill>
        <p:spPr>
          <a:xfrm>
            <a:off x="674973" y="1340768"/>
            <a:ext cx="968148" cy="969186"/>
          </a:xfrm>
          <a:prstGeom prst="rect">
            <a:avLst/>
          </a:prstGeom>
          <a:noFill/>
          <a:ln>
            <a:noFill/>
          </a:ln>
        </p:spPr>
      </p:pic>
      <p:pic>
        <p:nvPicPr>
          <p:cNvPr id="1047" name="Google Shape;1047;p78"/>
          <p:cNvPicPr preferRelativeResize="0"/>
          <p:nvPr/>
        </p:nvPicPr>
        <p:blipFill rotWithShape="1">
          <a:blip r:embed="rId4">
            <a:alphaModFix/>
          </a:blip>
          <a:srcRect b="0" l="0" r="0" t="0"/>
          <a:stretch/>
        </p:blipFill>
        <p:spPr>
          <a:xfrm>
            <a:off x="6124132" y="1340768"/>
            <a:ext cx="968148" cy="969186"/>
          </a:xfrm>
          <a:prstGeom prst="rect">
            <a:avLst/>
          </a:prstGeom>
          <a:noFill/>
          <a:ln>
            <a:noFill/>
          </a:ln>
        </p:spPr>
      </p:pic>
      <p:pic>
        <p:nvPicPr>
          <p:cNvPr id="1048" name="Google Shape;1048;p78"/>
          <p:cNvPicPr preferRelativeResize="0"/>
          <p:nvPr/>
        </p:nvPicPr>
        <p:blipFill rotWithShape="1">
          <a:blip r:embed="rId3">
            <a:alphaModFix/>
          </a:blip>
          <a:srcRect b="0" l="0" r="0" t="0"/>
          <a:stretch/>
        </p:blipFill>
        <p:spPr>
          <a:xfrm>
            <a:off x="604825" y="2309954"/>
            <a:ext cx="968400" cy="968400"/>
          </a:xfrm>
          <a:prstGeom prst="rect">
            <a:avLst/>
          </a:prstGeom>
          <a:noFill/>
          <a:ln>
            <a:noFill/>
          </a:ln>
        </p:spPr>
      </p:pic>
      <p:pic>
        <p:nvPicPr>
          <p:cNvPr id="1049" name="Google Shape;1049;p78"/>
          <p:cNvPicPr preferRelativeResize="0"/>
          <p:nvPr/>
        </p:nvPicPr>
        <p:blipFill rotWithShape="1">
          <a:blip r:embed="rId4">
            <a:alphaModFix/>
          </a:blip>
          <a:srcRect b="0" l="0" r="0" t="0"/>
          <a:stretch/>
        </p:blipFill>
        <p:spPr>
          <a:xfrm>
            <a:off x="4037855" y="2309954"/>
            <a:ext cx="968400" cy="968401"/>
          </a:xfrm>
          <a:prstGeom prst="rect">
            <a:avLst/>
          </a:prstGeom>
          <a:noFill/>
          <a:ln>
            <a:noFill/>
          </a:ln>
        </p:spPr>
      </p:pic>
      <p:sp>
        <p:nvSpPr>
          <p:cNvPr id="1050" name="Google Shape;1050;p78"/>
          <p:cNvSpPr/>
          <p:nvPr/>
        </p:nvSpPr>
        <p:spPr>
          <a:xfrm>
            <a:off x="3131840" y="2309954"/>
            <a:ext cx="968400" cy="968400"/>
          </a:xfrm>
          <a:prstGeom prst="rect">
            <a:avLst/>
          </a:prstGeom>
          <a:blipFill rotWithShape="1">
            <a:blip r:embed="rId5">
              <a:alphaModFix amt="28000"/>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51" name="Google Shape;1051;p78"/>
          <p:cNvSpPr/>
          <p:nvPr/>
        </p:nvSpPr>
        <p:spPr>
          <a:xfrm>
            <a:off x="2267744" y="2309954"/>
            <a:ext cx="968400" cy="968400"/>
          </a:xfrm>
          <a:prstGeom prst="rect">
            <a:avLst/>
          </a:prstGeom>
          <a:blipFill rotWithShape="1">
            <a:blip r:embed="rId5">
              <a:alphaModFix amt="28000"/>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52" name="Google Shape;1052;p78"/>
          <p:cNvSpPr/>
          <p:nvPr/>
        </p:nvSpPr>
        <p:spPr>
          <a:xfrm>
            <a:off x="1443360" y="2309954"/>
            <a:ext cx="968400" cy="968400"/>
          </a:xfrm>
          <a:prstGeom prst="rect">
            <a:avLst/>
          </a:prstGeom>
          <a:blipFill rotWithShape="1">
            <a:blip r:embed="rId5">
              <a:alphaModFix amt="28000"/>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053" name="Google Shape;1053;p78"/>
          <p:cNvPicPr preferRelativeResize="0"/>
          <p:nvPr/>
        </p:nvPicPr>
        <p:blipFill rotWithShape="1">
          <a:blip r:embed="rId3">
            <a:alphaModFix/>
          </a:blip>
          <a:srcRect b="0" l="0" r="0" t="0"/>
          <a:stretch/>
        </p:blipFill>
        <p:spPr>
          <a:xfrm>
            <a:off x="2163440" y="3278355"/>
            <a:ext cx="968400" cy="968400"/>
          </a:xfrm>
          <a:prstGeom prst="rect">
            <a:avLst/>
          </a:prstGeom>
          <a:noFill/>
          <a:ln>
            <a:noFill/>
          </a:ln>
        </p:spPr>
      </p:pic>
      <p:pic>
        <p:nvPicPr>
          <p:cNvPr id="1054" name="Google Shape;1054;p78"/>
          <p:cNvPicPr preferRelativeResize="0"/>
          <p:nvPr/>
        </p:nvPicPr>
        <p:blipFill rotWithShape="1">
          <a:blip r:embed="rId4">
            <a:alphaModFix/>
          </a:blip>
          <a:srcRect b="0" l="0" r="0" t="0"/>
          <a:stretch/>
        </p:blipFill>
        <p:spPr>
          <a:xfrm>
            <a:off x="3553655" y="3278355"/>
            <a:ext cx="968400" cy="968401"/>
          </a:xfrm>
          <a:prstGeom prst="rect">
            <a:avLst/>
          </a:prstGeom>
          <a:noFill/>
          <a:ln>
            <a:noFill/>
          </a:ln>
        </p:spPr>
      </p:pic>
      <p:pic>
        <p:nvPicPr>
          <p:cNvPr id="1055" name="Google Shape;1055;p78"/>
          <p:cNvPicPr preferRelativeResize="0"/>
          <p:nvPr/>
        </p:nvPicPr>
        <p:blipFill rotWithShape="1">
          <a:blip r:embed="rId3">
            <a:alphaModFix/>
          </a:blip>
          <a:srcRect b="0" l="0" r="0" t="0"/>
          <a:stretch/>
        </p:blipFill>
        <p:spPr>
          <a:xfrm>
            <a:off x="2163440" y="4246755"/>
            <a:ext cx="968400" cy="968400"/>
          </a:xfrm>
          <a:prstGeom prst="rect">
            <a:avLst/>
          </a:prstGeom>
          <a:noFill/>
          <a:ln>
            <a:noFill/>
          </a:ln>
        </p:spPr>
      </p:pic>
      <p:pic>
        <p:nvPicPr>
          <p:cNvPr id="1056" name="Google Shape;1056;p78"/>
          <p:cNvPicPr preferRelativeResize="0"/>
          <p:nvPr/>
        </p:nvPicPr>
        <p:blipFill rotWithShape="1">
          <a:blip r:embed="rId4">
            <a:alphaModFix/>
          </a:blip>
          <a:srcRect b="0" l="0" r="0" t="0"/>
          <a:stretch/>
        </p:blipFill>
        <p:spPr>
          <a:xfrm>
            <a:off x="3131840" y="4246755"/>
            <a:ext cx="968400" cy="968401"/>
          </a:xfrm>
          <a:prstGeom prst="rect">
            <a:avLst/>
          </a:prstGeom>
          <a:noFill/>
          <a:ln>
            <a:noFill/>
          </a:ln>
        </p:spPr>
      </p:pic>
      <p:pic>
        <p:nvPicPr>
          <p:cNvPr id="1057" name="Google Shape;1057;p78"/>
          <p:cNvPicPr preferRelativeResize="0"/>
          <p:nvPr/>
        </p:nvPicPr>
        <p:blipFill rotWithShape="1">
          <a:blip r:embed="rId3">
            <a:alphaModFix/>
          </a:blip>
          <a:srcRect b="0" l="0" r="0" t="0"/>
          <a:stretch/>
        </p:blipFill>
        <p:spPr>
          <a:xfrm>
            <a:off x="6784371" y="4509120"/>
            <a:ext cx="968400" cy="968400"/>
          </a:xfrm>
          <a:prstGeom prst="rect">
            <a:avLst/>
          </a:prstGeom>
          <a:noFill/>
          <a:ln>
            <a:noFill/>
          </a:ln>
        </p:spPr>
      </p:pic>
      <p:pic>
        <p:nvPicPr>
          <p:cNvPr id="1058" name="Google Shape;1058;p78"/>
          <p:cNvPicPr preferRelativeResize="0"/>
          <p:nvPr/>
        </p:nvPicPr>
        <p:blipFill rotWithShape="1">
          <a:blip r:embed="rId4">
            <a:alphaModFix/>
          </a:blip>
          <a:srcRect b="0" l="0" r="0" t="0"/>
          <a:stretch/>
        </p:blipFill>
        <p:spPr>
          <a:xfrm>
            <a:off x="7301115" y="5239423"/>
            <a:ext cx="968400" cy="96840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79"/>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Example reports</a:t>
            </a:r>
            <a:br>
              <a:rPr lang="en-GB"/>
            </a:br>
            <a:r>
              <a:rPr b="0" i="1" lang="en-GB"/>
              <a:t>If you can report to this level of detail, you’re doing great</a:t>
            </a:r>
            <a:endParaRPr/>
          </a:p>
        </p:txBody>
      </p:sp>
      <p:sp>
        <p:nvSpPr>
          <p:cNvPr id="1064" name="Google Shape;1064;p79"/>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1800"/>
              <a:buNone/>
            </a:pPr>
            <a:r>
              <a:rPr lang="en-GB"/>
              <a:t>The Green Templeton umpire:</a:t>
            </a:r>
            <a:endParaRPr/>
          </a:p>
          <a:p>
            <a:pPr indent="0" lvl="0" marL="0" rtl="0" algn="l">
              <a:spcBef>
                <a:spcPts val="360"/>
              </a:spcBef>
              <a:spcAft>
                <a:spcPts val="0"/>
              </a:spcAft>
              <a:buClr>
                <a:schemeClr val="dk2"/>
              </a:buClr>
              <a:buSzPts val="1800"/>
              <a:buNone/>
            </a:pPr>
            <a:r>
              <a:rPr lang="en-GB"/>
              <a:t>“Green Templeton were down to ½ length on St Hilda’s as they exited the gut. Hilda’s cross early, but GTC stick to line. Side-by-side by the end of the Green Bank, and so when the GTC crew cross over, St Hilda’s realise a bump is inevitable and cox concedes. GTC then swerve to ChCh boat house to clear the racing line”</a:t>
            </a:r>
            <a:endParaRPr/>
          </a:p>
          <a:p>
            <a:pPr indent="0" lvl="0" marL="0"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rPr lang="en-GB"/>
              <a:t>The St Hilda’s umpire:</a:t>
            </a:r>
            <a:endParaRPr/>
          </a:p>
          <a:p>
            <a:pPr indent="0" lvl="0" marL="0" rtl="0" algn="l">
              <a:spcBef>
                <a:spcPts val="360"/>
              </a:spcBef>
              <a:spcAft>
                <a:spcPts val="0"/>
              </a:spcAft>
              <a:buClr>
                <a:schemeClr val="dk2"/>
              </a:buClr>
              <a:buSzPts val="1800"/>
              <a:buNone/>
            </a:pPr>
            <a:r>
              <a:rPr lang="en-GB"/>
              <a:t>“Hilda’s chased by GTC, who steadily gained on them during race. Hilda’s crossed early, GTC kept to racing line. GTC reached crossover, but Hilda’s left it a bit too late to concede, and with wrong hand. Thankfully GTC cox was competent and swerved out the way to avoid entanglement.  Neither of them caused any problems or stayed in the racing line after the bump.”</a:t>
            </a:r>
            <a:endParaRPr/>
          </a:p>
        </p:txBody>
      </p:sp>
      <p:sp>
        <p:nvSpPr>
          <p:cNvPr id="1065" name="Google Shape;1065;p79"/>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1066" name="Google Shape;1066;p79"/>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80"/>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Klaxons and three-boat-scenarios</a:t>
            </a:r>
            <a:br>
              <a:rPr lang="en-GB"/>
            </a:br>
            <a:r>
              <a:rPr b="0" i="1" lang="en-GB"/>
              <a:t>It gets a bit more difficult; just tell us what you saw and we’ll figure it out</a:t>
            </a:r>
            <a:endParaRPr/>
          </a:p>
        </p:txBody>
      </p:sp>
      <p:sp>
        <p:nvSpPr>
          <p:cNvPr id="1072" name="Google Shape;1072;p80"/>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1800"/>
              <a:buNone/>
            </a:pPr>
            <a:r>
              <a:rPr b="1" lang="en-GB"/>
              <a:t>Klaxons</a:t>
            </a:r>
            <a:endParaRPr/>
          </a:p>
          <a:p>
            <a:pPr indent="-342879" lvl="0" marL="342879" rtl="0" algn="l">
              <a:spcBef>
                <a:spcPts val="360"/>
              </a:spcBef>
              <a:spcAft>
                <a:spcPts val="0"/>
              </a:spcAft>
              <a:buClr>
                <a:schemeClr val="dk2"/>
              </a:buClr>
              <a:buSzPts val="1800"/>
              <a:buChar char="•"/>
            </a:pPr>
            <a:r>
              <a:rPr lang="en-GB"/>
              <a:t>Bumps gained before a klaxon count; bumps gained after do not. Listen out for a klaxon, and if you hear one, immediately look at your crew and check their status.</a:t>
            </a:r>
            <a:endParaRPr/>
          </a:p>
          <a:p>
            <a:pPr indent="0" lvl="0" marL="0" rtl="0" algn="l">
              <a:spcBef>
                <a:spcPts val="360"/>
              </a:spcBef>
              <a:spcAft>
                <a:spcPts val="0"/>
              </a:spcAft>
              <a:buClr>
                <a:schemeClr val="dk2"/>
              </a:buClr>
              <a:buSzPts val="1800"/>
              <a:buNone/>
            </a:pPr>
            <a:r>
              <a:rPr b="1" lang="en-GB"/>
              <a:t>Three-boat scenario</a:t>
            </a:r>
            <a:endParaRPr/>
          </a:p>
          <a:p>
            <a:pPr indent="-342879" lvl="0" marL="342879" rtl="0" algn="l">
              <a:spcBef>
                <a:spcPts val="360"/>
              </a:spcBef>
              <a:spcAft>
                <a:spcPts val="0"/>
              </a:spcAft>
              <a:buClr>
                <a:schemeClr val="dk2"/>
              </a:buClr>
              <a:buSzPts val="1800"/>
              <a:buChar char="•"/>
            </a:pPr>
            <a:r>
              <a:rPr lang="en-GB"/>
              <a:t>Often, three boats are close together. This means you can’t cycle ahead/behind to where the action is, and so must keep an eye out.</a:t>
            </a:r>
            <a:endParaRPr/>
          </a:p>
          <a:p>
            <a:pPr indent="-285732" lvl="1" marL="742903" rtl="0" algn="l">
              <a:spcBef>
                <a:spcPts val="360"/>
              </a:spcBef>
              <a:spcAft>
                <a:spcPts val="0"/>
              </a:spcAft>
              <a:buClr>
                <a:schemeClr val="dk2"/>
              </a:buClr>
              <a:buSzPts val="1800"/>
              <a:buChar char="–"/>
            </a:pPr>
            <a:r>
              <a:rPr lang="en-GB"/>
              <a:t>If in doubt, try and cycle in a position to see the coxes of the two lead crews, so you can see the order of concessions</a:t>
            </a:r>
            <a:endParaRPr/>
          </a:p>
          <a:p>
            <a:pPr indent="-342879" lvl="0" marL="342879" rtl="0" algn="l">
              <a:spcBef>
                <a:spcPts val="360"/>
              </a:spcBef>
              <a:spcAft>
                <a:spcPts val="0"/>
              </a:spcAft>
              <a:buClr>
                <a:schemeClr val="dk2"/>
              </a:buClr>
              <a:buSzPts val="1800"/>
              <a:buChar char="•"/>
            </a:pPr>
            <a:r>
              <a:rPr lang="en-GB"/>
              <a:t>You are looking to ascertain the order of any bumps or concessions – if you can tell what came first, brilliant. If you knew it was 3 seconds between two concessions – excellent, we can piece together the story at race desk and record the correct outcome.</a:t>
            </a:r>
            <a:endParaRPr/>
          </a:p>
          <a:p>
            <a:pPr indent="-342879" lvl="0" marL="342879" rtl="0" algn="l">
              <a:spcBef>
                <a:spcPts val="360"/>
              </a:spcBef>
              <a:spcAft>
                <a:spcPts val="0"/>
              </a:spcAft>
              <a:buClr>
                <a:schemeClr val="dk2"/>
              </a:buClr>
              <a:buSzPts val="1800"/>
              <a:buChar char="•"/>
            </a:pPr>
            <a:r>
              <a:rPr lang="en-GB"/>
              <a:t>Any and all information – distances, times, relative speeds, locations, how close to the bank etc. – help in us working out what happened.</a:t>
            </a:r>
            <a:endParaRPr/>
          </a:p>
          <a:p>
            <a:pPr indent="-342879" lvl="0" marL="342879" rtl="0" algn="l">
              <a:spcBef>
                <a:spcPts val="360"/>
              </a:spcBef>
              <a:spcAft>
                <a:spcPts val="0"/>
              </a:spcAft>
              <a:buClr>
                <a:schemeClr val="dk2"/>
              </a:buClr>
              <a:buSzPts val="1800"/>
              <a:buChar char="•"/>
            </a:pPr>
            <a:r>
              <a:rPr lang="en-GB"/>
              <a:t>We appreciate this one is hard, just do your best.</a:t>
            </a:r>
            <a:endParaRPr/>
          </a:p>
          <a:p>
            <a:pPr indent="0" lvl="0" marL="0" rtl="0" algn="l">
              <a:spcBef>
                <a:spcPts val="360"/>
              </a:spcBef>
              <a:spcAft>
                <a:spcPts val="0"/>
              </a:spcAft>
              <a:buClr>
                <a:schemeClr val="dk2"/>
              </a:buClr>
              <a:buSzPts val="1800"/>
              <a:buNone/>
            </a:pPr>
            <a:r>
              <a:t/>
            </a:r>
            <a:endParaRPr/>
          </a:p>
        </p:txBody>
      </p:sp>
      <p:sp>
        <p:nvSpPr>
          <p:cNvPr id="1073" name="Google Shape;1073;p80"/>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1074" name="Google Shape;1074;p80"/>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81"/>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Golden rules</a:t>
            </a:r>
            <a:br>
              <a:rPr lang="en-GB"/>
            </a:br>
            <a:r>
              <a:rPr b="0" i="1" lang="en-GB"/>
              <a:t>It gets a bit more difficult; just tell us what you saw and we’ll figure it out</a:t>
            </a:r>
            <a:endParaRPr/>
          </a:p>
        </p:txBody>
      </p:sp>
      <p:sp>
        <p:nvSpPr>
          <p:cNvPr id="1080" name="Google Shape;1080;p81"/>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a:bodyPr>
          <a:lstStyle/>
          <a:p>
            <a:pPr indent="-342879" lvl="0" marL="342879" rtl="0" algn="l">
              <a:spcBef>
                <a:spcPts val="0"/>
              </a:spcBef>
              <a:spcAft>
                <a:spcPts val="0"/>
              </a:spcAft>
              <a:buClr>
                <a:schemeClr val="dk2"/>
              </a:buClr>
              <a:buSzPts val="1800"/>
              <a:buChar char="•"/>
            </a:pPr>
            <a:r>
              <a:rPr lang="en-GB"/>
              <a:t>Safety first – look where you are going!</a:t>
            </a:r>
            <a:endParaRPr/>
          </a:p>
          <a:p>
            <a:pPr indent="-342879" lvl="0" marL="342879" rtl="0" algn="l">
              <a:spcBef>
                <a:spcPts val="360"/>
              </a:spcBef>
              <a:spcAft>
                <a:spcPts val="0"/>
              </a:spcAft>
              <a:buClr>
                <a:schemeClr val="dk2"/>
              </a:buClr>
              <a:buSzPts val="1800"/>
              <a:buChar char="•"/>
            </a:pPr>
            <a:r>
              <a:rPr lang="en-GB"/>
              <a:t>If you didn’t see anything, that’s fine – tell us so.</a:t>
            </a:r>
            <a:endParaRPr/>
          </a:p>
          <a:p>
            <a:pPr indent="-342879" lvl="0" marL="342879" rtl="0" algn="l">
              <a:spcBef>
                <a:spcPts val="360"/>
              </a:spcBef>
              <a:spcAft>
                <a:spcPts val="0"/>
              </a:spcAft>
              <a:buClr>
                <a:schemeClr val="dk2"/>
              </a:buClr>
              <a:buSzPts val="1800"/>
              <a:buChar char="•"/>
            </a:pPr>
            <a:r>
              <a:rPr lang="en-GB"/>
              <a:t>Don’t make up anything you didn’t witness.</a:t>
            </a:r>
            <a:endParaRPr/>
          </a:p>
          <a:p>
            <a:pPr indent="-342879" lvl="0" marL="342879" rtl="0" algn="l">
              <a:spcBef>
                <a:spcPts val="360"/>
              </a:spcBef>
              <a:spcAft>
                <a:spcPts val="0"/>
              </a:spcAft>
              <a:buClr>
                <a:schemeClr val="dk2"/>
              </a:buClr>
              <a:buSzPts val="1800"/>
              <a:buChar char="•"/>
            </a:pPr>
            <a:r>
              <a:rPr lang="en-GB"/>
              <a:t>Don’t talk to coaches or other umpires about what you saw until the next day. Two unbiased, conflicting reports are often more helpful than one amalgamated story. Appeals can sometimes be resolved in the evening, and if we need to phone you up for more information, it’s important you stay impartial.</a:t>
            </a:r>
            <a:endParaRPr/>
          </a:p>
          <a:p>
            <a:pPr indent="-342879" lvl="0" marL="342879" rtl="0" algn="l">
              <a:spcBef>
                <a:spcPts val="360"/>
              </a:spcBef>
              <a:spcAft>
                <a:spcPts val="0"/>
              </a:spcAft>
              <a:buClr>
                <a:schemeClr val="dk2"/>
              </a:buClr>
              <a:buSzPts val="1800"/>
              <a:buChar char="•"/>
            </a:pPr>
            <a:r>
              <a:rPr lang="en-GB"/>
              <a:t>Come straight back to Top Gut to report after the race ends! Don’t faff around talking to coaches or filming sinkings (other people will be doing that, watch for it on YouTube later).</a:t>
            </a:r>
            <a:endParaRPr/>
          </a:p>
          <a:p>
            <a:pPr indent="-342879" lvl="0" marL="342879" rtl="0" algn="l">
              <a:spcBef>
                <a:spcPts val="360"/>
              </a:spcBef>
              <a:spcAft>
                <a:spcPts val="0"/>
              </a:spcAft>
              <a:buClr>
                <a:schemeClr val="dk2"/>
              </a:buClr>
              <a:buSzPts val="1800"/>
              <a:buChar char="•"/>
            </a:pPr>
            <a:r>
              <a:rPr lang="en-GB"/>
              <a:t>Look at a map of the river and learn where the different locations are.</a:t>
            </a:r>
            <a:endParaRPr/>
          </a:p>
          <a:p>
            <a:pPr indent="-228579" lvl="0" marL="342879"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t/>
            </a:r>
            <a:endParaRPr/>
          </a:p>
        </p:txBody>
      </p:sp>
      <p:sp>
        <p:nvSpPr>
          <p:cNvPr id="1081" name="Google Shape;1081;p81"/>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1082" name="Google Shape;1082;p81"/>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82"/>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Review of Objectives</a:t>
            </a:r>
            <a:br>
              <a:rPr lang="en-GB"/>
            </a:br>
            <a:r>
              <a:rPr b="0" i="1" lang="en-GB"/>
              <a:t>Do you now understand what needs to be done?</a:t>
            </a:r>
            <a:endParaRPr/>
          </a:p>
        </p:txBody>
      </p:sp>
      <p:sp>
        <p:nvSpPr>
          <p:cNvPr id="1088" name="Google Shape;1088;p82"/>
          <p:cNvSpPr txBox="1"/>
          <p:nvPr>
            <p:ph idx="1" type="body"/>
          </p:nvPr>
        </p:nvSpPr>
        <p:spPr>
          <a:xfrm>
            <a:off x="457200" y="1196752"/>
            <a:ext cx="8229600" cy="1944216"/>
          </a:xfrm>
          <a:prstGeom prst="rect">
            <a:avLst/>
          </a:prstGeom>
          <a:noFill/>
          <a:ln>
            <a:noFill/>
          </a:ln>
        </p:spPr>
        <p:txBody>
          <a:bodyPr anchorCtr="0" anchor="t" bIns="45700" lIns="91425" spcFirstLastPara="1" rIns="91425" wrap="square" tIns="45700">
            <a:normAutofit lnSpcReduction="10000"/>
          </a:bodyPr>
          <a:lstStyle/>
          <a:p>
            <a:pPr indent="0" lvl="0" marL="0" rtl="0" algn="l">
              <a:spcBef>
                <a:spcPts val="0"/>
              </a:spcBef>
              <a:spcAft>
                <a:spcPts val="0"/>
              </a:spcAft>
              <a:buClr>
                <a:schemeClr val="dk2"/>
              </a:buClr>
              <a:buSzPts val="1800"/>
              <a:buNone/>
            </a:pPr>
            <a:r>
              <a:rPr lang="en-GB"/>
              <a:t>All people attending this briefing should know:</a:t>
            </a:r>
            <a:endParaRPr/>
          </a:p>
          <a:p>
            <a:pPr indent="-342900" lvl="0" marL="342900" rtl="0" algn="l">
              <a:spcBef>
                <a:spcPts val="360"/>
              </a:spcBef>
              <a:spcAft>
                <a:spcPts val="0"/>
              </a:spcAft>
              <a:buClr>
                <a:schemeClr val="dk2"/>
              </a:buClr>
              <a:buSzPts val="1800"/>
              <a:buFont typeface="Calibri"/>
              <a:buAutoNum type="arabicPeriod"/>
            </a:pPr>
            <a:r>
              <a:rPr lang="en-GB"/>
              <a:t>Know </a:t>
            </a:r>
            <a:r>
              <a:rPr b="1" lang="en-GB"/>
              <a:t>how bumps racing works</a:t>
            </a:r>
            <a:endParaRPr/>
          </a:p>
          <a:p>
            <a:pPr indent="-342900" lvl="0" marL="342900" rtl="0" algn="l">
              <a:spcBef>
                <a:spcPts val="360"/>
              </a:spcBef>
              <a:spcAft>
                <a:spcPts val="0"/>
              </a:spcAft>
              <a:buClr>
                <a:schemeClr val="dk2"/>
              </a:buClr>
              <a:buSzPts val="1800"/>
              <a:buFont typeface="Calibri"/>
              <a:buAutoNum type="arabicPeriod"/>
            </a:pPr>
            <a:r>
              <a:rPr lang="en-GB"/>
              <a:t>Know the </a:t>
            </a:r>
            <a:r>
              <a:rPr b="1" lang="en-GB"/>
              <a:t>circulation pattern </a:t>
            </a:r>
            <a:r>
              <a:rPr lang="en-GB"/>
              <a:t>before, during, and after racing</a:t>
            </a:r>
            <a:endParaRPr/>
          </a:p>
          <a:p>
            <a:pPr indent="-342900" lvl="0" marL="342900" rtl="0" algn="l">
              <a:spcBef>
                <a:spcPts val="360"/>
              </a:spcBef>
              <a:spcAft>
                <a:spcPts val="0"/>
              </a:spcAft>
              <a:buClr>
                <a:schemeClr val="dk2"/>
              </a:buClr>
              <a:buSzPts val="1800"/>
              <a:buFont typeface="Calibri"/>
              <a:buAutoNum type="arabicPeriod"/>
            </a:pPr>
            <a:r>
              <a:rPr lang="en-GB"/>
              <a:t>Know </a:t>
            </a:r>
            <a:r>
              <a:rPr b="1" lang="en-GB"/>
              <a:t>when and where to report for duty</a:t>
            </a:r>
            <a:endParaRPr/>
          </a:p>
          <a:p>
            <a:pPr indent="0" lvl="0" marL="0"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rPr lang="en-GB"/>
              <a:t>Additionally:</a:t>
            </a:r>
            <a:endParaRPr/>
          </a:p>
        </p:txBody>
      </p:sp>
      <p:sp>
        <p:nvSpPr>
          <p:cNvPr id="1089" name="Google Shape;1089;p82"/>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1090" name="Google Shape;1090;p82"/>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graphicFrame>
        <p:nvGraphicFramePr>
          <p:cNvPr id="1091" name="Google Shape;1091;p82"/>
          <p:cNvGraphicFramePr/>
          <p:nvPr/>
        </p:nvGraphicFramePr>
        <p:xfrm>
          <a:off x="395536" y="3068960"/>
          <a:ext cx="3000000" cy="3000000"/>
        </p:xfrm>
        <a:graphic>
          <a:graphicData uri="http://schemas.openxmlformats.org/drawingml/2006/table">
            <a:tbl>
              <a:tblPr bandRow="1" firstRow="1">
                <a:noFill/>
                <a:tableStyleId>{8BC3B1CC-B657-482D-982D-253C45CA7DA4}</a:tableStyleId>
              </a:tblPr>
              <a:tblGrid>
                <a:gridCol w="4068450"/>
                <a:gridCol w="4068450"/>
              </a:tblGrid>
              <a:tr h="432050">
                <a:tc>
                  <a:txBody>
                    <a:bodyPr/>
                    <a:lstStyle/>
                    <a:p>
                      <a:pPr indent="0" lvl="0" marL="0" marR="0" rtl="0" algn="l">
                        <a:spcBef>
                          <a:spcPts val="0"/>
                        </a:spcBef>
                        <a:spcAft>
                          <a:spcPts val="0"/>
                        </a:spcAft>
                        <a:buNone/>
                      </a:pPr>
                      <a:r>
                        <a:rPr lang="en-GB" sz="1800"/>
                        <a:t>Marshals only</a:t>
                      </a:r>
                      <a:endParaRPr/>
                    </a:p>
                  </a:txBody>
                  <a:tcPr marT="45725" marB="45725" marR="91450" marL="91450"/>
                </a:tc>
                <a:tc>
                  <a:txBody>
                    <a:bodyPr/>
                    <a:lstStyle/>
                    <a:p>
                      <a:pPr indent="0" lvl="0" marL="0" marR="0" rtl="0" algn="l">
                        <a:spcBef>
                          <a:spcPts val="0"/>
                        </a:spcBef>
                        <a:spcAft>
                          <a:spcPts val="0"/>
                        </a:spcAft>
                        <a:buNone/>
                      </a:pPr>
                      <a:r>
                        <a:rPr lang="en-GB" sz="1800"/>
                        <a:t>Umpires only</a:t>
                      </a:r>
                      <a:endParaRPr/>
                    </a:p>
                  </a:txBody>
                  <a:tcPr marT="45725" marB="45725" marR="91450" marL="91450"/>
                </a:tc>
              </a:tr>
              <a:tr h="486050">
                <a:tc>
                  <a:txBody>
                    <a:bodyPr/>
                    <a:lstStyle/>
                    <a:p>
                      <a:pPr indent="0" lvl="0" marL="0" marR="0" rtl="0" algn="l">
                        <a:lnSpc>
                          <a:spcPct val="100000"/>
                        </a:lnSpc>
                        <a:spcBef>
                          <a:spcPts val="0"/>
                        </a:spcBef>
                        <a:spcAft>
                          <a:spcPts val="0"/>
                        </a:spcAft>
                        <a:buClr>
                          <a:schemeClr val="dk2"/>
                        </a:buClr>
                        <a:buSzPts val="1800"/>
                        <a:buFont typeface="Calibri"/>
                        <a:buNone/>
                      </a:pPr>
                      <a:r>
                        <a:rPr lang="en-GB" sz="1800">
                          <a:solidFill>
                            <a:schemeClr val="dk2"/>
                          </a:solidFill>
                        </a:rPr>
                        <a:t>4. Be able to </a:t>
                      </a:r>
                      <a:r>
                        <a:rPr b="1" lang="en-GB" sz="1800">
                          <a:solidFill>
                            <a:schemeClr val="dk2"/>
                          </a:solidFill>
                        </a:rPr>
                        <a:t>identify river traffic</a:t>
                      </a:r>
                      <a:endParaRPr/>
                    </a:p>
                  </a:txBody>
                  <a:tcPr marT="45725" marB="45725" marR="91450" marL="91450"/>
                </a:tc>
                <a:tc>
                  <a:txBody>
                    <a:bodyPr/>
                    <a:lstStyle/>
                    <a:p>
                      <a:pPr indent="0" lvl="0" marL="0" marR="0" rtl="0" algn="l">
                        <a:spcBef>
                          <a:spcPts val="0"/>
                        </a:spcBef>
                        <a:spcAft>
                          <a:spcPts val="0"/>
                        </a:spcAft>
                        <a:buNone/>
                      </a:pPr>
                      <a:r>
                        <a:rPr lang="en-GB" sz="1800">
                          <a:solidFill>
                            <a:schemeClr val="dk2"/>
                          </a:solidFill>
                        </a:rPr>
                        <a:t>4.</a:t>
                      </a:r>
                      <a:r>
                        <a:rPr lang="en-GB" sz="1800">
                          <a:solidFill>
                            <a:schemeClr val="dk2"/>
                          </a:solidFill>
                        </a:rPr>
                        <a:t> Know how to </a:t>
                      </a:r>
                      <a:r>
                        <a:rPr b="1" lang="en-GB" sz="1800">
                          <a:solidFill>
                            <a:schemeClr val="dk2"/>
                          </a:solidFill>
                        </a:rPr>
                        <a:t>follow a race</a:t>
                      </a:r>
                      <a:endParaRPr b="1" sz="1800">
                        <a:solidFill>
                          <a:schemeClr val="dk2"/>
                        </a:solidFill>
                      </a:endParaRPr>
                    </a:p>
                  </a:txBody>
                  <a:tcPr marT="45725" marB="45725" marR="91450" marL="91450"/>
                </a:tc>
              </a:tr>
              <a:tr h="486050">
                <a:tc>
                  <a:txBody>
                    <a:bodyPr/>
                    <a:lstStyle/>
                    <a:p>
                      <a:pPr indent="-271463" lvl="0" marL="271463" marR="0" rtl="0" algn="l">
                        <a:spcBef>
                          <a:spcPts val="0"/>
                        </a:spcBef>
                        <a:spcAft>
                          <a:spcPts val="0"/>
                        </a:spcAft>
                        <a:buNone/>
                      </a:pPr>
                      <a:r>
                        <a:rPr lang="en-GB" sz="1800">
                          <a:solidFill>
                            <a:schemeClr val="dk2"/>
                          </a:solidFill>
                        </a:rPr>
                        <a:t>5. Understand </a:t>
                      </a:r>
                      <a:r>
                        <a:rPr b="1" lang="en-GB" sz="1800">
                          <a:solidFill>
                            <a:schemeClr val="dk2"/>
                          </a:solidFill>
                        </a:rPr>
                        <a:t>how and when to klaxon</a:t>
                      </a:r>
                      <a:endParaRPr/>
                    </a:p>
                  </a:txBody>
                  <a:tcPr marT="45725" marB="45725" marR="91450" marL="91450"/>
                </a:tc>
                <a:tc>
                  <a:txBody>
                    <a:bodyPr/>
                    <a:lstStyle/>
                    <a:p>
                      <a:pPr indent="0" lvl="0" marL="0" marR="0" rtl="0" algn="l">
                        <a:spcBef>
                          <a:spcPts val="0"/>
                        </a:spcBef>
                        <a:spcAft>
                          <a:spcPts val="0"/>
                        </a:spcAft>
                        <a:buNone/>
                      </a:pPr>
                      <a:r>
                        <a:rPr lang="en-GB" sz="1800">
                          <a:solidFill>
                            <a:schemeClr val="dk2"/>
                          </a:solidFill>
                        </a:rPr>
                        <a:t>5. How to </a:t>
                      </a:r>
                      <a:r>
                        <a:rPr b="1" lang="en-GB" sz="1800">
                          <a:solidFill>
                            <a:schemeClr val="dk2"/>
                          </a:solidFill>
                        </a:rPr>
                        <a:t>report the</a:t>
                      </a:r>
                      <a:r>
                        <a:rPr b="1" lang="en-GB" sz="1800">
                          <a:solidFill>
                            <a:schemeClr val="dk2"/>
                          </a:solidFill>
                        </a:rPr>
                        <a:t> outcome </a:t>
                      </a:r>
                      <a:r>
                        <a:rPr lang="en-GB" sz="1800">
                          <a:solidFill>
                            <a:schemeClr val="dk2"/>
                          </a:solidFill>
                        </a:rPr>
                        <a:t>of a race</a:t>
                      </a:r>
                      <a:endParaRPr sz="1800">
                        <a:solidFill>
                          <a:schemeClr val="dk2"/>
                        </a:solidFill>
                      </a:endParaRPr>
                    </a:p>
                  </a:txBody>
                  <a:tcPr marT="45725" marB="45725" marR="91450" marL="91450"/>
                </a:tc>
              </a:tr>
              <a:tr h="396050">
                <a:tc>
                  <a:txBody>
                    <a:bodyPr/>
                    <a:lstStyle/>
                    <a:p>
                      <a:pPr indent="0" lvl="0" marL="0" marR="0" rtl="0" algn="l">
                        <a:lnSpc>
                          <a:spcPct val="100000"/>
                        </a:lnSpc>
                        <a:spcBef>
                          <a:spcPts val="0"/>
                        </a:spcBef>
                        <a:spcAft>
                          <a:spcPts val="0"/>
                        </a:spcAft>
                        <a:buClr>
                          <a:schemeClr val="dk2"/>
                        </a:buClr>
                        <a:buSzPts val="1800"/>
                        <a:buFont typeface="Calibri"/>
                        <a:buNone/>
                      </a:pPr>
                      <a:r>
                        <a:rPr lang="en-GB" sz="1800">
                          <a:solidFill>
                            <a:schemeClr val="dk2"/>
                          </a:solidFill>
                        </a:rPr>
                        <a:t>6. Understand </a:t>
                      </a:r>
                      <a:r>
                        <a:rPr b="1" lang="en-GB" sz="1800">
                          <a:solidFill>
                            <a:schemeClr val="dk2"/>
                          </a:solidFill>
                        </a:rPr>
                        <a:t>how to summon First Aid</a:t>
                      </a:r>
                      <a:endParaRPr/>
                    </a:p>
                  </a:txBody>
                  <a:tcPr marT="45725" marB="45725" marR="91450" marL="91450"/>
                </a:tc>
                <a:tc>
                  <a:txBody>
                    <a:bodyPr/>
                    <a:lstStyle/>
                    <a:p>
                      <a:pPr indent="0" lvl="0" marL="0" marR="0" rtl="0" algn="l">
                        <a:spcBef>
                          <a:spcPts val="0"/>
                        </a:spcBef>
                        <a:spcAft>
                          <a:spcPts val="0"/>
                        </a:spcAft>
                        <a:buNone/>
                      </a:pPr>
                      <a:r>
                        <a:rPr lang="en-GB" sz="1800">
                          <a:solidFill>
                            <a:schemeClr val="dk2"/>
                          </a:solidFill>
                        </a:rPr>
                        <a:t> </a:t>
                      </a:r>
                      <a:endParaRPr/>
                    </a:p>
                  </a:txBody>
                  <a:tcPr marT="45725" marB="45725" marR="91450" marL="91450">
                    <a:solidFill>
                      <a:schemeClr val="lt1"/>
                    </a:solidFill>
                  </a:tcPr>
                </a:tc>
              </a:tr>
            </a:tbl>
          </a:graphicData>
        </a:graphic>
      </p:graphicFrame>
      <p:sp>
        <p:nvSpPr>
          <p:cNvPr id="1092" name="Google Shape;1092;p82"/>
          <p:cNvSpPr txBox="1"/>
          <p:nvPr/>
        </p:nvSpPr>
        <p:spPr>
          <a:xfrm>
            <a:off x="446856" y="5157192"/>
            <a:ext cx="8229600" cy="936104"/>
          </a:xfrm>
          <a:prstGeom prst="rect">
            <a:avLst/>
          </a:prstGeom>
          <a:noFill/>
          <a:ln>
            <a:noFill/>
          </a:ln>
        </p:spPr>
        <p:txBody>
          <a:bodyPr anchorCtr="0" anchor="t" bIns="45700" lIns="91425" spcFirstLastPara="1" rIns="91425" wrap="square" tIns="45700">
            <a:normAutofit lnSpcReduction="10000"/>
          </a:bodyPr>
          <a:lstStyle/>
          <a:p>
            <a:pPr indent="0" lvl="0" marL="0" marR="0" rtl="0" algn="l">
              <a:spcBef>
                <a:spcPts val="0"/>
              </a:spcBef>
              <a:spcAft>
                <a:spcPts val="0"/>
              </a:spcAft>
              <a:buClr>
                <a:schemeClr val="dk2"/>
              </a:buClr>
              <a:buSzPts val="1800"/>
              <a:buFont typeface="Arial"/>
              <a:buNone/>
            </a:pPr>
            <a:r>
              <a:rPr lang="en-GB" sz="1800">
                <a:solidFill>
                  <a:schemeClr val="dk2"/>
                </a:solidFill>
                <a:latin typeface="Calibri"/>
                <a:ea typeface="Calibri"/>
                <a:cs typeface="Calibri"/>
                <a:sym typeface="Calibri"/>
              </a:rPr>
              <a:t>On the day, we will provide a 15 minute ‘refresher’ of the key duties, but this cannot cover all of this material so please learn it now!</a:t>
            </a:r>
            <a:endParaRPr/>
          </a:p>
          <a:p>
            <a:pPr indent="0" lvl="0" marL="0" marR="0" rtl="0" algn="l">
              <a:spcBef>
                <a:spcPts val="360"/>
              </a:spcBef>
              <a:spcAft>
                <a:spcPts val="0"/>
              </a:spcAft>
              <a:buClr>
                <a:schemeClr val="accent3"/>
              </a:buClr>
              <a:buSzPts val="1800"/>
              <a:buFont typeface="Arial"/>
              <a:buNone/>
            </a:pPr>
            <a:r>
              <a:rPr b="1" lang="en-GB" sz="1800">
                <a:solidFill>
                  <a:schemeClr val="accent3"/>
                </a:solidFill>
                <a:latin typeface="Calibri"/>
                <a:ea typeface="Calibri"/>
                <a:cs typeface="Calibri"/>
                <a:sym typeface="Calibri"/>
              </a:rPr>
              <a:t>And finally….</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83"/>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Rachel Quarrell’s Bumps Problems</a:t>
            </a:r>
            <a:br>
              <a:rPr lang="en-GB"/>
            </a:br>
            <a:r>
              <a:rPr b="0" i="1" lang="en-GB"/>
              <a:t>Copyright Dr Rachel Quarrell</a:t>
            </a:r>
            <a:endParaRPr b="0" i="1"/>
          </a:p>
        </p:txBody>
      </p:sp>
      <p:sp>
        <p:nvSpPr>
          <p:cNvPr id="1098" name="Google Shape;1098;p83"/>
          <p:cNvSpPr txBox="1"/>
          <p:nvPr>
            <p:ph idx="1" type="body"/>
          </p:nvPr>
        </p:nvSpPr>
        <p:spPr>
          <a:xfrm>
            <a:off x="457200" y="1196752"/>
            <a:ext cx="8229600" cy="1512168"/>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1800"/>
              <a:buNone/>
            </a:pPr>
            <a:r>
              <a:rPr i="1" lang="en-GB"/>
              <a:t>“There are no guaranteed answers for some of these – they are intended to help […] marshals, officials and captains think through their role in the regatta, and anticipate problems and how to deal with them.  Equally, some of these conundrums do have an answer – there are emergencies that have specific required ways they should be dealt with.”</a:t>
            </a:r>
            <a:endParaRPr i="1"/>
          </a:p>
          <a:p>
            <a:pPr indent="0" lvl="0" marL="0" rtl="0" algn="l">
              <a:spcBef>
                <a:spcPts val="360"/>
              </a:spcBef>
              <a:spcAft>
                <a:spcPts val="0"/>
              </a:spcAft>
              <a:buClr>
                <a:schemeClr val="dk2"/>
              </a:buClr>
              <a:buSzPts val="1800"/>
              <a:buNone/>
            </a:pPr>
            <a:r>
              <a:t/>
            </a:r>
            <a:endParaRPr/>
          </a:p>
        </p:txBody>
      </p:sp>
      <p:sp>
        <p:nvSpPr>
          <p:cNvPr id="1099" name="Google Shape;1099;p83"/>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1100" name="Google Shape;1100;p83"/>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pic>
        <p:nvPicPr>
          <p:cNvPr id="1101" name="Google Shape;1101;p83"/>
          <p:cNvPicPr preferRelativeResize="0"/>
          <p:nvPr/>
        </p:nvPicPr>
        <p:blipFill rotWithShape="1">
          <a:blip r:embed="rId3">
            <a:alphaModFix/>
          </a:blip>
          <a:srcRect b="0" l="0" r="0" t="0"/>
          <a:stretch/>
        </p:blipFill>
        <p:spPr>
          <a:xfrm>
            <a:off x="-1" y="2787420"/>
            <a:ext cx="9144001" cy="40957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p84"/>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Problem 1</a:t>
            </a:r>
            <a:endParaRPr/>
          </a:p>
        </p:txBody>
      </p:sp>
      <p:sp>
        <p:nvSpPr>
          <p:cNvPr id="1107" name="Google Shape;1107;p84"/>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1800"/>
              <a:buNone/>
            </a:pPr>
            <a:r>
              <a:rPr lang="en-GB"/>
              <a:t>You’re the Gut marshal with the five-minute gun about to be fired, and a crew comes scrambling towards you from the upper stretch of the river, saying that they’ve just snapped a seat and need to sort it out.  What do you do? (several actions).</a:t>
            </a:r>
            <a:endParaRPr/>
          </a:p>
          <a:p>
            <a:pPr indent="0" lvl="0" marL="0"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rPr i="1" lang="en-GB"/>
              <a:t>Click for answer &gt;</a:t>
            </a:r>
            <a:endParaRPr/>
          </a:p>
          <a:p>
            <a:pPr indent="0" lvl="0" marL="0" rtl="0" algn="l">
              <a:spcBef>
                <a:spcPts val="360"/>
              </a:spcBef>
              <a:spcAft>
                <a:spcPts val="0"/>
              </a:spcAft>
              <a:buClr>
                <a:schemeClr val="dk2"/>
              </a:buClr>
              <a:buSzPts val="1800"/>
              <a:buNone/>
            </a:pPr>
            <a:r>
              <a:t/>
            </a:r>
            <a:endParaRPr i="1"/>
          </a:p>
          <a:p>
            <a:pPr indent="-342879" lvl="0" marL="342879" rtl="0" algn="l">
              <a:spcBef>
                <a:spcPts val="360"/>
              </a:spcBef>
              <a:spcAft>
                <a:spcPts val="0"/>
              </a:spcAft>
              <a:buClr>
                <a:schemeClr val="dk2"/>
              </a:buClr>
              <a:buSzPts val="1800"/>
              <a:buNone/>
            </a:pPr>
            <a:r>
              <a:rPr b="1" lang="en-GB"/>
              <a:t>Answer:</a:t>
            </a:r>
            <a:endParaRPr/>
          </a:p>
          <a:p>
            <a:pPr indent="-342879" lvl="0" marL="342879" rtl="0" algn="l">
              <a:spcBef>
                <a:spcPts val="360"/>
              </a:spcBef>
              <a:spcAft>
                <a:spcPts val="0"/>
              </a:spcAft>
              <a:buClr>
                <a:schemeClr val="dk2"/>
              </a:buClr>
              <a:buSzPts val="1800"/>
              <a:buChar char="•"/>
            </a:pPr>
            <a:r>
              <a:rPr lang="en-GB"/>
              <a:t>Ask them how long it will take to get a replacement</a:t>
            </a:r>
            <a:endParaRPr/>
          </a:p>
          <a:p>
            <a:pPr indent="-342879" lvl="0" marL="342879" rtl="0" algn="l">
              <a:spcBef>
                <a:spcPts val="360"/>
              </a:spcBef>
              <a:spcAft>
                <a:spcPts val="0"/>
              </a:spcAft>
              <a:buClr>
                <a:schemeClr val="dk2"/>
              </a:buClr>
              <a:buSzPts val="1800"/>
              <a:buChar char="•"/>
            </a:pPr>
            <a:r>
              <a:rPr lang="en-GB"/>
              <a:t>Talk to the SU immediately, relaying the information</a:t>
            </a:r>
            <a:endParaRPr/>
          </a:p>
          <a:p>
            <a:pPr indent="-342879" lvl="0" marL="342879" rtl="0" algn="l">
              <a:spcBef>
                <a:spcPts val="360"/>
              </a:spcBef>
              <a:spcAft>
                <a:spcPts val="0"/>
              </a:spcAft>
              <a:buClr>
                <a:schemeClr val="dk2"/>
              </a:buClr>
              <a:buSzPts val="1800"/>
              <a:buChar char="•"/>
            </a:pPr>
            <a:r>
              <a:rPr lang="en-GB"/>
              <a:t>Bonus points: Get Longbridges marshal to beg Catz/Hilda’s/Mansfield etc. for a spare seat – a changeover is simple.</a:t>
            </a:r>
            <a:endParaRPr/>
          </a:p>
          <a:p>
            <a:pPr indent="0" lvl="0" marL="0" rtl="0" algn="l">
              <a:spcBef>
                <a:spcPts val="360"/>
              </a:spcBef>
              <a:spcAft>
                <a:spcPts val="0"/>
              </a:spcAft>
              <a:buClr>
                <a:schemeClr val="dk2"/>
              </a:buClr>
              <a:buSzPts val="1800"/>
              <a:buNone/>
            </a:pPr>
            <a:r>
              <a:t/>
            </a:r>
            <a:endParaRPr i="1"/>
          </a:p>
          <a:p>
            <a:pPr indent="-228579" lvl="0" marL="342879" rtl="0" algn="l">
              <a:spcBef>
                <a:spcPts val="360"/>
              </a:spcBef>
              <a:spcAft>
                <a:spcPts val="0"/>
              </a:spcAft>
              <a:buClr>
                <a:schemeClr val="dk2"/>
              </a:buClr>
              <a:buSzPts val="1800"/>
              <a:buNone/>
            </a:pPr>
            <a:r>
              <a:t/>
            </a:r>
            <a:endParaRPr/>
          </a:p>
        </p:txBody>
      </p:sp>
      <p:sp>
        <p:nvSpPr>
          <p:cNvPr id="1108" name="Google Shape;1108;p84"/>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1109" name="Google Shape;1109;p84"/>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85"/>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Problem 2</a:t>
            </a:r>
            <a:endParaRPr/>
          </a:p>
        </p:txBody>
      </p:sp>
      <p:sp>
        <p:nvSpPr>
          <p:cNvPr id="1115" name="Google Shape;1115;p85"/>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1800"/>
              <a:buNone/>
            </a:pPr>
            <a:r>
              <a:rPr lang="en-GB"/>
              <a:t>You’re the boathouse or Univ raft marshal, and as the one-minute gun is about to be fired, you spot a schoolboy quad shoot out of the Cherwell Cut,  and head down the Green Bank.  What do you do – again what’s the most urgent action, and then what next?  Once the rest of the marshals know, what can the bungline marshals expect to be asked to do and what is the race desk likely to have to announce?</a:t>
            </a:r>
            <a:endParaRPr/>
          </a:p>
          <a:p>
            <a:pPr indent="0" lvl="0" marL="0"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rPr i="1" lang="en-GB"/>
              <a:t>Click for answer &gt;</a:t>
            </a:r>
            <a:endParaRPr/>
          </a:p>
          <a:p>
            <a:pPr indent="0" lvl="0" marL="0" rtl="0" algn="l">
              <a:spcBef>
                <a:spcPts val="360"/>
              </a:spcBef>
              <a:spcAft>
                <a:spcPts val="0"/>
              </a:spcAft>
              <a:buClr>
                <a:schemeClr val="dk2"/>
              </a:buClr>
              <a:buSzPts val="1800"/>
              <a:buNone/>
            </a:pPr>
            <a:r>
              <a:t/>
            </a:r>
            <a:endParaRPr i="1"/>
          </a:p>
          <a:p>
            <a:pPr indent="-342879" lvl="0" marL="342879" rtl="0" algn="l">
              <a:spcBef>
                <a:spcPts val="360"/>
              </a:spcBef>
              <a:spcAft>
                <a:spcPts val="0"/>
              </a:spcAft>
              <a:buClr>
                <a:schemeClr val="dk2"/>
              </a:buClr>
              <a:buSzPts val="1800"/>
              <a:buNone/>
            </a:pPr>
            <a:r>
              <a:rPr b="1" lang="en-GB"/>
              <a:t>Answer:</a:t>
            </a:r>
            <a:endParaRPr/>
          </a:p>
          <a:p>
            <a:pPr indent="-342879" lvl="0" marL="342879" rtl="0" algn="l">
              <a:spcBef>
                <a:spcPts val="360"/>
              </a:spcBef>
              <a:spcAft>
                <a:spcPts val="0"/>
              </a:spcAft>
              <a:buClr>
                <a:schemeClr val="dk2"/>
              </a:buClr>
              <a:buSzPts val="1800"/>
              <a:buChar char="•"/>
            </a:pPr>
            <a:r>
              <a:rPr lang="en-GB"/>
              <a:t> Alert the SU to stop the 1MG and abort the start.</a:t>
            </a:r>
            <a:endParaRPr/>
          </a:p>
          <a:p>
            <a:pPr indent="-342879" lvl="0" marL="342879" rtl="0" algn="l">
              <a:spcBef>
                <a:spcPts val="360"/>
              </a:spcBef>
              <a:spcAft>
                <a:spcPts val="0"/>
              </a:spcAft>
              <a:buClr>
                <a:schemeClr val="dk2"/>
              </a:buClr>
              <a:buSzPts val="1800"/>
              <a:buChar char="•"/>
            </a:pPr>
            <a:r>
              <a:rPr lang="en-GB"/>
              <a:t>Then try and get their attention – if they can wait in the cut – tell them thanks, and let the SU know the 1MG can be fired.</a:t>
            </a:r>
            <a:endParaRPr/>
          </a:p>
          <a:p>
            <a:pPr indent="-342879" lvl="0" marL="342879" rtl="0" algn="l">
              <a:spcBef>
                <a:spcPts val="360"/>
              </a:spcBef>
              <a:spcAft>
                <a:spcPts val="0"/>
              </a:spcAft>
              <a:buClr>
                <a:schemeClr val="dk2"/>
              </a:buClr>
              <a:buSzPts val="1800"/>
              <a:buChar char="•"/>
            </a:pPr>
            <a:r>
              <a:rPr lang="en-GB"/>
              <a:t>Once the following launch has passed, let them move and thank them again.</a:t>
            </a:r>
            <a:endParaRPr/>
          </a:p>
          <a:p>
            <a:pPr indent="0" lvl="0" marL="0" rtl="0" algn="l">
              <a:spcBef>
                <a:spcPts val="360"/>
              </a:spcBef>
              <a:spcAft>
                <a:spcPts val="0"/>
              </a:spcAft>
              <a:buClr>
                <a:schemeClr val="dk2"/>
              </a:buClr>
              <a:buSzPts val="1800"/>
              <a:buNone/>
            </a:pPr>
            <a:r>
              <a:t/>
            </a:r>
            <a:endParaRPr i="1"/>
          </a:p>
          <a:p>
            <a:pPr indent="-228579" lvl="0" marL="342879" rtl="0" algn="l">
              <a:spcBef>
                <a:spcPts val="360"/>
              </a:spcBef>
              <a:spcAft>
                <a:spcPts val="0"/>
              </a:spcAft>
              <a:buClr>
                <a:schemeClr val="dk2"/>
              </a:buClr>
              <a:buSzPts val="1800"/>
              <a:buNone/>
            </a:pPr>
            <a:r>
              <a:t/>
            </a:r>
            <a:endParaRPr/>
          </a:p>
        </p:txBody>
      </p:sp>
      <p:sp>
        <p:nvSpPr>
          <p:cNvPr id="1116" name="Google Shape;1116;p85"/>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1117" name="Google Shape;1117;p85"/>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86"/>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Problem 3</a:t>
            </a:r>
            <a:endParaRPr/>
          </a:p>
        </p:txBody>
      </p:sp>
      <p:sp>
        <p:nvSpPr>
          <p:cNvPr id="1123" name="Google Shape;1123;p86"/>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1800"/>
              <a:buNone/>
            </a:pPr>
            <a:r>
              <a:rPr lang="en-GB"/>
              <a:t>You hear a klaxon further down the river from you, and a message over the radio confirming the division is being stopped.  Since you are a marshal, you also have a klaxon.  Do you use it? </a:t>
            </a:r>
            <a:endParaRPr/>
          </a:p>
          <a:p>
            <a:pPr indent="0" lvl="0" marL="0"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rPr i="1" lang="en-GB"/>
              <a:t>Click for answer &gt;</a:t>
            </a:r>
            <a:endParaRPr/>
          </a:p>
          <a:p>
            <a:pPr indent="0" lvl="0" marL="0" rtl="0" algn="l">
              <a:spcBef>
                <a:spcPts val="360"/>
              </a:spcBef>
              <a:spcAft>
                <a:spcPts val="0"/>
              </a:spcAft>
              <a:buClr>
                <a:schemeClr val="dk2"/>
              </a:buClr>
              <a:buSzPts val="1800"/>
              <a:buNone/>
            </a:pPr>
            <a:r>
              <a:t/>
            </a:r>
            <a:endParaRPr i="1"/>
          </a:p>
          <a:p>
            <a:pPr indent="-342879" lvl="0" marL="342879" rtl="0" algn="l">
              <a:spcBef>
                <a:spcPts val="360"/>
              </a:spcBef>
              <a:spcAft>
                <a:spcPts val="0"/>
              </a:spcAft>
              <a:buClr>
                <a:schemeClr val="dk2"/>
              </a:buClr>
              <a:buSzPts val="1800"/>
              <a:buNone/>
            </a:pPr>
            <a:r>
              <a:rPr b="1" lang="en-GB"/>
              <a:t>Answer:</a:t>
            </a:r>
            <a:endParaRPr/>
          </a:p>
          <a:p>
            <a:pPr indent="-342879" lvl="0" marL="342879" rtl="0" algn="l">
              <a:spcBef>
                <a:spcPts val="880"/>
              </a:spcBef>
              <a:spcAft>
                <a:spcPts val="0"/>
              </a:spcAft>
              <a:buClr>
                <a:schemeClr val="accent3"/>
              </a:buClr>
              <a:buSzPts val="4400"/>
              <a:buChar char="•"/>
            </a:pPr>
            <a:r>
              <a:rPr b="1" lang="en-GB" sz="4400">
                <a:solidFill>
                  <a:schemeClr val="accent3"/>
                </a:solidFill>
              </a:rPr>
              <a:t>Yes!!!</a:t>
            </a:r>
            <a:endParaRPr b="1" sz="4400">
              <a:solidFill>
                <a:schemeClr val="accent3"/>
              </a:solidFill>
            </a:endParaRPr>
          </a:p>
          <a:p>
            <a:pPr indent="0" lvl="0" marL="0" rtl="0" algn="l">
              <a:spcBef>
                <a:spcPts val="360"/>
              </a:spcBef>
              <a:spcAft>
                <a:spcPts val="0"/>
              </a:spcAft>
              <a:buClr>
                <a:schemeClr val="dk2"/>
              </a:buClr>
              <a:buSzPts val="1800"/>
              <a:buNone/>
            </a:pPr>
            <a:r>
              <a:t/>
            </a:r>
            <a:endParaRPr i="1"/>
          </a:p>
          <a:p>
            <a:pPr indent="-228579" lvl="0" marL="342879" rtl="0" algn="l">
              <a:spcBef>
                <a:spcPts val="360"/>
              </a:spcBef>
              <a:spcAft>
                <a:spcPts val="0"/>
              </a:spcAft>
              <a:buClr>
                <a:schemeClr val="dk2"/>
              </a:buClr>
              <a:buSzPts val="1800"/>
              <a:buNone/>
            </a:pPr>
            <a:r>
              <a:t/>
            </a:r>
            <a:endParaRPr/>
          </a:p>
        </p:txBody>
      </p:sp>
      <p:sp>
        <p:nvSpPr>
          <p:cNvPr id="1124" name="Google Shape;1124;p86"/>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1125" name="Google Shape;1125;p86"/>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sp>
        <p:nvSpPr>
          <p:cNvPr id="1130" name="Google Shape;1130;p87"/>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Useful links</a:t>
            </a:r>
            <a:br>
              <a:rPr lang="en-GB"/>
            </a:br>
            <a:r>
              <a:rPr b="0" i="1" lang="en-GB"/>
              <a:t>All the information you could need is just a click away</a:t>
            </a:r>
            <a:endParaRPr/>
          </a:p>
        </p:txBody>
      </p:sp>
      <p:sp>
        <p:nvSpPr>
          <p:cNvPr id="1131" name="Google Shape;1131;p87"/>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lnSpcReduction="10000"/>
          </a:bodyPr>
          <a:lstStyle/>
          <a:p>
            <a:pPr indent="0" lvl="0" marL="0" rtl="0" algn="l">
              <a:spcBef>
                <a:spcPts val="0"/>
              </a:spcBef>
              <a:spcAft>
                <a:spcPts val="0"/>
              </a:spcAft>
              <a:buClr>
                <a:schemeClr val="dk2"/>
              </a:buClr>
              <a:buSzPts val="1800"/>
              <a:buNone/>
            </a:pPr>
            <a:r>
              <a:rPr b="1" lang="en-GB"/>
              <a:t>Home Page for Torpids 2023, </a:t>
            </a:r>
            <a:endParaRPr/>
          </a:p>
          <a:p>
            <a:pPr indent="0" lvl="0" marL="0" rtl="0" algn="l">
              <a:spcBef>
                <a:spcPts val="360"/>
              </a:spcBef>
              <a:spcAft>
                <a:spcPts val="0"/>
              </a:spcAft>
              <a:buClr>
                <a:schemeClr val="dk2"/>
              </a:buClr>
              <a:buSzPts val="1800"/>
              <a:buNone/>
            </a:pPr>
            <a:r>
              <a:rPr lang="en-GB" u="sng">
                <a:solidFill>
                  <a:schemeClr val="hlink"/>
                </a:solidFill>
                <a:hlinkClick r:id="rId3"/>
              </a:rPr>
              <a:t>https://ourcs.co.uk/racing/torpids-2023/</a:t>
            </a:r>
            <a:r>
              <a:rPr lang="en-GB"/>
              <a:t> - currently being populated</a:t>
            </a:r>
            <a:endParaRPr/>
          </a:p>
          <a:p>
            <a:pPr indent="0" lvl="0" marL="0" rtl="0" algn="l">
              <a:spcBef>
                <a:spcPts val="360"/>
              </a:spcBef>
              <a:spcAft>
                <a:spcPts val="0"/>
              </a:spcAft>
              <a:buClr>
                <a:schemeClr val="dk2"/>
              </a:buClr>
              <a:buSzPts val="1800"/>
              <a:buNone/>
            </a:pPr>
            <a:r>
              <a:rPr b="1" lang="en-GB"/>
              <a:t>Racedesk Twitter feed – for live bumps and appeals</a:t>
            </a:r>
            <a:endParaRPr/>
          </a:p>
          <a:p>
            <a:pPr indent="0" lvl="0" marL="0" rtl="0" algn="l">
              <a:spcBef>
                <a:spcPts val="360"/>
              </a:spcBef>
              <a:spcAft>
                <a:spcPts val="0"/>
              </a:spcAft>
              <a:buClr>
                <a:schemeClr val="dk2"/>
              </a:buClr>
              <a:buSzPts val="1800"/>
              <a:buNone/>
            </a:pPr>
            <a:r>
              <a:rPr lang="en-GB" u="sng">
                <a:solidFill>
                  <a:schemeClr val="hlink"/>
                </a:solidFill>
                <a:hlinkClick r:id="rId4"/>
              </a:rPr>
              <a:t>https://twitter.com/racedesk</a:t>
            </a:r>
            <a:endParaRPr/>
          </a:p>
          <a:p>
            <a:pPr indent="0" lvl="0" marL="0" rtl="0" algn="l">
              <a:spcBef>
                <a:spcPts val="360"/>
              </a:spcBef>
              <a:spcAft>
                <a:spcPts val="0"/>
              </a:spcAft>
              <a:buClr>
                <a:schemeClr val="dk2"/>
              </a:buClr>
              <a:buSzPts val="1800"/>
              <a:buNone/>
            </a:pPr>
            <a:r>
              <a:rPr b="1" lang="en-GB"/>
              <a:t>OURCs Twitter Feed – for live commentary</a:t>
            </a:r>
            <a:endParaRPr/>
          </a:p>
          <a:p>
            <a:pPr indent="0" lvl="0" marL="0" rtl="0" algn="l">
              <a:spcBef>
                <a:spcPts val="360"/>
              </a:spcBef>
              <a:spcAft>
                <a:spcPts val="0"/>
              </a:spcAft>
              <a:buClr>
                <a:schemeClr val="dk2"/>
              </a:buClr>
              <a:buSzPts val="1800"/>
              <a:buNone/>
            </a:pPr>
            <a:r>
              <a:rPr lang="en-GB" u="sng">
                <a:solidFill>
                  <a:schemeClr val="hlink"/>
                </a:solidFill>
                <a:hlinkClick r:id="rId5"/>
              </a:rPr>
              <a:t>https://twitter.com/ourcs</a:t>
            </a:r>
            <a:endParaRPr/>
          </a:p>
          <a:p>
            <a:pPr indent="0" lvl="0" marL="0" rtl="0" algn="l">
              <a:spcBef>
                <a:spcPts val="360"/>
              </a:spcBef>
              <a:spcAft>
                <a:spcPts val="0"/>
              </a:spcAft>
              <a:buClr>
                <a:schemeClr val="dk2"/>
              </a:buClr>
              <a:buSzPts val="1800"/>
              <a:buNone/>
            </a:pPr>
            <a:r>
              <a:rPr b="1" lang="en-GB"/>
              <a:t>OURCs YouTube channel</a:t>
            </a:r>
            <a:endParaRPr/>
          </a:p>
          <a:p>
            <a:pPr indent="0" lvl="0" marL="0" rtl="0" algn="l">
              <a:spcBef>
                <a:spcPts val="360"/>
              </a:spcBef>
              <a:spcAft>
                <a:spcPts val="0"/>
              </a:spcAft>
              <a:buClr>
                <a:schemeClr val="dk2"/>
              </a:buClr>
              <a:buSzPts val="1800"/>
              <a:buNone/>
            </a:pPr>
            <a:r>
              <a:rPr lang="en-GB" u="sng">
                <a:solidFill>
                  <a:schemeClr val="hlink"/>
                </a:solidFill>
                <a:hlinkClick r:id="rId6"/>
              </a:rPr>
              <a:t>http://www.youtube.com/ourcs</a:t>
            </a:r>
            <a:endParaRPr/>
          </a:p>
          <a:p>
            <a:pPr indent="0" lvl="0" marL="0" rtl="0" algn="l">
              <a:spcBef>
                <a:spcPts val="360"/>
              </a:spcBef>
              <a:spcAft>
                <a:spcPts val="0"/>
              </a:spcAft>
              <a:buClr>
                <a:schemeClr val="dk2"/>
              </a:buClr>
              <a:buSzPts val="1800"/>
              <a:buNone/>
            </a:pPr>
            <a:r>
              <a:rPr b="1" lang="en-GB"/>
              <a:t>Rules of Racing</a:t>
            </a:r>
            <a:endParaRPr/>
          </a:p>
          <a:p>
            <a:pPr indent="0" lvl="0" marL="0" rtl="0" algn="l">
              <a:spcBef>
                <a:spcPts val="360"/>
              </a:spcBef>
              <a:spcAft>
                <a:spcPts val="0"/>
              </a:spcAft>
              <a:buClr>
                <a:schemeClr val="dk2"/>
              </a:buClr>
              <a:buSzPts val="1800"/>
              <a:buNone/>
            </a:pPr>
            <a:r>
              <a:rPr lang="en-GB" u="sng">
                <a:solidFill>
                  <a:schemeClr val="hlink"/>
                </a:solidFill>
                <a:hlinkClick r:id="rId7"/>
              </a:rPr>
              <a:t>https://ourcs.co.uk/organisation/racing/</a:t>
            </a:r>
            <a:r>
              <a:rPr lang="en-GB"/>
              <a:t> </a:t>
            </a:r>
            <a:endParaRPr/>
          </a:p>
          <a:p>
            <a:pPr indent="0" lvl="0" marL="0"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t/>
            </a:r>
            <a:endParaRPr/>
          </a:p>
          <a:p>
            <a:pPr indent="0" lvl="0" marL="0" rtl="0" algn="l">
              <a:spcBef>
                <a:spcPts val="360"/>
              </a:spcBef>
              <a:spcAft>
                <a:spcPts val="0"/>
              </a:spcAft>
              <a:buClr>
                <a:schemeClr val="dk2"/>
              </a:buClr>
              <a:buSzPts val="1800"/>
              <a:buNone/>
            </a:pPr>
            <a:r>
              <a:t/>
            </a:r>
            <a:endParaRPr b="1"/>
          </a:p>
          <a:p>
            <a:pPr indent="0" lvl="0" marL="0" rtl="0" algn="l">
              <a:spcBef>
                <a:spcPts val="360"/>
              </a:spcBef>
              <a:spcAft>
                <a:spcPts val="0"/>
              </a:spcAft>
              <a:buClr>
                <a:schemeClr val="dk2"/>
              </a:buClr>
              <a:buSzPts val="1800"/>
              <a:buNone/>
            </a:pPr>
            <a:r>
              <a:t/>
            </a:r>
            <a:endParaRPr/>
          </a:p>
        </p:txBody>
      </p:sp>
      <p:sp>
        <p:nvSpPr>
          <p:cNvPr id="1132" name="Google Shape;1132;p87"/>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1133" name="Google Shape;1133;p87"/>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6"/>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The circulation pattern on Race Day</a:t>
            </a:r>
            <a:br>
              <a:rPr lang="en-GB"/>
            </a:br>
            <a:r>
              <a:rPr b="0" i="1" lang="en-GB"/>
              <a:t>It’s different from when you’re training</a:t>
            </a:r>
            <a:endParaRPr/>
          </a:p>
        </p:txBody>
      </p:sp>
      <p:sp>
        <p:nvSpPr>
          <p:cNvPr id="158" name="Google Shape;158;p16"/>
          <p:cNvSpPr txBox="1"/>
          <p:nvPr>
            <p:ph idx="1" type="body"/>
          </p:nvPr>
        </p:nvSpPr>
        <p:spPr>
          <a:xfrm>
            <a:off x="457200" y="1196752"/>
            <a:ext cx="8229600" cy="468052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1800"/>
              <a:buNone/>
            </a:pPr>
            <a:r>
              <a:rPr b="1" lang="en-GB"/>
              <a:t>Before the race</a:t>
            </a:r>
            <a:endParaRPr/>
          </a:p>
          <a:p>
            <a:pPr indent="-342879" lvl="0" marL="342879" rtl="0" algn="l">
              <a:spcBef>
                <a:spcPts val="360"/>
              </a:spcBef>
              <a:spcAft>
                <a:spcPts val="0"/>
              </a:spcAft>
              <a:buClr>
                <a:schemeClr val="dk2"/>
              </a:buClr>
              <a:buSzPts val="1800"/>
              <a:buChar char="•"/>
            </a:pPr>
            <a:r>
              <a:rPr lang="en-GB"/>
              <a:t>Crews 1–6 warm up above the gut in reverse circulation</a:t>
            </a:r>
            <a:endParaRPr/>
          </a:p>
          <a:p>
            <a:pPr indent="-342879" lvl="0" marL="342879" rtl="0" algn="l">
              <a:spcBef>
                <a:spcPts val="360"/>
              </a:spcBef>
              <a:spcAft>
                <a:spcPts val="0"/>
              </a:spcAft>
              <a:buClr>
                <a:schemeClr val="dk2"/>
              </a:buClr>
              <a:buSzPts val="1800"/>
              <a:buChar char="•"/>
            </a:pPr>
            <a:r>
              <a:rPr lang="en-GB"/>
              <a:t>Crews 8–13 warm up  below the gut under normal circulation</a:t>
            </a:r>
            <a:endParaRPr/>
          </a:p>
          <a:p>
            <a:pPr indent="-342879" lvl="0" marL="342879" rtl="0" algn="l">
              <a:spcBef>
                <a:spcPts val="360"/>
              </a:spcBef>
              <a:spcAft>
                <a:spcPts val="0"/>
              </a:spcAft>
              <a:buClr>
                <a:schemeClr val="dk2"/>
              </a:buClr>
              <a:buSzPts val="1800"/>
              <a:buChar char="•"/>
            </a:pPr>
            <a:r>
              <a:rPr lang="en-GB"/>
              <a:t>Crew 7 can choose, but must stick to one or the other</a:t>
            </a:r>
            <a:endParaRPr/>
          </a:p>
          <a:p>
            <a:pPr indent="-342879" lvl="0" marL="342879" rtl="0" algn="l">
              <a:spcBef>
                <a:spcPts val="360"/>
              </a:spcBef>
              <a:spcAft>
                <a:spcPts val="0"/>
              </a:spcAft>
              <a:buClr>
                <a:schemeClr val="accent3"/>
              </a:buClr>
              <a:buSzPts val="1800"/>
              <a:buChar char="•"/>
            </a:pPr>
            <a:r>
              <a:rPr b="1" lang="en-GB">
                <a:solidFill>
                  <a:schemeClr val="accent3"/>
                </a:solidFill>
              </a:rPr>
              <a:t>Nobody should row in the centre of the river</a:t>
            </a:r>
            <a:endParaRPr/>
          </a:p>
          <a:p>
            <a:pPr indent="0" lvl="0" marL="0" rtl="0" algn="l">
              <a:spcBef>
                <a:spcPts val="360"/>
              </a:spcBef>
              <a:spcAft>
                <a:spcPts val="0"/>
              </a:spcAft>
              <a:buClr>
                <a:schemeClr val="dk2"/>
              </a:buClr>
              <a:buSzPts val="1800"/>
              <a:buNone/>
            </a:pPr>
            <a:r>
              <a:rPr b="1" lang="en-GB"/>
              <a:t>During the race</a:t>
            </a:r>
            <a:endParaRPr>
              <a:solidFill>
                <a:schemeClr val="accent3"/>
              </a:solidFill>
            </a:endParaRPr>
          </a:p>
          <a:p>
            <a:pPr indent="-342879" lvl="0" marL="342879" rtl="0" algn="l">
              <a:spcBef>
                <a:spcPts val="360"/>
              </a:spcBef>
              <a:spcAft>
                <a:spcPts val="0"/>
              </a:spcAft>
              <a:buClr>
                <a:schemeClr val="dk2"/>
              </a:buClr>
              <a:buSzPts val="1800"/>
              <a:buChar char="•"/>
            </a:pPr>
            <a:r>
              <a:rPr lang="en-GB"/>
              <a:t>During racing, crews race upstream may take any line. However they are advised to stick to the racing line as leaving it leaves them more liable to be penalised.</a:t>
            </a:r>
            <a:endParaRPr/>
          </a:p>
          <a:p>
            <a:pPr indent="-342879" lvl="0" marL="342879" rtl="0" algn="l">
              <a:spcBef>
                <a:spcPts val="360"/>
              </a:spcBef>
              <a:spcAft>
                <a:spcPts val="0"/>
              </a:spcAft>
              <a:buClr>
                <a:schemeClr val="dk2"/>
              </a:buClr>
              <a:buSzPts val="1800"/>
              <a:buChar char="•"/>
            </a:pPr>
            <a:r>
              <a:rPr lang="en-GB"/>
              <a:t>Crews that bump stop racing and tuck in to the sides of the bank</a:t>
            </a:r>
            <a:endParaRPr/>
          </a:p>
          <a:p>
            <a:pPr indent="0" lvl="0" marL="0" rtl="0" algn="l">
              <a:spcBef>
                <a:spcPts val="360"/>
              </a:spcBef>
              <a:spcAft>
                <a:spcPts val="0"/>
              </a:spcAft>
              <a:buClr>
                <a:schemeClr val="dk2"/>
              </a:buClr>
              <a:buSzPts val="1800"/>
              <a:buNone/>
            </a:pPr>
            <a:r>
              <a:rPr b="1" lang="en-GB"/>
              <a:t>After the race</a:t>
            </a:r>
            <a:endParaRPr/>
          </a:p>
          <a:p>
            <a:pPr indent="-342879" lvl="0" marL="342879" rtl="0" algn="l">
              <a:spcBef>
                <a:spcPts val="360"/>
              </a:spcBef>
              <a:spcAft>
                <a:spcPts val="0"/>
              </a:spcAft>
              <a:buClr>
                <a:schemeClr val="dk2"/>
              </a:buClr>
              <a:buSzPts val="1800"/>
              <a:buChar char="•"/>
            </a:pPr>
            <a:r>
              <a:rPr lang="en-GB"/>
              <a:t>Once the following launch has passed, crews revert to ‘</a:t>
            </a:r>
            <a:r>
              <a:rPr lang="en-GB">
                <a:solidFill>
                  <a:srgbClr val="FF0000"/>
                </a:solidFill>
              </a:rPr>
              <a:t>warm-up</a:t>
            </a:r>
            <a:r>
              <a:rPr lang="en-GB"/>
              <a:t>’ circulation in order to land</a:t>
            </a:r>
            <a:endParaRPr/>
          </a:p>
        </p:txBody>
      </p:sp>
      <p:sp>
        <p:nvSpPr>
          <p:cNvPr id="159" name="Google Shape;159;p16"/>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160" name="Google Shape;160;p16"/>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88"/>
          <p:cNvSpPr txBox="1"/>
          <p:nvPr>
            <p:ph type="title"/>
          </p:nvPr>
        </p:nvSpPr>
        <p:spPr>
          <a:xfrm>
            <a:off x="457200" y="274638"/>
            <a:ext cx="8229600" cy="850106"/>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dk2"/>
              </a:buClr>
              <a:buSzPct val="100000"/>
              <a:buFont typeface="Calibri"/>
              <a:buNone/>
            </a:pPr>
            <a:r>
              <a:rPr lang="en-GB"/>
              <a:t>YouTube Corner</a:t>
            </a:r>
            <a:br>
              <a:rPr lang="en-GB"/>
            </a:br>
            <a:r>
              <a:rPr b="0" i="1" lang="en-GB"/>
              <a:t>Some ‘events’ to happen in recent Bumps history - some of these show good responses, others bad. </a:t>
            </a:r>
            <a:endParaRPr/>
          </a:p>
        </p:txBody>
      </p:sp>
      <p:sp>
        <p:nvSpPr>
          <p:cNvPr id="1139" name="Google Shape;1139;p88"/>
          <p:cNvSpPr txBox="1"/>
          <p:nvPr>
            <p:ph idx="1" type="body"/>
          </p:nvPr>
        </p:nvSpPr>
        <p:spPr>
          <a:xfrm>
            <a:off x="457200" y="1196752"/>
            <a:ext cx="8507288" cy="4968552"/>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1600"/>
              <a:buFont typeface="Calibri"/>
              <a:buNone/>
            </a:pPr>
            <a:r>
              <a:rPr b="1" lang="en-GB" sz="1600"/>
              <a:t>Links to YouTube videos – this is a wide range of what can happen!</a:t>
            </a:r>
            <a:endParaRPr/>
          </a:p>
          <a:p>
            <a:pPr indent="0" lvl="0" marL="0" rtl="0" algn="l">
              <a:spcBef>
                <a:spcPts val="320"/>
              </a:spcBef>
              <a:spcAft>
                <a:spcPts val="0"/>
              </a:spcAft>
              <a:buClr>
                <a:schemeClr val="dk2"/>
              </a:buClr>
              <a:buSzPts val="1600"/>
              <a:buNone/>
            </a:pPr>
            <a:r>
              <a:rPr lang="en-GB" sz="1600" u="sng">
                <a:solidFill>
                  <a:schemeClr val="hlink"/>
                </a:solidFill>
                <a:hlinkClick r:id="rId3"/>
              </a:rPr>
              <a:t>Torpids 2012 – S.E.H. M2 crash</a:t>
            </a:r>
            <a:endParaRPr sz="1600" u="sng">
              <a:solidFill>
                <a:schemeClr val="hlink"/>
              </a:solidFill>
              <a:hlinkClick r:id="rId4"/>
            </a:endParaRPr>
          </a:p>
          <a:p>
            <a:pPr indent="0" lvl="0" marL="0" rtl="0" algn="l">
              <a:spcBef>
                <a:spcPts val="320"/>
              </a:spcBef>
              <a:spcAft>
                <a:spcPts val="0"/>
              </a:spcAft>
              <a:buClr>
                <a:schemeClr val="dk2"/>
              </a:buClr>
              <a:buSzPts val="1600"/>
              <a:buNone/>
            </a:pPr>
            <a:r>
              <a:rPr lang="en-GB" sz="1600"/>
              <a:t>They were sinking so the race was stopped. The klaxons were badly done on this division</a:t>
            </a:r>
            <a:endParaRPr sz="1600" u="sng">
              <a:solidFill>
                <a:schemeClr val="hlink"/>
              </a:solidFill>
              <a:hlinkClick r:id="rId5"/>
            </a:endParaRPr>
          </a:p>
          <a:p>
            <a:pPr indent="0" lvl="0" marL="0" rtl="0" algn="l">
              <a:spcBef>
                <a:spcPts val="320"/>
              </a:spcBef>
              <a:spcAft>
                <a:spcPts val="0"/>
              </a:spcAft>
              <a:buClr>
                <a:schemeClr val="dk2"/>
              </a:buClr>
              <a:buSzPts val="1600"/>
              <a:buNone/>
            </a:pPr>
            <a:r>
              <a:rPr lang="en-GB" sz="1600" u="sng">
                <a:solidFill>
                  <a:schemeClr val="hlink"/>
                </a:solidFill>
                <a:hlinkClick r:id="rId6"/>
              </a:rPr>
              <a:t>Torpids 2011 – Anne’s M2 on Wadham M3</a:t>
            </a:r>
            <a:endParaRPr sz="1600"/>
          </a:p>
          <a:p>
            <a:pPr indent="0" lvl="0" marL="57147" rtl="0" algn="l">
              <a:spcBef>
                <a:spcPts val="320"/>
              </a:spcBef>
              <a:spcAft>
                <a:spcPts val="0"/>
              </a:spcAft>
              <a:buClr>
                <a:schemeClr val="dk2"/>
              </a:buClr>
              <a:buSzPts val="1600"/>
              <a:buNone/>
            </a:pPr>
            <a:r>
              <a:rPr lang="en-GB" sz="1600"/>
              <a:t>Good concession from the Wadham cox</a:t>
            </a:r>
            <a:endParaRPr/>
          </a:p>
          <a:p>
            <a:pPr indent="0" lvl="0" marL="0" rtl="0" algn="l">
              <a:spcBef>
                <a:spcPts val="320"/>
              </a:spcBef>
              <a:spcAft>
                <a:spcPts val="0"/>
              </a:spcAft>
              <a:buClr>
                <a:schemeClr val="dk2"/>
              </a:buClr>
              <a:buSzPts val="1600"/>
              <a:buNone/>
            </a:pPr>
            <a:r>
              <a:rPr lang="en-GB" sz="1600" u="sng">
                <a:solidFill>
                  <a:schemeClr val="hlink"/>
                </a:solidFill>
                <a:hlinkClick r:id="rId7"/>
              </a:rPr>
              <a:t>Torpids 2010 – Wadham M3 on SEH M2</a:t>
            </a:r>
            <a:endParaRPr sz="1600"/>
          </a:p>
          <a:p>
            <a:pPr indent="0" lvl="0" marL="57147" rtl="0" algn="l">
              <a:spcBef>
                <a:spcPts val="320"/>
              </a:spcBef>
              <a:spcAft>
                <a:spcPts val="0"/>
              </a:spcAft>
              <a:buClr>
                <a:schemeClr val="dk2"/>
              </a:buClr>
              <a:buSzPts val="1600"/>
              <a:buNone/>
            </a:pPr>
            <a:r>
              <a:rPr lang="en-GB" sz="1600"/>
              <a:t>Listen out for the first klaxon that happened on the first collision, but this was not picked up on! This is u</a:t>
            </a:r>
            <a:endParaRPr/>
          </a:p>
          <a:p>
            <a:pPr indent="0" lvl="0" marL="0" rtl="0" algn="l">
              <a:spcBef>
                <a:spcPts val="320"/>
              </a:spcBef>
              <a:spcAft>
                <a:spcPts val="0"/>
              </a:spcAft>
              <a:buClr>
                <a:schemeClr val="dk2"/>
              </a:buClr>
              <a:buSzPts val="1600"/>
              <a:buNone/>
            </a:pPr>
            <a:r>
              <a:rPr lang="en-GB" sz="1600" u="sng">
                <a:solidFill>
                  <a:schemeClr val="hlink"/>
                </a:solidFill>
                <a:hlinkClick r:id="rId8"/>
              </a:rPr>
              <a:t>Torpids 2011 – St Anne’s M1 Rammed by Pembroke M2</a:t>
            </a:r>
            <a:endParaRPr sz="1600"/>
          </a:p>
          <a:p>
            <a:pPr indent="0" lvl="0" marL="57147" rtl="0" algn="l">
              <a:spcBef>
                <a:spcPts val="320"/>
              </a:spcBef>
              <a:spcAft>
                <a:spcPts val="0"/>
              </a:spcAft>
              <a:buClr>
                <a:schemeClr val="dk2"/>
              </a:buClr>
              <a:buSzPts val="1600"/>
              <a:buNone/>
            </a:pPr>
            <a:r>
              <a:rPr lang="en-GB" sz="1600"/>
              <a:t>The klaxon here was slightly too late to prevent the serious collision, but the marshal did well to fire it</a:t>
            </a:r>
            <a:endParaRPr/>
          </a:p>
          <a:p>
            <a:pPr indent="0" lvl="0" marL="0" rtl="0" algn="l">
              <a:spcBef>
                <a:spcPts val="320"/>
              </a:spcBef>
              <a:spcAft>
                <a:spcPts val="0"/>
              </a:spcAft>
              <a:buClr>
                <a:schemeClr val="dk2"/>
              </a:buClr>
              <a:buSzPts val="1600"/>
              <a:buNone/>
            </a:pPr>
            <a:r>
              <a:rPr lang="en-GB" sz="1600" u="sng">
                <a:solidFill>
                  <a:schemeClr val="hlink"/>
                </a:solidFill>
                <a:hlinkClick r:id="rId9"/>
              </a:rPr>
              <a:t>Torpids 2015 - Regent's M1 ejector crab</a:t>
            </a:r>
            <a:endParaRPr sz="1600"/>
          </a:p>
          <a:p>
            <a:pPr indent="0" lvl="0" marL="0" rtl="0" algn="l">
              <a:spcBef>
                <a:spcPts val="320"/>
              </a:spcBef>
              <a:spcAft>
                <a:spcPts val="0"/>
              </a:spcAft>
              <a:buClr>
                <a:schemeClr val="dk2"/>
              </a:buClr>
              <a:buSzPts val="1600"/>
              <a:buNone/>
            </a:pPr>
            <a:r>
              <a:rPr lang="en-GB" sz="1600"/>
              <a:t>Good steering around from Brasenose and Lincoln – however, this should have been klaxonned as soon as the rower enters the water.</a:t>
            </a:r>
            <a:endParaRPr/>
          </a:p>
          <a:p>
            <a:pPr indent="0" lvl="0" marL="0" rtl="0" algn="l">
              <a:spcBef>
                <a:spcPts val="320"/>
              </a:spcBef>
              <a:spcAft>
                <a:spcPts val="0"/>
              </a:spcAft>
              <a:buClr>
                <a:schemeClr val="dk2"/>
              </a:buClr>
              <a:buSzPts val="1600"/>
              <a:buNone/>
            </a:pPr>
            <a:r>
              <a:rPr lang="en-GB" sz="1600" u="sng">
                <a:solidFill>
                  <a:schemeClr val="hlink"/>
                </a:solidFill>
                <a:hlinkClick r:id="rId10"/>
              </a:rPr>
              <a:t>Eights 2014 Men’s division VII</a:t>
            </a:r>
            <a:endParaRPr sz="1600"/>
          </a:p>
          <a:p>
            <a:pPr indent="0" lvl="0" marL="0" rtl="0" algn="l">
              <a:spcBef>
                <a:spcPts val="320"/>
              </a:spcBef>
              <a:spcAft>
                <a:spcPts val="0"/>
              </a:spcAft>
              <a:buClr>
                <a:schemeClr val="dk2"/>
              </a:buClr>
              <a:buSzPts val="1600"/>
              <a:buNone/>
            </a:pPr>
            <a:r>
              <a:rPr lang="en-GB" sz="1600"/>
              <a:t>This is the result of an accidental klaxon – and why it is important for crews to keep a good lookout!</a:t>
            </a:r>
            <a:endParaRPr/>
          </a:p>
        </p:txBody>
      </p:sp>
      <p:sp>
        <p:nvSpPr>
          <p:cNvPr id="1140" name="Google Shape;1140;p88"/>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1141" name="Google Shape;1141;p88"/>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p89"/>
          <p:cNvSpPr txBox="1"/>
          <p:nvPr/>
        </p:nvSpPr>
        <p:spPr>
          <a:xfrm>
            <a:off x="395536" y="5441449"/>
            <a:ext cx="8504385"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900">
                <a:solidFill>
                  <a:schemeClr val="dk2"/>
                </a:solidFill>
                <a:latin typeface="Calibri"/>
                <a:ea typeface="Calibri"/>
                <a:cs typeface="Calibri"/>
                <a:sym typeface="Calibri"/>
              </a:rPr>
              <a:t>Marshalling and Umpiring presentation prepared by OURCs for the purposes of enabling Member Clubs to prepare its athletes for marshalling and umpiring duties.</a:t>
            </a:r>
            <a:endParaRPr/>
          </a:p>
          <a:p>
            <a:pPr indent="0" lvl="0" marL="0" marR="0" rtl="0" algn="l">
              <a:spcBef>
                <a:spcPts val="0"/>
              </a:spcBef>
              <a:spcAft>
                <a:spcPts val="0"/>
              </a:spcAft>
              <a:buNone/>
            </a:pPr>
            <a:r>
              <a:rPr lang="en-GB" sz="900">
                <a:solidFill>
                  <a:schemeClr val="dk2"/>
                </a:solidFill>
                <a:latin typeface="Calibri"/>
                <a:ea typeface="Calibri"/>
                <a:cs typeface="Calibri"/>
                <a:sym typeface="Calibri"/>
              </a:rPr>
              <a:t>Originally written by Phil McCullough; further contributions from Michael Pontikos, Bernard Tao , Tom Stewardson, Jonathan Williams, Tom Coles, Oliver Hedges and Sacha Tchen</a:t>
            </a:r>
            <a:endParaRPr/>
          </a:p>
          <a:p>
            <a:pPr indent="0" lvl="0" marL="0" marR="0" rtl="0" algn="l">
              <a:spcBef>
                <a:spcPts val="0"/>
              </a:spcBef>
              <a:spcAft>
                <a:spcPts val="0"/>
              </a:spcAft>
              <a:buNone/>
            </a:pPr>
            <a:r>
              <a:rPr lang="en-GB" sz="900">
                <a:solidFill>
                  <a:schemeClr val="dk2"/>
                </a:solidFill>
                <a:latin typeface="Calibri"/>
                <a:ea typeface="Calibri"/>
                <a:cs typeface="Calibri"/>
                <a:sym typeface="Calibri"/>
              </a:rPr>
              <a:t>Except where noted, content is property of Oxford University Rowing Clubs and may be freely shared for not-for-profit purposes provided a reference is made to the initial source.</a:t>
            </a:r>
            <a:endParaRPr/>
          </a:p>
        </p:txBody>
      </p:sp>
      <p:sp>
        <p:nvSpPr>
          <p:cNvPr id="1147" name="Google Shape;1147;p89"/>
          <p:cNvSpPr txBox="1"/>
          <p:nvPr/>
        </p:nvSpPr>
        <p:spPr>
          <a:xfrm>
            <a:off x="0" y="620687"/>
            <a:ext cx="9144000"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3600">
                <a:solidFill>
                  <a:schemeClr val="dk2"/>
                </a:solidFill>
                <a:latin typeface="Calibri"/>
                <a:ea typeface="Calibri"/>
                <a:cs typeface="Calibri"/>
                <a:sym typeface="Calibri"/>
              </a:rPr>
              <a:t>End</a:t>
            </a:r>
            <a:endParaRPr/>
          </a:p>
          <a:p>
            <a:pPr indent="0" lvl="0" marL="0" marR="0" rtl="0" algn="ctr">
              <a:spcBef>
                <a:spcPts val="0"/>
              </a:spcBef>
              <a:spcAft>
                <a:spcPts val="0"/>
              </a:spcAft>
              <a:buNone/>
            </a:pPr>
            <a:r>
              <a:t/>
            </a:r>
            <a:endParaRPr b="1" sz="1600">
              <a:solidFill>
                <a:schemeClr val="dk2"/>
              </a:solidFill>
              <a:latin typeface="Calibri"/>
              <a:ea typeface="Calibri"/>
              <a:cs typeface="Calibri"/>
              <a:sym typeface="Calibri"/>
            </a:endParaRPr>
          </a:p>
          <a:p>
            <a:pPr indent="0" lvl="0" marL="0" marR="0" rtl="0" algn="l">
              <a:spcBef>
                <a:spcPts val="0"/>
              </a:spcBef>
              <a:spcAft>
                <a:spcPts val="0"/>
              </a:spcAft>
              <a:buNone/>
            </a:pPr>
            <a:r>
              <a:rPr lang="en-GB" sz="1400">
                <a:solidFill>
                  <a:schemeClr val="dk2"/>
                </a:solidFill>
                <a:latin typeface="Calibri"/>
                <a:ea typeface="Calibri"/>
                <a:cs typeface="Calibri"/>
                <a:sym typeface="Calibri"/>
              </a:rPr>
              <a:t>		Feedback warmly welcomed: contact the committee via </a:t>
            </a:r>
            <a:r>
              <a:rPr lang="en-GB" sz="1400" u="sng">
                <a:solidFill>
                  <a:schemeClr val="hlink"/>
                </a:solidFill>
                <a:latin typeface="Calibri"/>
                <a:ea typeface="Calibri"/>
                <a:cs typeface="Calibri"/>
                <a:sym typeface="Calibri"/>
                <a:hlinkClick r:id="rId3"/>
              </a:rPr>
              <a:t>ourcs.co.uk</a:t>
            </a:r>
            <a:r>
              <a:rPr lang="en-GB" sz="1400">
                <a:solidFill>
                  <a:schemeClr val="dk2"/>
                </a:solidFill>
                <a:latin typeface="Calibri"/>
                <a:ea typeface="Calibri"/>
                <a:cs typeface="Calibri"/>
                <a:sym typeface="Calibri"/>
              </a:rPr>
              <a:t> </a:t>
            </a:r>
            <a:endParaRPr/>
          </a:p>
        </p:txBody>
      </p:sp>
      <p:pic>
        <p:nvPicPr>
          <p:cNvPr id="1148" name="Google Shape;1148;p89"/>
          <p:cNvPicPr preferRelativeResize="0"/>
          <p:nvPr/>
        </p:nvPicPr>
        <p:blipFill rotWithShape="1">
          <a:blip r:embed="rId4">
            <a:alphaModFix/>
          </a:blip>
          <a:srcRect b="0" l="0" r="0" t="0"/>
          <a:stretch/>
        </p:blipFill>
        <p:spPr>
          <a:xfrm>
            <a:off x="0" y="1988839"/>
            <a:ext cx="9144000" cy="329676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90"/>
          <p:cNvSpPr txBox="1"/>
          <p:nvPr>
            <p:ph type="ctrTitle"/>
          </p:nvPr>
        </p:nvSpPr>
        <p:spPr>
          <a:xfrm>
            <a:off x="653361" y="427242"/>
            <a:ext cx="7772400" cy="692713"/>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dk2"/>
              </a:buClr>
              <a:buSzPts val="2900"/>
              <a:buFont typeface="Calibri"/>
              <a:buNone/>
            </a:pPr>
            <a:r>
              <a:rPr lang="en-GB"/>
              <a:t>Q&amp;A</a:t>
            </a:r>
            <a:endParaRPr/>
          </a:p>
        </p:txBody>
      </p:sp>
      <p:sp>
        <p:nvSpPr>
          <p:cNvPr id="1154" name="Google Shape;1154;p90"/>
          <p:cNvSpPr txBox="1"/>
          <p:nvPr>
            <p:ph idx="1" type="subTitle"/>
          </p:nvPr>
        </p:nvSpPr>
        <p:spPr>
          <a:xfrm>
            <a:off x="1262927" y="1304679"/>
            <a:ext cx="6400800" cy="738894"/>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spcBef>
                <a:spcPts val="0"/>
              </a:spcBef>
              <a:spcAft>
                <a:spcPts val="0"/>
              </a:spcAft>
              <a:buClr>
                <a:schemeClr val="dk2"/>
              </a:buClr>
              <a:buSzPct val="100000"/>
              <a:buNone/>
            </a:pPr>
            <a:r>
              <a:rPr lang="en-GB"/>
              <a:t>Your questions about appeals, penalty bumps, sandwich boats, marshal slots, whatever…</a:t>
            </a:r>
            <a:endParaRPr/>
          </a:p>
        </p:txBody>
      </p:sp>
      <p:sp>
        <p:nvSpPr>
          <p:cNvPr id="1155" name="Google Shape;1155;p90"/>
          <p:cNvSpPr txBox="1"/>
          <p:nvPr>
            <p:ph idx="4294967295" type="ftr"/>
          </p:nvPr>
        </p:nvSpPr>
        <p:spPr>
          <a:xfrm>
            <a:off x="0" y="6354763"/>
            <a:ext cx="3457575"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1156" name="Google Shape;1156;p90"/>
          <p:cNvSpPr txBox="1"/>
          <p:nvPr>
            <p:ph idx="4294967295" type="sldNum"/>
          </p:nvPr>
        </p:nvSpPr>
        <p:spPr>
          <a:xfrm>
            <a:off x="70104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7"/>
          <p:cNvSpPr txBox="1"/>
          <p:nvPr>
            <p:ph idx="11" type="ftr"/>
          </p:nvPr>
        </p:nvSpPr>
        <p:spPr>
          <a:xfrm>
            <a:off x="443541" y="6354088"/>
            <a:ext cx="3456384"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GB"/>
              <a:t>Marshalling and Umpiring: College Presentation</a:t>
            </a:r>
            <a:endParaRPr/>
          </a:p>
        </p:txBody>
      </p:sp>
      <p:sp>
        <p:nvSpPr>
          <p:cNvPr id="166" name="Google Shape;166;p17"/>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167" name="Google Shape;167;p17"/>
          <p:cNvSpPr txBox="1"/>
          <p:nvPr>
            <p:ph type="title"/>
          </p:nvPr>
        </p:nvSpPr>
        <p:spPr>
          <a:xfrm>
            <a:off x="457200" y="274638"/>
            <a:ext cx="5004289" cy="85010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2000"/>
              <a:buFont typeface="Calibri"/>
              <a:buNone/>
            </a:pPr>
            <a:r>
              <a:rPr lang="en-GB"/>
              <a:t>How to keep the SUs happy</a:t>
            </a:r>
            <a:br>
              <a:rPr lang="en-GB"/>
            </a:br>
            <a:r>
              <a:rPr b="0" i="1" lang="en-GB"/>
              <a:t>Upstream and Downstream</a:t>
            </a:r>
            <a:endParaRPr/>
          </a:p>
        </p:txBody>
      </p:sp>
      <p:sp>
        <p:nvSpPr>
          <p:cNvPr id="168" name="Google Shape;168;p17"/>
          <p:cNvSpPr txBox="1"/>
          <p:nvPr/>
        </p:nvSpPr>
        <p:spPr>
          <a:xfrm>
            <a:off x="28624" y="3650540"/>
            <a:ext cx="64123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chemeClr val="accent6"/>
                </a:solidFill>
                <a:latin typeface="Calibri"/>
                <a:ea typeface="Calibri"/>
                <a:cs typeface="Calibri"/>
                <a:sym typeface="Calibri"/>
              </a:rPr>
              <a:t>Head</a:t>
            </a:r>
            <a:endParaRPr/>
          </a:p>
        </p:txBody>
      </p:sp>
      <p:sp>
        <p:nvSpPr>
          <p:cNvPr id="169" name="Google Shape;169;p17"/>
          <p:cNvSpPr txBox="1"/>
          <p:nvPr/>
        </p:nvSpPr>
        <p:spPr>
          <a:xfrm>
            <a:off x="988777" y="2875354"/>
            <a:ext cx="89670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200">
                <a:solidFill>
                  <a:schemeClr val="accent6"/>
                </a:solidFill>
                <a:latin typeface="Calibri"/>
                <a:ea typeface="Calibri"/>
                <a:cs typeface="Calibri"/>
                <a:sym typeface="Calibri"/>
              </a:rPr>
              <a:t>Boat-houses A</a:t>
            </a:r>
            <a:endParaRPr/>
          </a:p>
        </p:txBody>
      </p:sp>
      <p:sp>
        <p:nvSpPr>
          <p:cNvPr id="170" name="Google Shape;170;p17"/>
          <p:cNvSpPr txBox="1"/>
          <p:nvPr/>
        </p:nvSpPr>
        <p:spPr>
          <a:xfrm>
            <a:off x="3512742" y="3544581"/>
            <a:ext cx="64123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200">
                <a:solidFill>
                  <a:schemeClr val="accent6"/>
                </a:solidFill>
                <a:latin typeface="Calibri"/>
                <a:ea typeface="Calibri"/>
                <a:cs typeface="Calibri"/>
                <a:sym typeface="Calibri"/>
              </a:rPr>
              <a:t>Long-bridges</a:t>
            </a:r>
            <a:endParaRPr/>
          </a:p>
        </p:txBody>
      </p:sp>
      <p:sp>
        <p:nvSpPr>
          <p:cNvPr id="171" name="Google Shape;171;p17"/>
          <p:cNvSpPr txBox="1"/>
          <p:nvPr/>
        </p:nvSpPr>
        <p:spPr>
          <a:xfrm>
            <a:off x="2573289" y="3650540"/>
            <a:ext cx="102319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chemeClr val="accent6"/>
                </a:solidFill>
                <a:latin typeface="Calibri"/>
                <a:ea typeface="Calibri"/>
                <a:cs typeface="Calibri"/>
                <a:sym typeface="Calibri"/>
              </a:rPr>
              <a:t>Greenbanks</a:t>
            </a:r>
            <a:endParaRPr/>
          </a:p>
        </p:txBody>
      </p:sp>
      <p:sp>
        <p:nvSpPr>
          <p:cNvPr id="172" name="Google Shape;172;p17"/>
          <p:cNvSpPr txBox="1"/>
          <p:nvPr/>
        </p:nvSpPr>
        <p:spPr>
          <a:xfrm>
            <a:off x="2112125" y="3636915"/>
            <a:ext cx="64123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chemeClr val="accent6"/>
                </a:solidFill>
                <a:latin typeface="Calibri"/>
                <a:ea typeface="Calibri"/>
                <a:cs typeface="Calibri"/>
                <a:sym typeface="Calibri"/>
              </a:rPr>
              <a:t>Univ</a:t>
            </a:r>
            <a:endParaRPr/>
          </a:p>
        </p:txBody>
      </p:sp>
      <p:sp>
        <p:nvSpPr>
          <p:cNvPr id="173" name="Google Shape;173;p17"/>
          <p:cNvSpPr txBox="1"/>
          <p:nvPr/>
        </p:nvSpPr>
        <p:spPr>
          <a:xfrm>
            <a:off x="7740352" y="2630634"/>
            <a:ext cx="104254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200">
                <a:solidFill>
                  <a:schemeClr val="accent6"/>
                </a:solidFill>
                <a:latin typeface="Calibri"/>
                <a:ea typeface="Calibri"/>
                <a:cs typeface="Calibri"/>
                <a:sym typeface="Calibri"/>
              </a:rPr>
              <a:t>Bottom bunglines</a:t>
            </a:r>
            <a:endParaRPr/>
          </a:p>
        </p:txBody>
      </p:sp>
      <p:sp>
        <p:nvSpPr>
          <p:cNvPr id="174" name="Google Shape;174;p17"/>
          <p:cNvSpPr txBox="1"/>
          <p:nvPr/>
        </p:nvSpPr>
        <p:spPr>
          <a:xfrm>
            <a:off x="6841826" y="2630634"/>
            <a:ext cx="104254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200">
                <a:solidFill>
                  <a:schemeClr val="accent6"/>
                </a:solidFill>
                <a:latin typeface="Calibri"/>
                <a:ea typeface="Calibri"/>
                <a:cs typeface="Calibri"/>
                <a:sym typeface="Calibri"/>
              </a:rPr>
              <a:t>Top  bunglines</a:t>
            </a:r>
            <a:endParaRPr/>
          </a:p>
        </p:txBody>
      </p:sp>
      <p:sp>
        <p:nvSpPr>
          <p:cNvPr id="175" name="Google Shape;175;p17"/>
          <p:cNvSpPr txBox="1"/>
          <p:nvPr/>
        </p:nvSpPr>
        <p:spPr>
          <a:xfrm>
            <a:off x="1682910" y="2875354"/>
            <a:ext cx="89670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200">
                <a:solidFill>
                  <a:schemeClr val="accent6"/>
                </a:solidFill>
                <a:latin typeface="Calibri"/>
                <a:ea typeface="Calibri"/>
                <a:cs typeface="Calibri"/>
                <a:sym typeface="Calibri"/>
              </a:rPr>
              <a:t>Boat-houses B</a:t>
            </a:r>
            <a:endParaRPr/>
          </a:p>
        </p:txBody>
      </p:sp>
      <p:sp>
        <p:nvSpPr>
          <p:cNvPr id="176" name="Google Shape;176;p17"/>
          <p:cNvSpPr txBox="1"/>
          <p:nvPr/>
        </p:nvSpPr>
        <p:spPr>
          <a:xfrm>
            <a:off x="4483928" y="3975373"/>
            <a:ext cx="89670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200">
                <a:solidFill>
                  <a:schemeClr val="accent2"/>
                </a:solidFill>
                <a:latin typeface="Calibri"/>
                <a:ea typeface="Calibri"/>
                <a:cs typeface="Calibri"/>
                <a:sym typeface="Calibri"/>
              </a:rPr>
              <a:t>Top Gut</a:t>
            </a:r>
            <a:endParaRPr/>
          </a:p>
        </p:txBody>
      </p:sp>
      <p:sp>
        <p:nvSpPr>
          <p:cNvPr id="177" name="Google Shape;177;p17"/>
          <p:cNvSpPr txBox="1"/>
          <p:nvPr/>
        </p:nvSpPr>
        <p:spPr>
          <a:xfrm>
            <a:off x="5013137" y="3650539"/>
            <a:ext cx="89670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200">
                <a:solidFill>
                  <a:schemeClr val="accent2"/>
                </a:solidFill>
                <a:latin typeface="Calibri"/>
                <a:ea typeface="Calibri"/>
                <a:cs typeface="Calibri"/>
                <a:sym typeface="Calibri"/>
              </a:rPr>
              <a:t>Middle Gut</a:t>
            </a:r>
            <a:endParaRPr/>
          </a:p>
        </p:txBody>
      </p:sp>
      <p:sp>
        <p:nvSpPr>
          <p:cNvPr id="178" name="Google Shape;178;p17"/>
          <p:cNvSpPr txBox="1"/>
          <p:nvPr/>
        </p:nvSpPr>
        <p:spPr>
          <a:xfrm>
            <a:off x="4371058" y="2967686"/>
            <a:ext cx="988352"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200">
                <a:solidFill>
                  <a:schemeClr val="accent6"/>
                </a:solidFill>
                <a:latin typeface="Calibri"/>
                <a:ea typeface="Calibri"/>
                <a:cs typeface="Calibri"/>
                <a:sym typeface="Calibri"/>
              </a:rPr>
              <a:t>Bottom Gut</a:t>
            </a:r>
            <a:endParaRPr/>
          </a:p>
        </p:txBody>
      </p:sp>
      <p:sp>
        <p:nvSpPr>
          <p:cNvPr id="179" name="Google Shape;179;p17"/>
          <p:cNvSpPr txBox="1"/>
          <p:nvPr/>
        </p:nvSpPr>
        <p:spPr>
          <a:xfrm>
            <a:off x="5355852" y="2036675"/>
            <a:ext cx="98835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200">
                <a:solidFill>
                  <a:schemeClr val="accent6"/>
                </a:solidFill>
                <a:latin typeface="Calibri"/>
                <a:ea typeface="Calibri"/>
                <a:cs typeface="Calibri"/>
                <a:sym typeface="Calibri"/>
              </a:rPr>
              <a:t>Donnington Bridge</a:t>
            </a:r>
            <a:endParaRPr/>
          </a:p>
        </p:txBody>
      </p:sp>
      <p:sp>
        <p:nvSpPr>
          <p:cNvPr id="180" name="Google Shape;180;p17"/>
          <p:cNvSpPr/>
          <p:nvPr/>
        </p:nvSpPr>
        <p:spPr>
          <a:xfrm>
            <a:off x="395536" y="4869160"/>
            <a:ext cx="2304256" cy="504056"/>
          </a:xfrm>
          <a:prstGeom prst="leftArrow">
            <a:avLst>
              <a:gd fmla="val 50000" name="adj1"/>
              <a:gd fmla="val 50000" name="adj2"/>
            </a:avLst>
          </a:prstGeom>
          <a:gradFill>
            <a:gsLst>
              <a:gs pos="0">
                <a:srgbClr val="555580"/>
              </a:gs>
              <a:gs pos="12000">
                <a:srgbClr val="555580"/>
              </a:gs>
              <a:gs pos="60000">
                <a:srgbClr val="4258FC"/>
              </a:gs>
              <a:gs pos="100000">
                <a:srgbClr val="4258FC"/>
              </a:gs>
            </a:gsLst>
            <a:lin ang="0" scaled="0"/>
          </a:gradFill>
          <a:ln cap="flat" cmpd="sng" w="9525">
            <a:solidFill>
              <a:srgbClr val="1D1D56"/>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1" name="Google Shape;181;p17"/>
          <p:cNvSpPr/>
          <p:nvPr/>
        </p:nvSpPr>
        <p:spPr>
          <a:xfrm rot="10800000">
            <a:off x="6444208" y="4869160"/>
            <a:ext cx="2304256" cy="504056"/>
          </a:xfrm>
          <a:prstGeom prst="leftArrow">
            <a:avLst>
              <a:gd fmla="val 50000" name="adj1"/>
              <a:gd fmla="val 50000" name="adj2"/>
            </a:avLst>
          </a:prstGeom>
          <a:gradFill>
            <a:gsLst>
              <a:gs pos="0">
                <a:srgbClr val="555580"/>
              </a:gs>
              <a:gs pos="12000">
                <a:srgbClr val="555580"/>
              </a:gs>
              <a:gs pos="60000">
                <a:srgbClr val="4258FC"/>
              </a:gs>
              <a:gs pos="100000">
                <a:srgbClr val="4258FC"/>
              </a:gs>
            </a:gsLst>
            <a:lin ang="0" scaled="0"/>
          </a:gradFill>
          <a:ln cap="flat" cmpd="sng" w="9525">
            <a:solidFill>
              <a:srgbClr val="1D1D56"/>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2" name="Google Shape;182;p17"/>
          <p:cNvSpPr txBox="1"/>
          <p:nvPr/>
        </p:nvSpPr>
        <p:spPr>
          <a:xfrm>
            <a:off x="971600" y="5517232"/>
            <a:ext cx="187220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rgbClr val="FF0000"/>
                </a:solidFill>
                <a:latin typeface="Calibri"/>
                <a:ea typeface="Calibri"/>
                <a:cs typeface="Calibri"/>
                <a:sym typeface="Calibri"/>
              </a:rPr>
              <a:t>Upstream</a:t>
            </a:r>
            <a:endParaRPr/>
          </a:p>
        </p:txBody>
      </p:sp>
      <p:sp>
        <p:nvSpPr>
          <p:cNvPr id="183" name="Google Shape;183;p17"/>
          <p:cNvSpPr txBox="1"/>
          <p:nvPr/>
        </p:nvSpPr>
        <p:spPr>
          <a:xfrm>
            <a:off x="6732240" y="5517232"/>
            <a:ext cx="187220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rgbClr val="FF0000"/>
                </a:solidFill>
                <a:latin typeface="Calibri"/>
                <a:ea typeface="Calibri"/>
                <a:cs typeface="Calibri"/>
                <a:sym typeface="Calibri"/>
              </a:rPr>
              <a:t>Downstream</a:t>
            </a:r>
            <a:endParaRPr/>
          </a:p>
        </p:txBody>
      </p:sp>
      <p:sp>
        <p:nvSpPr>
          <p:cNvPr id="184" name="Google Shape;184;p17"/>
          <p:cNvSpPr txBox="1"/>
          <p:nvPr/>
        </p:nvSpPr>
        <p:spPr>
          <a:xfrm>
            <a:off x="3203848" y="5076473"/>
            <a:ext cx="2952328"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600">
                <a:solidFill>
                  <a:srgbClr val="FF0000"/>
                </a:solidFill>
                <a:latin typeface="Calibri"/>
                <a:ea typeface="Calibri"/>
                <a:cs typeface="Calibri"/>
                <a:sym typeface="Calibri"/>
              </a:rPr>
              <a:t>Up</a:t>
            </a:r>
            <a:r>
              <a:rPr lang="en-GB" sz="1600">
                <a:solidFill>
                  <a:srgbClr val="FF0000"/>
                </a:solidFill>
                <a:latin typeface="Calibri"/>
                <a:ea typeface="Calibri"/>
                <a:cs typeface="Calibri"/>
                <a:sym typeface="Calibri"/>
              </a:rPr>
              <a:t> to the head</a:t>
            </a:r>
            <a:endParaRPr/>
          </a:p>
          <a:p>
            <a:pPr indent="0" lvl="0" marL="0" marR="0" rtl="0" algn="ctr">
              <a:spcBef>
                <a:spcPts val="0"/>
              </a:spcBef>
              <a:spcAft>
                <a:spcPts val="0"/>
              </a:spcAft>
              <a:buNone/>
            </a:pPr>
            <a:r>
              <a:rPr b="1" lang="en-GB" sz="1600">
                <a:solidFill>
                  <a:srgbClr val="FF0000"/>
                </a:solidFill>
                <a:latin typeface="Calibri"/>
                <a:ea typeface="Calibri"/>
                <a:cs typeface="Calibri"/>
                <a:sym typeface="Calibri"/>
              </a:rPr>
              <a:t>Down</a:t>
            </a:r>
            <a:r>
              <a:rPr lang="en-GB" sz="1600">
                <a:solidFill>
                  <a:srgbClr val="FF0000"/>
                </a:solidFill>
                <a:latin typeface="Calibri"/>
                <a:ea typeface="Calibri"/>
                <a:cs typeface="Calibri"/>
                <a:sym typeface="Calibri"/>
              </a:rPr>
              <a:t> to the bunglines</a:t>
            </a:r>
            <a:endParaRPr/>
          </a:p>
        </p:txBody>
      </p:sp>
      <p:sp>
        <p:nvSpPr>
          <p:cNvPr id="185" name="Google Shape;185;p17"/>
          <p:cNvSpPr txBox="1"/>
          <p:nvPr/>
        </p:nvSpPr>
        <p:spPr>
          <a:xfrm>
            <a:off x="595236" y="3667501"/>
            <a:ext cx="64123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chemeClr val="accent6"/>
                </a:solidFill>
                <a:latin typeface="Calibri"/>
                <a:ea typeface="Calibri"/>
                <a:cs typeface="Calibri"/>
                <a:sym typeface="Calibri"/>
              </a:rPr>
              <a:t>Finish</a:t>
            </a:r>
            <a:endParaRPr/>
          </a:p>
        </p:txBody>
      </p:sp>
      <p:sp>
        <p:nvSpPr>
          <p:cNvPr id="186" name="Google Shape;186;p17"/>
          <p:cNvSpPr/>
          <p:nvPr/>
        </p:nvSpPr>
        <p:spPr>
          <a:xfrm>
            <a:off x="5724128" y="1772816"/>
            <a:ext cx="216024" cy="216024"/>
          </a:xfrm>
          <a:prstGeom prst="star5">
            <a:avLst>
              <a:gd fmla="val 19098" name="adj"/>
              <a:gd fmla="val 105146" name="hf"/>
              <a:gd fmla="val 110557" name="vf"/>
            </a:avLst>
          </a:prstGeom>
          <a:solidFill>
            <a:srgbClr val="FFFF00"/>
          </a:solidFill>
          <a:ln cap="flat" cmpd="sng" w="9525">
            <a:solidFill>
              <a:srgbClr val="5252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7" name="Google Shape;187;p17"/>
          <p:cNvSpPr/>
          <p:nvPr/>
        </p:nvSpPr>
        <p:spPr>
          <a:xfrm>
            <a:off x="5652120" y="3111047"/>
            <a:ext cx="257721" cy="170857"/>
          </a:xfrm>
          <a:prstGeom prst="rect">
            <a:avLst/>
          </a:prstGeom>
          <a:solidFill>
            <a:srgbClr val="ECFA66"/>
          </a:solidFill>
          <a:ln cap="flat" cmpd="sng" w="25400">
            <a:solidFill>
              <a:srgbClr val="ECFA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URCs">
      <a:dk1>
        <a:srgbClr val="000000"/>
      </a:dk1>
      <a:lt1>
        <a:srgbClr val="FFFFFF"/>
      </a:lt1>
      <a:dk2>
        <a:srgbClr val="202058"/>
      </a:dk2>
      <a:lt2>
        <a:srgbClr val="EEEEEE"/>
      </a:lt2>
      <a:accent1>
        <a:srgbClr val="202058"/>
      </a:accent1>
      <a:accent2>
        <a:srgbClr val="555580"/>
      </a:accent2>
      <a:accent3>
        <a:srgbClr val="E53B1F"/>
      </a:accent3>
      <a:accent4>
        <a:srgbClr val="47BF17"/>
      </a:accent4>
      <a:accent5>
        <a:srgbClr val="666666"/>
      </a:accent5>
      <a:accent6>
        <a:srgbClr val="EEEEEE"/>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